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55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_cX9siMfLE" TargetMode="External"/><Relationship Id="rId2" Type="http://schemas.openxmlformats.org/officeDocument/2006/relationships/hyperlink" Target="http://www.youtube.com/watch?v=eitP0bOLL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c/ce/Glowing_noble_gases.jpg/700px-Glowing_noble_gas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60670807"/>
              </p:ext>
            </p:extLst>
          </p:nvPr>
        </p:nvGraphicFramePr>
        <p:xfrm>
          <a:off x="428596" y="571480"/>
          <a:ext cx="8358217" cy="3431552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VY_32_INOVACE_II.CH7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13. 2. 2013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Prvky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46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Vzácné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plyny I: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vlastnosti, W. </a:t>
                      </a:r>
                      <a:r>
                        <a:rPr lang="cs-CZ" sz="12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Ramsay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žáků s nejvýznamnějšími vlastnostmi vzácných plynů a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se skotským chemikem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W. </a:t>
                      </a:r>
                      <a:r>
                        <a:rPr lang="cs-CZ" sz="12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Ramsayem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VZÁCNÉ PLYNY I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VZÁCNÉ PLYNY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prvky VIII.A skupiny</a:t>
            </a:r>
          </a:p>
          <a:p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He, </a:t>
            </a:r>
            <a:r>
              <a:rPr lang="cs-CZ" b="1" baseline="-25000" dirty="0" smtClean="0">
                <a:solidFill>
                  <a:srgbClr val="FFFF00"/>
                </a:solidFill>
              </a:rPr>
              <a:t>10</a:t>
            </a:r>
            <a:r>
              <a:rPr lang="cs-CZ" b="1" dirty="0" smtClean="0">
                <a:solidFill>
                  <a:srgbClr val="FFFF00"/>
                </a:solidFill>
              </a:rPr>
              <a:t>Ne, </a:t>
            </a:r>
            <a:r>
              <a:rPr lang="cs-CZ" b="1" baseline="-25000" dirty="0" smtClean="0">
                <a:solidFill>
                  <a:srgbClr val="FFFF00"/>
                </a:solidFill>
              </a:rPr>
              <a:t>18</a:t>
            </a:r>
            <a:r>
              <a:rPr lang="cs-CZ" b="1" dirty="0" smtClean="0">
                <a:solidFill>
                  <a:srgbClr val="FFFF00"/>
                </a:solidFill>
              </a:rPr>
              <a:t>Ar, </a:t>
            </a:r>
            <a:r>
              <a:rPr lang="cs-CZ" b="1" baseline="-25000" dirty="0" smtClean="0">
                <a:solidFill>
                  <a:srgbClr val="FFFF00"/>
                </a:solidFill>
              </a:rPr>
              <a:t>36</a:t>
            </a:r>
            <a:r>
              <a:rPr lang="cs-CZ" b="1" dirty="0" smtClean="0">
                <a:solidFill>
                  <a:srgbClr val="FFFF00"/>
                </a:solidFill>
              </a:rPr>
              <a:t>Kr, </a:t>
            </a:r>
            <a:r>
              <a:rPr lang="cs-CZ" b="1" baseline="-25000" dirty="0" smtClean="0">
                <a:solidFill>
                  <a:srgbClr val="FFFF00"/>
                </a:solidFill>
              </a:rPr>
              <a:t>54</a:t>
            </a:r>
            <a:r>
              <a:rPr lang="cs-CZ" b="1" dirty="0" smtClean="0">
                <a:solidFill>
                  <a:srgbClr val="FFFF00"/>
                </a:solidFill>
              </a:rPr>
              <a:t>Xe, </a:t>
            </a:r>
            <a:r>
              <a:rPr lang="cs-CZ" b="1" baseline="-25000" dirty="0" smtClean="0">
                <a:solidFill>
                  <a:srgbClr val="FFFF00"/>
                </a:solidFill>
              </a:rPr>
              <a:t>86</a:t>
            </a:r>
            <a:r>
              <a:rPr lang="cs-CZ" b="1" dirty="0" smtClean="0">
                <a:solidFill>
                  <a:srgbClr val="FFFF00"/>
                </a:solidFill>
              </a:rPr>
              <a:t>Rn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plyny (normální p,T) bez barvy a zápachu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valenční vrstva plně zaplněna elektrony </a:t>
            </a:r>
            <a:r>
              <a:rPr lang="cs-CZ" b="1" dirty="0">
                <a:solidFill>
                  <a:srgbClr val="FFFF00"/>
                </a:solidFill>
                <a:sym typeface="WP MathA"/>
              </a:rPr>
              <a:t>-</a:t>
            </a:r>
            <a:r>
              <a:rPr lang="cs-CZ" b="1" dirty="0" smtClean="0">
                <a:solidFill>
                  <a:srgbClr val="FFFF00"/>
                </a:solidFill>
                <a:sym typeface="WP MathA"/>
              </a:rPr>
              <a:t> </a:t>
            </a:r>
            <a:r>
              <a:rPr lang="cs-CZ" b="1" dirty="0" smtClean="0">
                <a:solidFill>
                  <a:srgbClr val="FFFF00"/>
                </a:solidFill>
                <a:sym typeface="WP MathA"/>
              </a:rPr>
              <a:t>nereaktivní (jiné označení inertní, netečné)</a:t>
            </a:r>
          </a:p>
          <a:p>
            <a:r>
              <a:rPr lang="cs-CZ" b="1" dirty="0" smtClean="0">
                <a:solidFill>
                  <a:srgbClr val="FFFF00"/>
                </a:solidFill>
                <a:sym typeface="WP MathA"/>
              </a:rPr>
              <a:t>neprokázána existence sloučenin He a Ne</a:t>
            </a:r>
          </a:p>
          <a:p>
            <a:r>
              <a:rPr lang="cs-CZ" b="1" dirty="0" smtClean="0">
                <a:solidFill>
                  <a:srgbClr val="FFFF00"/>
                </a:solidFill>
                <a:sym typeface="WP MathA"/>
              </a:rPr>
              <a:t>He nejméně reaktivní prvek v PSP</a:t>
            </a:r>
          </a:p>
          <a:p>
            <a:r>
              <a:rPr lang="cs-CZ" b="1" dirty="0" smtClean="0">
                <a:solidFill>
                  <a:srgbClr val="FFFF00"/>
                </a:solidFill>
                <a:sym typeface="WP MathA"/>
              </a:rPr>
              <a:t>Ar, </a:t>
            </a:r>
            <a:r>
              <a:rPr lang="cs-CZ" b="1" dirty="0" err="1" smtClean="0">
                <a:solidFill>
                  <a:srgbClr val="FFFF00"/>
                </a:solidFill>
                <a:sym typeface="WP MathA"/>
              </a:rPr>
              <a:t>Kr</a:t>
            </a:r>
            <a:r>
              <a:rPr lang="cs-CZ" b="1" dirty="0" smtClean="0">
                <a:solidFill>
                  <a:srgbClr val="FFFF00"/>
                </a:solidFill>
                <a:sym typeface="WP MathA"/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  <a:sym typeface="WP MathA"/>
              </a:rPr>
              <a:t>Xe</a:t>
            </a:r>
            <a:r>
              <a:rPr lang="cs-CZ" b="1" dirty="0" smtClean="0">
                <a:solidFill>
                  <a:srgbClr val="FFFF00"/>
                </a:solidFill>
                <a:sym typeface="WP MathA"/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  <a:sym typeface="WP MathA"/>
              </a:rPr>
              <a:t>Rn</a:t>
            </a:r>
            <a:r>
              <a:rPr lang="cs-CZ" b="1" dirty="0" smtClean="0">
                <a:solidFill>
                  <a:srgbClr val="FFFF00"/>
                </a:solidFill>
                <a:sym typeface="WP MathA"/>
              </a:rPr>
              <a:t> tvoří sloučeniny velmi neochotně; pouze s extrémně reaktivními prvky (F, O)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VZÁCNÉ PLYNY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pomyslná hranice mezi kovy a nekovy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složky vzduchu – hlavně Ar (0,9%)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objev: skotský chemik William </a:t>
            </a:r>
            <a:r>
              <a:rPr lang="cs-CZ" b="1" dirty="0" err="1" smtClean="0">
                <a:solidFill>
                  <a:srgbClr val="FFFF00"/>
                </a:solidFill>
              </a:rPr>
              <a:t>Ramsay</a:t>
            </a:r>
            <a:r>
              <a:rPr lang="cs-CZ" b="1" dirty="0" smtClean="0">
                <a:solidFill>
                  <a:srgbClr val="FFFF00"/>
                </a:solidFill>
              </a:rPr>
              <a:t> (1852 - 1916)</a:t>
            </a:r>
            <a:endParaRPr lang="cs-CZ" sz="2100" b="1" dirty="0" smtClean="0">
              <a:solidFill>
                <a:srgbClr val="FFFF00"/>
              </a:solidFill>
            </a:endParaRPr>
          </a:p>
          <a:p>
            <a:r>
              <a:rPr lang="cs-CZ" sz="2100" b="1" dirty="0" smtClean="0">
                <a:solidFill>
                  <a:srgbClr val="FFFF00"/>
                </a:solidFill>
                <a:hlinkClick r:id="rId2"/>
              </a:rPr>
              <a:t>http://www.youtube.com/watch?v=eitP0bOLLng</a:t>
            </a:r>
            <a:r>
              <a:rPr lang="cs-CZ" sz="2100" b="1" dirty="0" smtClean="0">
                <a:solidFill>
                  <a:srgbClr val="FFFF00"/>
                </a:solidFill>
              </a:rPr>
              <a:t> </a:t>
            </a:r>
            <a:r>
              <a:rPr lang="cs-CZ" sz="2100" b="1" dirty="0" smtClean="0">
                <a:solidFill>
                  <a:srgbClr val="FFFF00"/>
                </a:solidFill>
              </a:rPr>
              <a:t> (</a:t>
            </a:r>
            <a:r>
              <a:rPr lang="cs-CZ" sz="2100" b="1" dirty="0" smtClean="0">
                <a:solidFill>
                  <a:srgbClr val="FFFF00"/>
                </a:solidFill>
              </a:rPr>
              <a:t>W. </a:t>
            </a:r>
            <a:r>
              <a:rPr lang="cs-CZ" sz="2100" b="1" dirty="0" err="1" smtClean="0">
                <a:solidFill>
                  <a:srgbClr val="FFFF00"/>
                </a:solidFill>
              </a:rPr>
              <a:t>Ramsay</a:t>
            </a:r>
            <a:r>
              <a:rPr lang="cs-CZ" sz="2100" b="1" dirty="0" smtClean="0">
                <a:solidFill>
                  <a:srgbClr val="FFFF00"/>
                </a:solidFill>
              </a:rPr>
              <a:t>, podstata objevu Ar)</a:t>
            </a:r>
          </a:p>
          <a:p>
            <a:r>
              <a:rPr lang="cs-CZ" sz="2100" b="1" dirty="0" smtClean="0">
                <a:solidFill>
                  <a:srgbClr val="FFFF00"/>
                </a:solidFill>
                <a:hlinkClick r:id="rId3"/>
              </a:rPr>
              <a:t>http://www.youtube.com/watch?v=Q_cX9siMfLE</a:t>
            </a:r>
            <a:r>
              <a:rPr lang="cs-CZ" sz="2100" b="1" dirty="0" smtClean="0">
                <a:solidFill>
                  <a:srgbClr val="FFFF00"/>
                </a:solidFill>
              </a:rPr>
              <a:t> </a:t>
            </a:r>
            <a:r>
              <a:rPr lang="cs-CZ" sz="2100" b="1" dirty="0" smtClean="0">
                <a:solidFill>
                  <a:srgbClr val="FFFF00"/>
                </a:solidFill>
              </a:rPr>
              <a:t> (</a:t>
            </a:r>
            <a:r>
              <a:rPr lang="cs-CZ" sz="2100" b="1" dirty="0" smtClean="0">
                <a:solidFill>
                  <a:srgbClr val="FFFF00"/>
                </a:solidFill>
              </a:rPr>
              <a:t>W. </a:t>
            </a:r>
            <a:r>
              <a:rPr lang="cs-CZ" sz="2100" b="1" dirty="0" err="1" smtClean="0">
                <a:solidFill>
                  <a:srgbClr val="FFFF00"/>
                </a:solidFill>
              </a:rPr>
              <a:t>Ramsay</a:t>
            </a:r>
            <a:r>
              <a:rPr lang="cs-CZ" sz="2100" b="1" dirty="0" smtClean="0">
                <a:solidFill>
                  <a:srgbClr val="FFFF00"/>
                </a:solidFill>
              </a:rPr>
              <a:t>, působení na University College London)</a:t>
            </a:r>
          </a:p>
          <a:p>
            <a:r>
              <a:rPr lang="cs-CZ" sz="2100" b="1" dirty="0" smtClean="0">
                <a:solidFill>
                  <a:srgbClr val="FFFF00"/>
                </a:solidFill>
                <a:hlinkClick r:id="rId4"/>
              </a:rPr>
              <a:t>http://upload.wikimedia.org/wikipedia/commons/thumb/c/ce/Glowing_noble_gases.jpg/700px-Glowing_noble_gases.jpg</a:t>
            </a:r>
            <a:r>
              <a:rPr lang="cs-CZ" sz="2100" b="1" dirty="0" smtClean="0">
                <a:solidFill>
                  <a:srgbClr val="FFFF00"/>
                </a:solidFill>
              </a:rPr>
              <a:t> - barva světla vzniklého průchodem proudu)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947</TotalTime>
  <Words>264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VZÁCNÉ PLYNY I</vt:lpstr>
      <vt:lpstr>VZÁCNÉ PLYNY</vt:lpstr>
      <vt:lpstr>VZÁCNÉ PLYNY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User1</dc:creator>
  <cp:lastModifiedBy>bendji</cp:lastModifiedBy>
  <cp:revision>110</cp:revision>
  <dcterms:created xsi:type="dcterms:W3CDTF">2012-11-21T17:26:46Z</dcterms:created>
  <dcterms:modified xsi:type="dcterms:W3CDTF">2013-03-11T13:02:15Z</dcterms:modified>
</cp:coreProperties>
</file>