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22D1674-3740-448D-B4E6-C65071997960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AF55B6F-D6F8-44A7-92D5-467DF8380DA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411760" y="1409462"/>
            <a:ext cx="4729683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b="1" smtClean="0"/>
              <a:t>17 </a:t>
            </a:r>
            <a:r>
              <a:rPr lang="cs-CZ" b="1" smtClean="0"/>
              <a:t>PŘESNOST A CHYBY MĚŘENÍ </a:t>
            </a:r>
            <a:r>
              <a:rPr lang="cs-CZ" sz="2400" b="1" smtClean="0"/>
              <a:t>VY_32_INOVACE_17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73448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H 1 - 17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přesnost a chyby měření. Vyloučení chyby měření 	   	       opakovaným měřením a výpočtem aritmetického průměru měření.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057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PŘESNOST A CHYBY MĚŘENÍ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90080" cy="568863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Chceme-li určit měřitelnou vlastnost tělesa (délka, šířka, výška, tloušťka, hmotnost, objem…), může být naše měření zatíženo nechtěnou chybou….</a:t>
            </a:r>
          </a:p>
          <a:p>
            <a:pPr>
              <a:buFontTx/>
              <a:buChar char="-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ěřidlo není přesné </a:t>
            </a:r>
          </a:p>
          <a:p>
            <a:pPr>
              <a:buFontTx/>
              <a:buChar char="-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patný náhled na stupnici měřidla </a:t>
            </a:r>
          </a:p>
          <a:p>
            <a:pPr>
              <a:buFontTx/>
              <a:buChar char="-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ěřidlo nebylo přiloženo (použito) správně </a:t>
            </a:r>
          </a:p>
          <a:p>
            <a:pPr>
              <a:buFontTx/>
              <a:buChar char="-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ěřidlo bylo poškozené (zlomené pravítko)</a:t>
            </a:r>
          </a:p>
          <a:p>
            <a:pPr>
              <a:buFontTx/>
              <a:buChar char="-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MadamA\AppData\Local\Microsoft\Windows\Temporary Internet Files\Content.IE5\K0LCCLD0\MC9000788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09120"/>
            <a:ext cx="2304256" cy="2058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damA\AppData\Local\Microsoft\Windows\Temporary Internet Files\Content.IE5\K0LCCLD0\MC900370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83348"/>
            <a:ext cx="2304256" cy="1923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damA\AppData\Local\Microsoft\Windows\Temporary Internet Files\Content.IE5\K0LCCLD0\MC900370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83348"/>
            <a:ext cx="1836737" cy="155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adamA\AppData\Local\Microsoft\Windows\Temporary Internet Files\Content.IE5\Z20J3IYZ\MC9003118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982" y="4473961"/>
            <a:ext cx="861365" cy="930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99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PŘESNOST A CHYBY MĚŘENÍ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90080" cy="568863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Přesnost měření je dána velikostí nejmenšího dílku na stupnici.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Aby naše měření bylo co nejpřesnější, </a:t>
            </a:r>
          </a:p>
          <a:p>
            <a:pPr marL="82296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rovádíme měření několikrát (opakovaně).</a:t>
            </a:r>
          </a:p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Ze všech měření vypočítáme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aritmetický průměr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ARITMETICKÝ PRŮMĚR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všechny naměřené hodnoty sečteme a vydělíme počtem měření</a:t>
            </a:r>
          </a:p>
          <a:p>
            <a:pPr>
              <a:buFontTx/>
              <a:buChar char="-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apř. měříme délku 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l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= ( l</a:t>
            </a:r>
            <a:r>
              <a:rPr lang="cs-CZ" sz="2800" i="1" baseline="-250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 + l</a:t>
            </a:r>
            <a:r>
              <a:rPr lang="cs-CZ" sz="2800" i="1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 + l</a:t>
            </a:r>
            <a:r>
              <a:rPr lang="cs-CZ" sz="2800" i="1" baseline="-25000" dirty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+ l</a:t>
            </a:r>
            <a:r>
              <a:rPr lang="cs-CZ" sz="2800" i="1" baseline="-25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 + l</a:t>
            </a:r>
            <a:r>
              <a:rPr lang="cs-CZ" sz="2800" i="1" baseline="-25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) 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ypočítaný výsledek správně zokrouhlíme</a:t>
            </a:r>
          </a:p>
          <a:p>
            <a:pPr marL="82296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baseline="-250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baseline="-250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baseline="-250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baseline="-25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MadamA\AppData\Local\Microsoft\Windows\Temporary Internet Files\Content.IE5\9DYVA0EI\MP9003993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321862" y="1066294"/>
            <a:ext cx="98099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damA\AppData\Local\Microsoft\Windows\Temporary Internet Files\Content.IE5\K0LCCLD0\MP9004313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2016224" cy="1359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02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MadamA\AppData\Local\Microsoft\Windows\Temporary Internet Files\Content.IE5\C22SQY7V\MC9004061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836712"/>
            <a:ext cx="1512168" cy="1606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PŘESNOST A CHYBY MĚŘENÍ – příklad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3608" y="1052736"/>
                <a:ext cx="7890080" cy="5688632"/>
              </a:xfrm>
            </p:spPr>
            <p:txBody>
              <a:bodyPr>
                <a:normAutofit/>
              </a:bodyPr>
              <a:lstStyle/>
              <a:p>
                <a:pPr marL="82296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Změř alespoň 5x šířku učebnice fyziky.</a:t>
                </a:r>
              </a:p>
              <a:p>
                <a:pPr marL="82296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Naměřené hodnoty zapiš do sešitu.</a:t>
                </a:r>
              </a:p>
              <a:p>
                <a:pPr marL="82296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Vypočítej aritmetický průměr šířky učebnice.</a:t>
                </a:r>
              </a:p>
              <a:p>
                <a:pPr marL="82296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Zapiš nejpřesnější hodnotu.</a:t>
                </a:r>
              </a:p>
              <a:p>
                <a:pPr marL="82296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š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1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21cm š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20,9 cm š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21,1cm š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4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20,8 cm š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5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21 cm</a:t>
                </a:r>
              </a:p>
              <a:p>
                <a:pPr marL="82296" indent="0">
                  <a:buNone/>
                </a:pPr>
                <a:r>
                  <a:rPr lang="cs-CZ" sz="2400" dirty="0" err="1">
                    <a:latin typeface="Times New Roman" pitchFamily="18" charset="0"/>
                    <a:cs typeface="Times New Roman" pitchFamily="18" charset="0"/>
                  </a:rPr>
                  <a:t>š</a:t>
                </a:r>
                <a:r>
                  <a:rPr lang="cs-CZ" sz="2400" baseline="-25000" dirty="0" err="1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= (21 + 20,9 + 21,1 + 20,8 + 21) : 5</a:t>
                </a:r>
              </a:p>
              <a:p>
                <a:pPr marL="82296" indent="0">
                  <a:buNone/>
                </a:pPr>
                <a:r>
                  <a:rPr lang="cs-CZ" sz="2400" dirty="0" err="1" smtClean="0">
                    <a:latin typeface="Times New Roman" pitchFamily="18" charset="0"/>
                    <a:cs typeface="Times New Roman" pitchFamily="18" charset="0"/>
                  </a:rPr>
                  <a:t>š</a:t>
                </a:r>
                <a:r>
                  <a:rPr lang="cs-CZ" sz="2400" baseline="-25000" dirty="0" err="1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= 104,8 : 5</a:t>
                </a:r>
              </a:p>
              <a:p>
                <a:pPr marL="82296" indent="0">
                  <a:buNone/>
                </a:pPr>
                <a:r>
                  <a:rPr lang="cs-CZ" sz="2400" dirty="0" err="1" smtClean="0">
                    <a:latin typeface="Times New Roman" pitchFamily="18" charset="0"/>
                    <a:cs typeface="Times New Roman" pitchFamily="18" charset="0"/>
                  </a:rPr>
                  <a:t>š</a:t>
                </a:r>
                <a:r>
                  <a:rPr lang="cs-CZ" sz="2400" baseline="-25000" dirty="0" err="1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400" baseline="-25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20,96 cm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24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0">
                            <a:latin typeface="Cambria Math"/>
                          </a:rPr>
                          <m:t>=</m:t>
                        </m:r>
                      </m:e>
                    </m:acc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21 cm </a:t>
                </a:r>
              </a:p>
              <a:p>
                <a:pPr marL="82296" indent="0">
                  <a:buNone/>
                </a:pPr>
                <a:r>
                  <a:rPr lang="cs-CZ" sz="2400" b="1" u="sng" dirty="0" err="1">
                    <a:latin typeface="Times New Roman" pitchFamily="18" charset="0"/>
                    <a:cs typeface="Times New Roman" pitchFamily="18" charset="0"/>
                  </a:rPr>
                  <a:t>š</a:t>
                </a:r>
                <a:r>
                  <a:rPr lang="cs-CZ" sz="2400" b="1" u="sng" baseline="-25000" dirty="0" err="1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400" b="1" u="sng" baseline="-250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u="sng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b="1" u="sng" dirty="0" smtClean="0">
                    <a:latin typeface="Times New Roman" pitchFamily="18" charset="0"/>
                    <a:cs typeface="Times New Roman" pitchFamily="18" charset="0"/>
                  </a:rPr>
                  <a:t>21 cm </a:t>
                </a:r>
              </a:p>
              <a:p>
                <a:pPr marL="82296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Aritmetický průměr šířky učebnice fyziky je 21 cm. </a:t>
                </a:r>
              </a:p>
              <a:p>
                <a:pPr marL="82296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Nejpřesnější bylo první měření.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82296" indent="0">
                  <a:buNone/>
                </a:pPr>
                <a:endParaRPr lang="cs-CZ" sz="24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3608" y="1052736"/>
                <a:ext cx="7890080" cy="5688632"/>
              </a:xfrm>
              <a:blipFill rotWithShape="1">
                <a:blip r:embed="rId3"/>
                <a:stretch>
                  <a:fillRect l="-463" t="-10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3546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187624" y="4581128"/>
            <a:ext cx="2559663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90080" cy="5688632"/>
          </a:xfrm>
        </p:spPr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Přesnost měření je dána velikostí nejmenšího dílku na stupnici.</a:t>
            </a:r>
          </a:p>
          <a:p>
            <a:pPr marL="82296" indent="0"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Aby naše měření bylo co nejpřesnější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provádíme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měření několikrát (opakovaně).</a:t>
            </a:r>
          </a:p>
          <a:p>
            <a:pPr marL="82296" indent="0"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Ze všech měření vypočítáme </a:t>
            </a:r>
            <a:r>
              <a:rPr lang="cs-CZ" sz="3000" b="1" i="1" dirty="0">
                <a:latin typeface="Times New Roman" pitchFamily="18" charset="0"/>
                <a:cs typeface="Times New Roman" pitchFamily="18" charset="0"/>
              </a:rPr>
              <a:t>aritmetický </a:t>
            </a:r>
            <a:r>
              <a:rPr lang="cs-CZ" sz="3000" b="1" i="1" dirty="0" smtClean="0">
                <a:latin typeface="Times New Roman" pitchFamily="18" charset="0"/>
                <a:cs typeface="Times New Roman" pitchFamily="18" charset="0"/>
              </a:rPr>
              <a:t>průměr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(naměřené hodnoty vydělíme počtem měření).</a:t>
            </a:r>
          </a:p>
          <a:p>
            <a:pPr marL="82296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Výsledek správně zaokrouhlíme.</a:t>
            </a:r>
          </a:p>
          <a:p>
            <a:pPr marL="82296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82296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ČESKÉ PŘÍSLOVÍ</a:t>
            </a:r>
          </a:p>
          <a:p>
            <a:pPr marL="82296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2x	 		  1x 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5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PŘESNOST A CHYBY MĚŘENÍ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MadamA\AppData\Local\Microsoft\Windows\Temporary Internet Files\Content.IE5\Z20J3IYZ\MM90028667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16632"/>
            <a:ext cx="11430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damA\AppData\Local\Microsoft\Windows\Temporary Internet Files\Content.IE5\9DYVA0EI\MC9004412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67566">
            <a:off x="5289147" y="5154261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damA\AppData\Local\Microsoft\Windows\Temporary Internet Files\Content.IE5\9DYVA0EI\MC9002960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049" y="5589240"/>
            <a:ext cx="1501238" cy="113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damA\AppData\Local\Microsoft\Windows\Temporary Internet Files\Content.IE5\9DYVA0EI\MC9004419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34" y="4207194"/>
            <a:ext cx="914409" cy="108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88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7890080" cy="568863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Navrhni nejlepší řešení pro měření:</a:t>
            </a:r>
          </a:p>
          <a:p>
            <a:pPr marL="539496" indent="-457200"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 hlavy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  <a:sym typeface="Wingdings"/>
              </a:rPr>
              <a:t>[cm]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/>
              </a:rPr>
              <a:t>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39496" indent="-457200">
              <a:buFont typeface="Wingdings 2"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délku stopy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39496" indent="-457200">
              <a:buFont typeface="Wingdings 2"/>
              <a:buAutoNum type="arabicPeriod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ířku (délku) lavice</a:t>
            </a:r>
          </a:p>
          <a:p>
            <a:pPr marL="539496" indent="-457200">
              <a:buFont typeface="Wingdings 2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průměr mince</a:t>
            </a:r>
          </a:p>
          <a:p>
            <a:pPr marL="539496" indent="-457200">
              <a:buFont typeface="Wingdings 2"/>
              <a:buAutoNum type="arabicPeriod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laň</a:t>
            </a:r>
          </a:p>
          <a:p>
            <a:pPr marL="539496" indent="-457200">
              <a:buFont typeface="Wingdings 2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palec</a:t>
            </a:r>
          </a:p>
          <a:p>
            <a:pPr marL="539496" indent="-457200"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39496" indent="-457200"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82296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5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7060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MĚŘENÍ – samostatná práce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 descr="C:\Users\MadamA\AppData\Local\Microsoft\Windows\Temporary Internet Files\Content.IE5\9DYVA0EI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4287"/>
            <a:ext cx="914409" cy="108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damA\AppData\Local\Microsoft\Windows\Temporary Internet Files\Content.IE5\9DYVA0EI\MC9003797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648654"/>
            <a:ext cx="1800454" cy="151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MadamA\AppData\Local\Microsoft\Windows\Temporary Internet Files\Content.IE5\C22SQY7V\MM9100010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914" y="4077072"/>
            <a:ext cx="1041142" cy="217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MadamA\AppData\Local\Microsoft\Windows\Temporary Internet Files\Content.IE5\C22SQY7V\MC9004160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29374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MadamA\AppData\Local\Microsoft\Windows\Temporary Internet Files\Content.IE5\C22SQY7V\MC90044039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24779"/>
            <a:ext cx="1807096" cy="180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MadamA\AppData\Local\Microsoft\Windows\Temporary Internet Files\Content.IE5\9DYVA0EI\MC900441733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963" y="2282106"/>
            <a:ext cx="1585590" cy="1585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427984" y="3212976"/>
            <a:ext cx="79208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8226400" y="4648654"/>
            <a:ext cx="0" cy="151241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940152" y="1484784"/>
            <a:ext cx="86409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44" name="Picture 20" descr="C:\Users\MadamA\AppData\Local\Microsoft\Windows\Temporary Internet Files\Content.IE5\K0LCCLD0\MC9004377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99981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806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6340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Citace: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12776"/>
            <a:ext cx="7632848" cy="43204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 marL="425196" indent="-342900"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utora.</a:t>
            </a:r>
          </a:p>
          <a:p>
            <a:pPr marL="425196" indent="-342900"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6</a:t>
            </a:r>
            <a:r>
              <a:rPr lang="cs-CZ" sz="1400" dirty="0"/>
              <a:t>. Praha: Prometheus, 2001, ISBN 80-7196-121-3</a:t>
            </a:r>
            <a:r>
              <a:rPr lang="cs-CZ" sz="1400" dirty="0" smtClean="0"/>
              <a:t>.</a:t>
            </a:r>
          </a:p>
          <a:p>
            <a:pPr marL="425196" indent="-342900">
              <a:buAutoNum type="arabicPeriod"/>
            </a:pPr>
            <a:r>
              <a:rPr lang="cs-CZ" sz="1400" dirty="0" smtClean="0"/>
              <a:t>RAUNER</a:t>
            </a:r>
            <a:r>
              <a:rPr lang="cs-CZ" sz="1400" dirty="0"/>
              <a:t>, Karel a kol. </a:t>
            </a:r>
            <a:r>
              <a:rPr lang="cs-CZ" sz="1400" i="1" dirty="0"/>
              <a:t>Fyzika 6</a:t>
            </a:r>
            <a:r>
              <a:rPr lang="cs-CZ" sz="1400" dirty="0"/>
              <a:t>. Plzeň: Fraus, 2004, ISBN 80-7238-210-1. </a:t>
            </a:r>
            <a:endParaRPr lang="cs-CZ" sz="1400" dirty="0" smtClean="0"/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 indent="-342900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80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222</TotalTime>
  <Words>334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PŘESNOST A CHYBY MĚŘENÍ </vt:lpstr>
      <vt:lpstr>PŘESNOST A CHYBY MĚŘENÍ </vt:lpstr>
      <vt:lpstr>PŘESNOST A CHYBY MĚŘENÍ – příklad </vt:lpstr>
      <vt:lpstr>PŘESNOST A CHYBY MĚŘENÍ</vt:lpstr>
      <vt:lpstr>MĚŘENÍ – samostatná práce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MadamA</dc:creator>
  <cp:lastModifiedBy>MIRKA</cp:lastModifiedBy>
  <cp:revision>21</cp:revision>
  <dcterms:created xsi:type="dcterms:W3CDTF">2012-11-22T18:27:30Z</dcterms:created>
  <dcterms:modified xsi:type="dcterms:W3CDTF">2013-03-11T21:01:32Z</dcterms:modified>
</cp:coreProperties>
</file>