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4432E8-3E8A-4763-9CF6-4F43B469C1DA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F03456-7D57-48F0-961D-3C887BBFF9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65433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F03456-7D57-48F0-961D-3C887BBFF9F7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59825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EAD18-3605-4EDC-BCB2-76794F1AE28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DBD63-DC42-4AA2-8759-8148F19C83F4}" type="slidenum">
              <a:rPr lang="cs-CZ" smtClean="0"/>
              <a:t>‹#›</a:t>
            </a:fld>
            <a:endParaRPr lang="cs-CZ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EAD18-3605-4EDC-BCB2-76794F1AE28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DBD63-DC42-4AA2-8759-8148F19C83F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EAD18-3605-4EDC-BCB2-76794F1AE28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DBD63-DC42-4AA2-8759-8148F19C83F4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EAD18-3605-4EDC-BCB2-76794F1AE28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DBD63-DC42-4AA2-8759-8148F19C83F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EAD18-3605-4EDC-BCB2-76794F1AE28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DBD63-DC42-4AA2-8759-8148F19C83F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EAD18-3605-4EDC-BCB2-76794F1AE28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DBD63-DC42-4AA2-8759-8148F19C83F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EAD18-3605-4EDC-BCB2-76794F1AE28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DBD63-DC42-4AA2-8759-8148F19C83F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EAD18-3605-4EDC-BCB2-76794F1AE28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DBD63-DC42-4AA2-8759-8148F19C83F4}" type="slidenum">
              <a:rPr lang="cs-CZ" smtClean="0"/>
              <a:t>‹#›</a:t>
            </a:fld>
            <a:endParaRPr lang="cs-CZ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EAD18-3605-4EDC-BCB2-76794F1AE28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DBD63-DC42-4AA2-8759-8148F19C83F4}" type="slidenum">
              <a:rPr lang="cs-CZ" smtClean="0"/>
              <a:t>‹#›</a:t>
            </a:fld>
            <a:endParaRPr lang="cs-CZ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EAD18-3605-4EDC-BCB2-76794F1AE28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DBD63-DC42-4AA2-8759-8148F19C83F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EAD18-3605-4EDC-BCB2-76794F1AE28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DBD63-DC42-4AA2-8759-8148F19C83F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C18EAD18-3605-4EDC-BCB2-76794F1AE28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FB4DBD63-DC42-4AA2-8759-8148F19C83F4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3" Type="http://schemas.openxmlformats.org/officeDocument/2006/relationships/image" Target="../media/image1.png"/><Relationship Id="rId7" Type="http://schemas.openxmlformats.org/officeDocument/2006/relationships/image" Target="../media/image5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wmf"/><Relationship Id="rId5" Type="http://schemas.openxmlformats.org/officeDocument/2006/relationships/image" Target="../media/image3.wmf"/><Relationship Id="rId10" Type="http://schemas.openxmlformats.org/officeDocument/2006/relationships/image" Target="../media/image8.wmf"/><Relationship Id="rId4" Type="http://schemas.openxmlformats.org/officeDocument/2006/relationships/image" Target="../media/image2.wmf"/><Relationship Id="rId9" Type="http://schemas.openxmlformats.org/officeDocument/2006/relationships/image" Target="../media/image7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wmf"/><Relationship Id="rId9" Type="http://schemas.openxmlformats.org/officeDocument/2006/relationships/image" Target="../media/image16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8800" dirty="0" smtClean="0"/>
              <a:t>ČÍSLO 4</a:t>
            </a:r>
            <a:endParaRPr lang="cs-CZ" sz="8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sz="2400" dirty="0" smtClean="0"/>
              <a:t>Střední </a:t>
            </a:r>
            <a:r>
              <a:rPr lang="cs-CZ" sz="2400" dirty="0"/>
              <a:t>škola, Základní škola a Mateřská škola, Karviná, příspěvková organizace</a:t>
            </a:r>
          </a:p>
          <a:p>
            <a:pPr algn="ctr"/>
            <a:endParaRPr lang="cs-CZ" sz="2400" dirty="0"/>
          </a:p>
          <a:p>
            <a:r>
              <a:rPr lang="cs-CZ" sz="2400" dirty="0"/>
              <a:t>Mgr. Radomíra </a:t>
            </a:r>
            <a:r>
              <a:rPr lang="cs-CZ" sz="2400" dirty="0" smtClean="0"/>
              <a:t>Štefková</a:t>
            </a:r>
          </a:p>
          <a:p>
            <a:endParaRPr lang="cs-CZ" sz="24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084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971600" y="404664"/>
            <a:ext cx="53142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FF00"/>
                </a:solidFill>
                <a:latin typeface="+mj-lt"/>
              </a:rPr>
              <a:t>SPOJTE číslo se stejným počtem </a:t>
            </a:r>
            <a:r>
              <a:rPr lang="cs-CZ" sz="2400" dirty="0" smtClean="0">
                <a:solidFill>
                  <a:srgbClr val="FFFF00"/>
                </a:solidFill>
                <a:latin typeface="+mj-lt"/>
              </a:rPr>
              <a:t>obrázků. </a:t>
            </a:r>
            <a:endParaRPr lang="cs-CZ" sz="2400" dirty="0">
              <a:solidFill>
                <a:srgbClr val="FFFF00"/>
              </a:solidFill>
              <a:latin typeface="+mj-lt"/>
            </a:endParaRPr>
          </a:p>
        </p:txBody>
      </p:sp>
      <p:pic>
        <p:nvPicPr>
          <p:cNvPr id="1026" name="Picture 2" descr="C:\Documents and Settings\RADIM\Local Settings\Temporary Internet Files\Content.IE5\6A00DOKB\MC900437042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145" y="1909986"/>
            <a:ext cx="72008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RADIM\Local Settings\Temporary Internet Files\Content.IE5\6A00DOKB\MC900437042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987" y="1268760"/>
            <a:ext cx="641226" cy="641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RADIM\Local Settings\Temporary Internet Files\Content.IE5\6A00DOKB\MC900437042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2213" y="1230139"/>
            <a:ext cx="641226" cy="641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Documents and Settings\RADIM\Local Settings\Temporary Internet Files\Content.IE5\6A00DOKB\MC900437042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6209" y="1815083"/>
            <a:ext cx="713234" cy="713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Documents and Settings\RADIM\Local Settings\Temporary Internet Files\Content.IE5\ED4TLLXK\MC90041245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04664"/>
            <a:ext cx="937408" cy="1264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Documents and Settings\RADIM\Local Settings\Temporary Internet Files\Content.IE5\ED4TLLXK\MC90041245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571" y="358207"/>
            <a:ext cx="884029" cy="1192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Documents and Settings\RADIM\Local Settings\Temporary Internet Files\Content.IE5\ED4TLLXK\MC90041245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5867" y="1295326"/>
            <a:ext cx="937408" cy="1264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Documents and Settings\RADIM\Local Settings\Temporary Internet Files\Content.IE5\3RUHTHDT\MC90023389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122172"/>
            <a:ext cx="1071992" cy="1447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Documents and Settings\RADIM\Local Settings\Temporary Internet Files\Content.IE5\3RUHTHDT\MC90023389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4063" y="844289"/>
            <a:ext cx="1071993" cy="1447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Documents and Settings\RADIM\Local Settings\Temporary Internet Files\Content.IE5\3RUHTHDT\MC90023389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0059" y="807841"/>
            <a:ext cx="1098987" cy="1483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Documents and Settings\RADIM\Local Settings\Temporary Internet Files\Content.IE5\3RUHTHDT\MC90023389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0059" y="1336183"/>
            <a:ext cx="1237589" cy="1671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Program Files\Microsoft Office\MEDIA\CAGCAT10\j0212957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766" y="4831293"/>
            <a:ext cx="1144685" cy="718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Program Files\Microsoft Office\MEDIA\CAGCAT10\j0212957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3345" y="4374064"/>
            <a:ext cx="1203347" cy="755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Program Files\Microsoft Office\MEDIA\CAGCAT10\j0212957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712" y="5610243"/>
            <a:ext cx="1259371" cy="790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C:\Documents and Settings\RADIM\Local Settings\Temporary Internet Files\Content.IE5\QBD5L8ON\MC90021535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235106"/>
            <a:ext cx="1930001" cy="620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C:\Documents and Settings\RADIM\Local Settings\Temporary Internet Files\Content.IE5\QBD5L8ON\MC90021535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3866878"/>
            <a:ext cx="1625767" cy="522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 descr="C:\Documents and Settings\RADIM\Local Settings\Temporary Internet Files\Content.IE5\255JWEDF\MC900438199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9723" y="4738426"/>
            <a:ext cx="1052066" cy="871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C:\Documents and Settings\RADIM\Local Settings\Temporary Internet Files\Content.IE5\255JWEDF\MC900438199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3555" y="5561287"/>
            <a:ext cx="1142032" cy="946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5" name="Picture 21" descr="C:\Documents and Settings\RADIM\Local Settings\Temporary Internet Files\Content.IE5\255JWEDF\MC900438199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8280" y="4509120"/>
            <a:ext cx="1142032" cy="946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C:\Documents and Settings\RADIM\Local Settings\Temporary Internet Files\Content.IE5\255JWEDF\MC900438199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4859" y="5561176"/>
            <a:ext cx="1142032" cy="946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7" name="Picture 23" descr="C:\Documents and Settings\RADIM\Local Settings\Temporary Internet Files\Content.IE5\4FTTXZEP\MC900423990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5539" y="5421476"/>
            <a:ext cx="948861" cy="1086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C:\Documents and Settings\RADIM\Local Settings\Temporary Internet Files\Content.IE5\4FTTXZEP\MC900423990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5628" y="5368108"/>
            <a:ext cx="995487" cy="1139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9" name="Picture 25" descr="C:\Documents and Settings\RADIM\Local Settings\Temporary Internet Files\Content.IE5\4FTTXZEP\MC900423990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9969" y="4302278"/>
            <a:ext cx="948861" cy="1086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C:\Documents and Settings\RADIM\Local Settings\Temporary Internet Files\Content.IE5\4FTTXZEP\MC900423990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4916" y="4266565"/>
            <a:ext cx="995487" cy="1139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 descr="C:\Documents and Settings\RADIM\Local Settings\Temporary Internet Files\Content.IE5\ED4TLLXK\MC900246099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787" y="2780126"/>
            <a:ext cx="1421455" cy="108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5" name="Picture 31" descr="C:\Documents and Settings\RADIM\Local Settings\Temporary Internet Files\Content.IE5\ED4TLLXK\MC900246099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0083" y="2718251"/>
            <a:ext cx="1421455" cy="108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6" name="Picture 32" descr="C:\Documents and Settings\RADIM\Local Settings\Temporary Internet Files\Content.IE5\ED4TLLXK\MC900246099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2873" y="2852936"/>
            <a:ext cx="1421455" cy="108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5436096" y="3717032"/>
            <a:ext cx="69762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>
                <a:latin typeface="Arial Black" pitchFamily="34" charset="0"/>
              </a:rPr>
              <a:t>4</a:t>
            </a:r>
            <a:endParaRPr lang="cs-CZ" sz="6000" dirty="0">
              <a:latin typeface="Arial Black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339752" y="1549785"/>
            <a:ext cx="91868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>
                <a:latin typeface="Arial Black" pitchFamily="34" charset="0"/>
              </a:rPr>
              <a:t>3</a:t>
            </a:r>
            <a:endParaRPr lang="cs-CZ" sz="6000" dirty="0">
              <a:latin typeface="Arial Black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8285756" y="2291730"/>
            <a:ext cx="69762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>
                <a:latin typeface="Arial Black" pitchFamily="34" charset="0"/>
              </a:rPr>
              <a:t>2</a:t>
            </a:r>
            <a:endParaRPr lang="cs-CZ" sz="60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8656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75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75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75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75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75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75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0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1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0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0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75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75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75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75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2750"/>
                                        <p:tgtEl>
                                          <p:spTgt spid="1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2750" fill="hold"/>
                                        <p:tgtEl>
                                          <p:spTgt spid="1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750" fill="hold"/>
                                        <p:tgtEl>
                                          <p:spTgt spid="1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2750"/>
                                        <p:tgtEl>
                                          <p:spTgt spid="1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2750" fill="hold"/>
                                        <p:tgtEl>
                                          <p:spTgt spid="1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750" fill="hold"/>
                                        <p:tgtEl>
                                          <p:spTgt spid="1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2750"/>
                                        <p:tgtEl>
                                          <p:spTgt spid="1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2750" fill="hold"/>
                                        <p:tgtEl>
                                          <p:spTgt spid="1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750" fill="hold"/>
                                        <p:tgtEl>
                                          <p:spTgt spid="1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6" dur="78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246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8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898" tmFilter="0, 0; 0.125,0.2665; 0.25,0.4; 0.375,0.465; 0.5,0.5;  0.625,0.535; 0.75,0.6; 0.875,0.7335; 1,1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" tmFilter="0, 0; 0.125,0.2665; 0.25,0.4; 0.375,0.465; 0.5,0.5;  0.625,0.535; 0.75,0.6; 0.875,0.7335; 1,1">
                                          <p:stCondLst>
                                            <p:cond delay="179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" tmFilter="0, 0; 0.125,0.2665; 0.25,0.4; 0.375,0.465; 0.5,0.5;  0.625,0.535; 0.75,0.6; 0.875,0.7335; 1,1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2" dur="1">
                                          <p:stCondLst>
                                            <p:cond delay="879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3" dur="1" decel="50000">
                                          <p:stCondLst>
                                            <p:cond delay="914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4" dur="1">
                                          <p:stCondLst>
                                            <p:cond delay="1774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5" dur="1" decel="50000">
                                          <p:stCondLst>
                                            <p:cond delay="1809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6" dur="1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7" dur="1" decel="50000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8" dur="1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9" dur="1" decel="50000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50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2" dur="78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246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8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898" tmFilter="0, 0; 0.125,0.2665; 0.25,0.4; 0.375,0.465; 0.5,0.5;  0.625,0.535; 0.75,0.6; 0.875,0.7335; 1,1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" tmFilter="0, 0; 0.125,0.2665; 0.25,0.4; 0.375,0.465; 0.5,0.5;  0.625,0.535; 0.75,0.6; 0.875,0.7335; 1,1">
                                          <p:stCondLst>
                                            <p:cond delay="179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" tmFilter="0, 0; 0.125,0.2665; 0.25,0.4; 0.375,0.465; 0.5,0.5;  0.625,0.535; 0.75,0.6; 0.875,0.7335; 1,1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8" dur="1">
                                          <p:stCondLst>
                                            <p:cond delay="879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9" dur="1" decel="50000">
                                          <p:stCondLst>
                                            <p:cond delay="914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0" dur="1">
                                          <p:stCondLst>
                                            <p:cond delay="1774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1" dur="1" decel="50000">
                                          <p:stCondLst>
                                            <p:cond delay="1809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2" dur="1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3" dur="1" decel="50000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4" dur="1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5" dur="1" decel="50000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66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8" dur="78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246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8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898" tmFilter="0, 0; 0.125,0.2665; 0.25,0.4; 0.375,0.465; 0.5,0.5;  0.625,0.535; 0.75,0.6; 0.875,0.7335; 1,1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" tmFilter="0, 0; 0.125,0.2665; 0.25,0.4; 0.375,0.465; 0.5,0.5;  0.625,0.535; 0.75,0.6; 0.875,0.7335; 1,1">
                                          <p:stCondLst>
                                            <p:cond delay="179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" tmFilter="0, 0; 0.125,0.2665; 0.25,0.4; 0.375,0.465; 0.5,0.5;  0.625,0.535; 0.75,0.6; 0.875,0.7335; 1,1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4" dur="1">
                                          <p:stCondLst>
                                            <p:cond delay="879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5" dur="1" decel="50000">
                                          <p:stCondLst>
                                            <p:cond delay="914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6" dur="1">
                                          <p:stCondLst>
                                            <p:cond delay="1774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7" dur="1" decel="50000">
                                          <p:stCondLst>
                                            <p:cond delay="1809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8" dur="1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79" dur="1" decel="50000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0" dur="1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1" dur="1" decel="50000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2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2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5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32756" y="260647"/>
            <a:ext cx="40281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FF00"/>
                </a:solidFill>
                <a:latin typeface="+mj-lt"/>
              </a:rPr>
              <a:t>DOPLŇ číselné </a:t>
            </a:r>
            <a:r>
              <a:rPr lang="cs-CZ" sz="2400" dirty="0" smtClean="0">
                <a:solidFill>
                  <a:srgbClr val="FFFF00"/>
                </a:solidFill>
                <a:latin typeface="+mj-lt"/>
              </a:rPr>
              <a:t>řady.</a:t>
            </a:r>
            <a:endParaRPr lang="cs-CZ" sz="2400" dirty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732756" y="836712"/>
            <a:ext cx="914400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2"/>
                </a:solidFill>
                <a:latin typeface="Arial Black" pitchFamily="34" charset="0"/>
              </a:rPr>
              <a:t>1</a:t>
            </a:r>
            <a:endParaRPr lang="cs-CZ" sz="3200" dirty="0">
              <a:solidFill>
                <a:schemeClr val="bg2"/>
              </a:solidFill>
              <a:latin typeface="Arial Black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866715" y="809824"/>
            <a:ext cx="914400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2987824" y="809824"/>
            <a:ext cx="914400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4139952" y="810523"/>
            <a:ext cx="914400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2"/>
                </a:solidFill>
                <a:latin typeface="Arial Black" pitchFamily="34" charset="0"/>
              </a:rPr>
              <a:t>4</a:t>
            </a:r>
            <a:endParaRPr lang="cs-CZ" sz="3200" dirty="0">
              <a:solidFill>
                <a:schemeClr val="bg2"/>
              </a:solidFill>
              <a:latin typeface="Arial Black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732756" y="1929656"/>
            <a:ext cx="914400" cy="9144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2"/>
                </a:solidFill>
                <a:latin typeface="Arial Black" pitchFamily="34" charset="0"/>
              </a:rPr>
              <a:t>1</a:t>
            </a:r>
            <a:endParaRPr lang="cs-CZ" sz="3200" dirty="0">
              <a:solidFill>
                <a:schemeClr val="bg2"/>
              </a:solidFill>
              <a:latin typeface="Arial Black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828987" y="1929656"/>
            <a:ext cx="914400" cy="9144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3021236" y="1933600"/>
            <a:ext cx="914400" cy="9144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2"/>
                </a:solidFill>
                <a:latin typeface="Arial Black" pitchFamily="34" charset="0"/>
              </a:rPr>
              <a:t>3</a:t>
            </a:r>
            <a:endParaRPr lang="cs-CZ" sz="3200" dirty="0">
              <a:solidFill>
                <a:schemeClr val="bg2"/>
              </a:solidFill>
              <a:latin typeface="Arial Black" pitchFamily="34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4170784" y="1941984"/>
            <a:ext cx="914400" cy="9144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705124" y="3115816"/>
            <a:ext cx="914400" cy="914400"/>
          </a:xfrm>
          <a:prstGeom prst="rect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1866715" y="3137272"/>
            <a:ext cx="914400" cy="914400"/>
          </a:xfrm>
          <a:prstGeom prst="rect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2"/>
                </a:solidFill>
                <a:latin typeface="Arial Black" pitchFamily="34" charset="0"/>
              </a:rPr>
              <a:t>2</a:t>
            </a:r>
            <a:endParaRPr lang="cs-CZ" sz="3200" dirty="0">
              <a:solidFill>
                <a:schemeClr val="bg2"/>
              </a:solidFill>
              <a:latin typeface="Arial Black" pitchFamily="34" charset="0"/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013348" y="3145656"/>
            <a:ext cx="914400" cy="914400"/>
          </a:xfrm>
          <a:prstGeom prst="rect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705124" y="4293096"/>
            <a:ext cx="914400" cy="9144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2"/>
                </a:solidFill>
                <a:latin typeface="Arial Black" pitchFamily="34" charset="0"/>
              </a:rPr>
              <a:t>1</a:t>
            </a:r>
            <a:endParaRPr lang="cs-CZ" sz="3200" dirty="0">
              <a:solidFill>
                <a:schemeClr val="bg2"/>
              </a:solidFill>
              <a:latin typeface="Arial Black" pitchFamily="34" charset="0"/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3063776" y="4293096"/>
            <a:ext cx="914400" cy="9144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1866715" y="4293096"/>
            <a:ext cx="914400" cy="9144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2"/>
                </a:solidFill>
                <a:latin typeface="Arial Black" pitchFamily="34" charset="0"/>
              </a:rPr>
              <a:t>2</a:t>
            </a:r>
            <a:endParaRPr lang="cs-CZ" sz="3200" dirty="0">
              <a:solidFill>
                <a:schemeClr val="bg2"/>
              </a:solidFill>
              <a:latin typeface="Arial Black" pitchFamily="34" charset="0"/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4170784" y="3145656"/>
            <a:ext cx="914400" cy="914400"/>
          </a:xfrm>
          <a:prstGeom prst="rect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2"/>
                </a:solidFill>
                <a:latin typeface="Arial Black" pitchFamily="34" charset="0"/>
              </a:rPr>
              <a:t>4</a:t>
            </a:r>
            <a:endParaRPr lang="cs-CZ" sz="3200" dirty="0">
              <a:solidFill>
                <a:schemeClr val="bg2"/>
              </a:solidFill>
              <a:latin typeface="Arial Black" pitchFamily="34" charset="0"/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4170784" y="4280892"/>
            <a:ext cx="914400" cy="9144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732756" y="5420072"/>
            <a:ext cx="914400" cy="91440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1866715" y="5420072"/>
            <a:ext cx="914400" cy="91440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3063776" y="5420072"/>
            <a:ext cx="914400" cy="91440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2"/>
                </a:solidFill>
                <a:latin typeface="Arial Black" pitchFamily="34" charset="0"/>
              </a:rPr>
              <a:t>3</a:t>
            </a:r>
            <a:endParaRPr lang="cs-CZ" sz="3200" dirty="0">
              <a:solidFill>
                <a:schemeClr val="bg2"/>
              </a:solidFill>
              <a:latin typeface="Arial Black" pitchFamily="34" charset="0"/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4170784" y="5420072"/>
            <a:ext cx="914400" cy="91440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vál 39"/>
          <p:cNvSpPr/>
          <p:nvPr/>
        </p:nvSpPr>
        <p:spPr>
          <a:xfrm>
            <a:off x="6043612" y="191977"/>
            <a:ext cx="1048668" cy="1101936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2"/>
                </a:solidFill>
                <a:latin typeface="Arial Black" pitchFamily="34" charset="0"/>
              </a:rPr>
              <a:t>1</a:t>
            </a:r>
            <a:endParaRPr lang="cs-CZ" sz="2800" dirty="0">
              <a:solidFill>
                <a:schemeClr val="bg2"/>
              </a:solidFill>
              <a:latin typeface="Arial Black" pitchFamily="34" charset="0"/>
            </a:endParaRPr>
          </a:p>
        </p:txBody>
      </p:sp>
      <p:sp>
        <p:nvSpPr>
          <p:cNvPr id="41" name="Ovál 40"/>
          <p:cNvSpPr/>
          <p:nvPr/>
        </p:nvSpPr>
        <p:spPr>
          <a:xfrm>
            <a:off x="5796136" y="1216597"/>
            <a:ext cx="1584176" cy="1627459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vál 41"/>
          <p:cNvSpPr/>
          <p:nvPr/>
        </p:nvSpPr>
        <p:spPr>
          <a:xfrm>
            <a:off x="5796136" y="2669214"/>
            <a:ext cx="1728192" cy="1767898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bg2"/>
                </a:solidFill>
                <a:latin typeface="Arial Black" pitchFamily="34" charset="0"/>
              </a:rPr>
              <a:t>3</a:t>
            </a:r>
            <a:endParaRPr lang="cs-CZ" sz="3600" dirty="0">
              <a:solidFill>
                <a:schemeClr val="bg2"/>
              </a:solidFill>
              <a:latin typeface="Arial Black" pitchFamily="34" charset="0"/>
            </a:endParaRPr>
          </a:p>
        </p:txBody>
      </p:sp>
      <p:sp>
        <p:nvSpPr>
          <p:cNvPr id="43" name="Ovál 42"/>
          <p:cNvSpPr/>
          <p:nvPr/>
        </p:nvSpPr>
        <p:spPr>
          <a:xfrm>
            <a:off x="5528527" y="4293096"/>
            <a:ext cx="2389904" cy="2244824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730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6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6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6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6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6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6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6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6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100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100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1" grpId="0" animBg="1"/>
      <p:bldP spid="42" grpId="0" animBg="1"/>
      <p:bldP spid="4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548680"/>
            <a:ext cx="28554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FF00"/>
                </a:solidFill>
                <a:latin typeface="Arial Black" pitchFamily="34" charset="0"/>
              </a:rPr>
              <a:t>DOPLŇ </a:t>
            </a:r>
            <a:r>
              <a:rPr lang="cs-CZ" sz="2400" dirty="0" smtClean="0">
                <a:solidFill>
                  <a:srgbClr val="FFFF00"/>
                </a:solidFill>
                <a:latin typeface="+mj-lt"/>
              </a:rPr>
              <a:t>znaménko:</a:t>
            </a:r>
            <a:r>
              <a:rPr lang="cs-CZ" sz="2400" dirty="0" smtClean="0">
                <a:solidFill>
                  <a:srgbClr val="FFFF00"/>
                </a:solidFill>
                <a:latin typeface="Arial Black" pitchFamily="34" charset="0"/>
              </a:rPr>
              <a:t> </a:t>
            </a:r>
            <a:endParaRPr lang="cs-CZ" sz="2400" dirty="0">
              <a:solidFill>
                <a:srgbClr val="FFFF00"/>
              </a:solidFill>
              <a:latin typeface="Arial Black" pitchFamily="34" charset="0"/>
            </a:endParaRPr>
          </a:p>
        </p:txBody>
      </p:sp>
      <p:pic>
        <p:nvPicPr>
          <p:cNvPr id="2050" name="Picture 2" descr="C:\Documents and Settings\RADIM\Local Settings\Temporary Internet Files\Content.IE5\255JWEDF\MC900441708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980257"/>
            <a:ext cx="939552" cy="939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Documents and Settings\RADIM\Local Settings\Temporary Internet Files\Content.IE5\255JWEDF\MC90044170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84945"/>
            <a:ext cx="827956" cy="827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Documents and Settings\RADIM\Local Settings\Temporary Internet Files\Content.IE5\255JWEDF\MC900441708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718" y="1628800"/>
            <a:ext cx="1011560" cy="1011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Documents and Settings\RADIM\Local Settings\Temporary Internet Files\Content.IE5\255JWEDF\MC900441708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812901"/>
            <a:ext cx="1011560" cy="1011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Documents and Settings\RADIM\Local Settings\Temporary Internet Files\Content.IE5\6A00DOKB\MC90019351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939759"/>
            <a:ext cx="865302" cy="1194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Documents and Settings\RADIM\Local Settings\Temporary Internet Files\Content.IE5\6A00DOKB\MC90019351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0941" y="779512"/>
            <a:ext cx="823626" cy="1137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Documents and Settings\RADIM\Local Settings\Temporary Internet Files\Content.IE5\6A00DOKB\MC90019351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628800"/>
            <a:ext cx="751618" cy="1037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Documents and Settings\RADIM\Local Settings\Temporary Internet Files\Content.IE5\6AW2BCA2\MC900441736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14" y="2996952"/>
            <a:ext cx="1083568" cy="1083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Documents and Settings\RADIM\Local Settings\Temporary Internet Files\Content.IE5\6AW2BCA2\MC900441736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1278" y="3068960"/>
            <a:ext cx="939552" cy="939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Documents and Settings\RADIM\Local Settings\Temporary Internet Files\Content.IE5\6AW2BCA2\MC900441736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04" y="3683248"/>
            <a:ext cx="1083568" cy="1083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C:\Documents and Settings\RADIM\Local Settings\Temporary Internet Files\Content.IE5\QBD5L8ON\MC900441741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5821" y="2924341"/>
            <a:ext cx="1084171" cy="1084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C:\Documents and Settings\RADIM\Local Settings\Temporary Internet Files\Content.IE5\QBD5L8ON\MC900441741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4078" y="2666645"/>
            <a:ext cx="1117352" cy="1117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C:\Documents and Settings\RADIM\Local Settings\Temporary Internet Files\Content.IE5\QBD5L8ON\MC900441741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3631" y="3427825"/>
            <a:ext cx="1067799" cy="1067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Picture 17" descr="C:\Documents and Settings\RADIM\Local Settings\Temporary Internet Files\Content.IE5\QBD5L8ON\MC900441741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8008" y="3767725"/>
            <a:ext cx="796070" cy="796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C:\Documents and Settings\RADIM\Local Settings\Temporary Internet Files\Content.IE5\6AW2BCA2\MC900423918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773" y="4766816"/>
            <a:ext cx="871062" cy="920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7" name="Picture 19" descr="C:\Documents and Settings\RADIM\Local Settings\Temporary Internet Files\Content.IE5\6AW2BCA2\MC900423918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5088" y="4776360"/>
            <a:ext cx="862028" cy="910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C:\Documents and Settings\RADIM\Local Settings\Temporary Internet Files\Content.IE5\6AW2BCA2\MC900423918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358" y="5695165"/>
            <a:ext cx="862028" cy="910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9" name="Picture 21" descr="C:\Documents and Settings\RADIM\Local Settings\Temporary Internet Files\Content.IE5\QBD5L8ON\MC900436256[1]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8667" y="4706357"/>
            <a:ext cx="1117965" cy="1117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0" name="Picture 22" descr="C:\Documents and Settings\RADIM\Local Settings\Temporary Internet Files\Content.IE5\QBD5L8ON\MC900436256[1]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9977" y="4736189"/>
            <a:ext cx="1058302" cy="1058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1" name="Picture 23" descr="C:\Documents and Settings\RADIM\Local Settings\Temporary Internet Files\Content.IE5\QBD5L8ON\MC900436256[1]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5647915"/>
            <a:ext cx="1005292" cy="1005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131840" y="548680"/>
            <a:ext cx="1870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FF00"/>
                </a:solidFill>
                <a:latin typeface="Arial Black" pitchFamily="34" charset="0"/>
              </a:rPr>
              <a:t>&lt;, =, &gt;.</a:t>
            </a:r>
            <a:endParaRPr lang="cs-CZ" sz="2800" dirty="0">
              <a:solidFill>
                <a:srgbClr val="FFFF00"/>
              </a:solidFill>
              <a:latin typeface="Arial Black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83768" y="1348149"/>
            <a:ext cx="108012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0" dirty="0" smtClean="0">
                <a:solidFill>
                  <a:srgbClr val="FFFF00"/>
                </a:solidFill>
                <a:latin typeface="Arial Black" pitchFamily="34" charset="0"/>
              </a:rPr>
              <a:t>&gt;</a:t>
            </a:r>
            <a:endParaRPr lang="cs-CZ" sz="8000" dirty="0">
              <a:solidFill>
                <a:srgbClr val="FFFF00"/>
              </a:solidFill>
              <a:latin typeface="Arial Black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339752" y="3225321"/>
            <a:ext cx="122277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0" dirty="0" smtClean="0">
                <a:solidFill>
                  <a:srgbClr val="FFFF00"/>
                </a:solidFill>
                <a:latin typeface="Arial Black" pitchFamily="34" charset="0"/>
              </a:rPr>
              <a:t>&lt;</a:t>
            </a:r>
            <a:endParaRPr lang="cs-CZ" sz="8000" dirty="0">
              <a:solidFill>
                <a:srgbClr val="FFFF00"/>
              </a:solidFill>
              <a:latin typeface="Arial Black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483768" y="4610368"/>
            <a:ext cx="136815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8000" dirty="0">
                <a:solidFill>
                  <a:srgbClr val="FFFF00"/>
                </a:solidFill>
                <a:latin typeface="Arial Black" pitchFamily="34" charset="0"/>
              </a:rPr>
              <a:t>=</a:t>
            </a:r>
          </a:p>
        </p:txBody>
      </p:sp>
    </p:spTree>
    <p:extLst>
      <p:ext uri="{BB962C8B-B14F-4D97-AF65-F5344CB8AC3E}">
        <p14:creationId xmlns:p14="http://schemas.microsoft.com/office/powerpoint/2010/main" val="2299717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6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6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60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60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6000" fill="hold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6000" fill="hold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6000" fill="hold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6000" fill="hold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6000" fill="hold"/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6000" fill="hold"/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6000" fill="hold"/>
                                        <p:tgtEl>
                                          <p:spTgt spid="20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6000" fill="hold"/>
                                        <p:tgtEl>
                                          <p:spTgt spid="20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vál 10"/>
          <p:cNvSpPr/>
          <p:nvPr/>
        </p:nvSpPr>
        <p:spPr>
          <a:xfrm>
            <a:off x="827584" y="620688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2</a:t>
            </a:r>
            <a:endParaRPr lang="cs-CZ" sz="5400" dirty="0"/>
          </a:p>
        </p:txBody>
      </p:sp>
      <p:sp>
        <p:nvSpPr>
          <p:cNvPr id="12" name="Ovál 11"/>
          <p:cNvSpPr/>
          <p:nvPr/>
        </p:nvSpPr>
        <p:spPr>
          <a:xfrm>
            <a:off x="2555776" y="609003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3</a:t>
            </a:r>
            <a:endParaRPr lang="cs-CZ" sz="5400" dirty="0"/>
          </a:p>
        </p:txBody>
      </p:sp>
      <p:sp>
        <p:nvSpPr>
          <p:cNvPr id="13" name="Ovál 12"/>
          <p:cNvSpPr/>
          <p:nvPr/>
        </p:nvSpPr>
        <p:spPr>
          <a:xfrm>
            <a:off x="827584" y="2135737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3</a:t>
            </a:r>
            <a:endParaRPr lang="cs-CZ" sz="5400" dirty="0"/>
          </a:p>
        </p:txBody>
      </p:sp>
      <p:sp>
        <p:nvSpPr>
          <p:cNvPr id="14" name="Ovál 13"/>
          <p:cNvSpPr/>
          <p:nvPr/>
        </p:nvSpPr>
        <p:spPr>
          <a:xfrm>
            <a:off x="2528780" y="2175876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1</a:t>
            </a:r>
            <a:endParaRPr lang="cs-CZ" sz="5400" dirty="0"/>
          </a:p>
        </p:txBody>
      </p:sp>
      <p:sp>
        <p:nvSpPr>
          <p:cNvPr id="15" name="Ovál 14"/>
          <p:cNvSpPr/>
          <p:nvPr/>
        </p:nvSpPr>
        <p:spPr>
          <a:xfrm>
            <a:off x="831567" y="3712662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1</a:t>
            </a:r>
            <a:endParaRPr lang="cs-CZ" sz="5400" dirty="0"/>
          </a:p>
        </p:txBody>
      </p:sp>
      <p:sp>
        <p:nvSpPr>
          <p:cNvPr id="16" name="Ovál 15"/>
          <p:cNvSpPr/>
          <p:nvPr/>
        </p:nvSpPr>
        <p:spPr>
          <a:xfrm>
            <a:off x="2528780" y="3645024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3</a:t>
            </a:r>
            <a:endParaRPr lang="cs-CZ" sz="5400" dirty="0"/>
          </a:p>
        </p:txBody>
      </p:sp>
      <p:cxnSp>
        <p:nvCxnSpPr>
          <p:cNvPr id="18" name="Přímá spojnice 17"/>
          <p:cNvCxnSpPr/>
          <p:nvPr/>
        </p:nvCxnSpPr>
        <p:spPr>
          <a:xfrm>
            <a:off x="4716016" y="188640"/>
            <a:ext cx="0" cy="65527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bdélník 18"/>
          <p:cNvSpPr/>
          <p:nvPr/>
        </p:nvSpPr>
        <p:spPr>
          <a:xfrm>
            <a:off x="5148064" y="62068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2</a:t>
            </a:r>
            <a:endParaRPr lang="cs-CZ" sz="5400" dirty="0"/>
          </a:p>
        </p:txBody>
      </p:sp>
      <p:sp>
        <p:nvSpPr>
          <p:cNvPr id="20" name="Obdélník 19"/>
          <p:cNvSpPr/>
          <p:nvPr/>
        </p:nvSpPr>
        <p:spPr>
          <a:xfrm>
            <a:off x="7167086" y="587121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/>
              <a:t>3</a:t>
            </a:r>
          </a:p>
        </p:txBody>
      </p:sp>
      <p:sp>
        <p:nvSpPr>
          <p:cNvPr id="21" name="Obdélník 20"/>
          <p:cNvSpPr/>
          <p:nvPr/>
        </p:nvSpPr>
        <p:spPr>
          <a:xfrm>
            <a:off x="5148064" y="217587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3</a:t>
            </a:r>
            <a:endParaRPr lang="cs-CZ" sz="5400" dirty="0"/>
          </a:p>
        </p:txBody>
      </p:sp>
      <p:sp>
        <p:nvSpPr>
          <p:cNvPr id="22" name="Obdélník 21"/>
          <p:cNvSpPr/>
          <p:nvPr/>
        </p:nvSpPr>
        <p:spPr>
          <a:xfrm>
            <a:off x="7167086" y="2135737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1</a:t>
            </a:r>
            <a:endParaRPr lang="cs-CZ" sz="5400" dirty="0"/>
          </a:p>
        </p:txBody>
      </p:sp>
      <p:sp>
        <p:nvSpPr>
          <p:cNvPr id="23" name="Obdélník 22"/>
          <p:cNvSpPr/>
          <p:nvPr/>
        </p:nvSpPr>
        <p:spPr>
          <a:xfrm>
            <a:off x="5148064" y="378904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1</a:t>
            </a:r>
            <a:endParaRPr lang="cs-CZ" sz="5400" dirty="0"/>
          </a:p>
        </p:txBody>
      </p:sp>
      <p:sp>
        <p:nvSpPr>
          <p:cNvPr id="24" name="Obdélník 23"/>
          <p:cNvSpPr/>
          <p:nvPr/>
        </p:nvSpPr>
        <p:spPr>
          <a:xfrm>
            <a:off x="7167086" y="3712662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1</a:t>
            </a:r>
            <a:endParaRPr lang="cs-CZ" sz="5400" dirty="0"/>
          </a:p>
        </p:txBody>
      </p:sp>
      <p:sp>
        <p:nvSpPr>
          <p:cNvPr id="25" name="Obdélník 24"/>
          <p:cNvSpPr/>
          <p:nvPr/>
        </p:nvSpPr>
        <p:spPr>
          <a:xfrm>
            <a:off x="5155735" y="530120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3</a:t>
            </a:r>
            <a:endParaRPr lang="cs-CZ" sz="5400" dirty="0"/>
          </a:p>
        </p:txBody>
      </p:sp>
      <p:sp>
        <p:nvSpPr>
          <p:cNvPr id="26" name="Obdélník 25"/>
          <p:cNvSpPr/>
          <p:nvPr/>
        </p:nvSpPr>
        <p:spPr>
          <a:xfrm>
            <a:off x="7199081" y="5265324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2</a:t>
            </a:r>
            <a:endParaRPr lang="cs-CZ" sz="5400" dirty="0"/>
          </a:p>
        </p:txBody>
      </p:sp>
      <p:sp>
        <p:nvSpPr>
          <p:cNvPr id="27" name="Ovál 26"/>
          <p:cNvSpPr/>
          <p:nvPr/>
        </p:nvSpPr>
        <p:spPr>
          <a:xfrm>
            <a:off x="970406" y="5254414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3</a:t>
            </a:r>
            <a:endParaRPr lang="cs-CZ" sz="5400" dirty="0"/>
          </a:p>
        </p:txBody>
      </p:sp>
      <p:sp>
        <p:nvSpPr>
          <p:cNvPr id="28" name="Ovál 27"/>
          <p:cNvSpPr/>
          <p:nvPr/>
        </p:nvSpPr>
        <p:spPr>
          <a:xfrm>
            <a:off x="2627784" y="5254414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3</a:t>
            </a:r>
            <a:endParaRPr lang="cs-CZ" sz="5400" dirty="0"/>
          </a:p>
        </p:txBody>
      </p:sp>
      <p:sp>
        <p:nvSpPr>
          <p:cNvPr id="29" name="Je rovno 28"/>
          <p:cNvSpPr/>
          <p:nvPr/>
        </p:nvSpPr>
        <p:spPr>
          <a:xfrm>
            <a:off x="1856260" y="5385253"/>
            <a:ext cx="699516" cy="652722"/>
          </a:xfrm>
          <a:prstGeom prst="mathEqua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0" name="Dvojitá šipka 29"/>
          <p:cNvSpPr/>
          <p:nvPr/>
        </p:nvSpPr>
        <p:spPr>
          <a:xfrm rot="10800000">
            <a:off x="1884806" y="3927546"/>
            <a:ext cx="484632" cy="484632"/>
          </a:xfrm>
          <a:prstGeom prst="chevr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2" name="Dvojitá šipka 31"/>
          <p:cNvSpPr/>
          <p:nvPr/>
        </p:nvSpPr>
        <p:spPr>
          <a:xfrm>
            <a:off x="1884806" y="2350621"/>
            <a:ext cx="484632" cy="484632"/>
          </a:xfrm>
          <a:prstGeom prst="chevr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3" name="Dvojitá šipka 32"/>
          <p:cNvSpPr/>
          <p:nvPr/>
        </p:nvSpPr>
        <p:spPr>
          <a:xfrm rot="10800000">
            <a:off x="1960851" y="884127"/>
            <a:ext cx="484632" cy="484632"/>
          </a:xfrm>
          <a:prstGeom prst="chevr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4" name="Dvojitá šipka 33"/>
          <p:cNvSpPr/>
          <p:nvPr/>
        </p:nvSpPr>
        <p:spPr>
          <a:xfrm>
            <a:off x="6346157" y="2390760"/>
            <a:ext cx="484632" cy="484632"/>
          </a:xfrm>
          <a:prstGeom prst="chevr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5" name="Dvojitá šipka 34"/>
          <p:cNvSpPr/>
          <p:nvPr/>
        </p:nvSpPr>
        <p:spPr>
          <a:xfrm>
            <a:off x="6318946" y="5516092"/>
            <a:ext cx="484632" cy="484632"/>
          </a:xfrm>
          <a:prstGeom prst="chevr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6" name="Je rovno 35"/>
          <p:cNvSpPr/>
          <p:nvPr/>
        </p:nvSpPr>
        <p:spPr>
          <a:xfrm>
            <a:off x="6221715" y="3927546"/>
            <a:ext cx="733516" cy="601216"/>
          </a:xfrm>
          <a:prstGeom prst="mathEqua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7" name="Dvojitá šipka 36"/>
          <p:cNvSpPr/>
          <p:nvPr/>
        </p:nvSpPr>
        <p:spPr>
          <a:xfrm rot="10583281">
            <a:off x="6318946" y="835572"/>
            <a:ext cx="484632" cy="484632"/>
          </a:xfrm>
          <a:prstGeom prst="chevr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6581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98719" y="422003"/>
            <a:ext cx="2230098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  <a:latin typeface="+mj-lt"/>
              </a:rPr>
              <a:t>VYŘEŠ </a:t>
            </a:r>
            <a:r>
              <a:rPr lang="cs-CZ" sz="2400" dirty="0" smtClean="0">
                <a:solidFill>
                  <a:srgbClr val="FFFF00"/>
                </a:solidFill>
                <a:latin typeface="+mj-lt"/>
              </a:rPr>
              <a:t>hádanku.</a:t>
            </a:r>
            <a:endParaRPr lang="cs-CZ" sz="2400" dirty="0">
              <a:solidFill>
                <a:srgbClr val="FFFF00"/>
              </a:solidFill>
              <a:latin typeface="+mj-lt"/>
            </a:endParaRPr>
          </a:p>
          <a:p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486467" y="4851695"/>
            <a:ext cx="46839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FFFF00"/>
                </a:solidFill>
              </a:rPr>
              <a:t>1</a:t>
            </a:r>
            <a:endParaRPr lang="cs-CZ" sz="4000" dirty="0">
              <a:solidFill>
                <a:srgbClr val="FFFF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969038" y="4863537"/>
            <a:ext cx="46839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FFFF00"/>
                </a:solidFill>
              </a:rPr>
              <a:t>2</a:t>
            </a:r>
            <a:endParaRPr lang="cs-CZ" sz="4000" dirty="0">
              <a:solidFill>
                <a:srgbClr val="FFFF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578977" y="4868665"/>
            <a:ext cx="46839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FFFF00"/>
                </a:solidFill>
              </a:rPr>
              <a:t>3</a:t>
            </a:r>
            <a:endParaRPr lang="cs-CZ" sz="4000" dirty="0">
              <a:solidFill>
                <a:srgbClr val="FFFF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019137" y="4868665"/>
            <a:ext cx="46839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FFFF00"/>
                </a:solidFill>
              </a:rPr>
              <a:t>4</a:t>
            </a:r>
            <a:endParaRPr lang="cs-CZ" sz="4000" dirty="0">
              <a:solidFill>
                <a:srgbClr val="FFFF00"/>
              </a:solidFill>
            </a:endParaRPr>
          </a:p>
        </p:txBody>
      </p:sp>
      <p:sp>
        <p:nvSpPr>
          <p:cNvPr id="19" name="Veselý obličej 18"/>
          <p:cNvSpPr/>
          <p:nvPr/>
        </p:nvSpPr>
        <p:spPr>
          <a:xfrm>
            <a:off x="1259632" y="1700808"/>
            <a:ext cx="695233" cy="626368"/>
          </a:xfrm>
          <a:prstGeom prst="smileyFace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Veselý obličej 22"/>
          <p:cNvSpPr/>
          <p:nvPr/>
        </p:nvSpPr>
        <p:spPr>
          <a:xfrm>
            <a:off x="1966258" y="1927564"/>
            <a:ext cx="695233" cy="626368"/>
          </a:xfrm>
          <a:prstGeom prst="smileyFace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eselý obličej 23"/>
          <p:cNvSpPr/>
          <p:nvPr/>
        </p:nvSpPr>
        <p:spPr>
          <a:xfrm>
            <a:off x="1966258" y="1160667"/>
            <a:ext cx="695233" cy="626368"/>
          </a:xfrm>
          <a:prstGeom prst="smileyFace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Pěticípá hvězda 24"/>
          <p:cNvSpPr/>
          <p:nvPr/>
        </p:nvSpPr>
        <p:spPr>
          <a:xfrm>
            <a:off x="6019137" y="1160667"/>
            <a:ext cx="914400" cy="91440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Pěticípá hvězda 25"/>
          <p:cNvSpPr/>
          <p:nvPr/>
        </p:nvSpPr>
        <p:spPr>
          <a:xfrm>
            <a:off x="7826036" y="334135"/>
            <a:ext cx="914400" cy="91440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Pěticípá hvězda 26"/>
          <p:cNvSpPr/>
          <p:nvPr/>
        </p:nvSpPr>
        <p:spPr>
          <a:xfrm>
            <a:off x="7091745" y="917808"/>
            <a:ext cx="914400" cy="91440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Pěticípá hvězda 27"/>
          <p:cNvSpPr/>
          <p:nvPr/>
        </p:nvSpPr>
        <p:spPr>
          <a:xfrm>
            <a:off x="6454436" y="308052"/>
            <a:ext cx="914400" cy="91440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Mrak 29"/>
          <p:cNvSpPr/>
          <p:nvPr/>
        </p:nvSpPr>
        <p:spPr>
          <a:xfrm>
            <a:off x="5245673" y="2739008"/>
            <a:ext cx="1230664" cy="914400"/>
          </a:xfrm>
          <a:prstGeom prst="cloud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Šipka doprava 30"/>
          <p:cNvSpPr/>
          <p:nvPr/>
        </p:nvSpPr>
        <p:spPr>
          <a:xfrm>
            <a:off x="2621436" y="1679964"/>
            <a:ext cx="436662" cy="484632"/>
          </a:xfrm>
          <a:prstGeom prst="rightArrow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Šipka doprava 31"/>
          <p:cNvSpPr/>
          <p:nvPr/>
        </p:nvSpPr>
        <p:spPr>
          <a:xfrm rot="2630374">
            <a:off x="6598126" y="3546797"/>
            <a:ext cx="436662" cy="484632"/>
          </a:xfrm>
          <a:prstGeom prst="right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Šipka doprava 32"/>
          <p:cNvSpPr/>
          <p:nvPr/>
        </p:nvSpPr>
        <p:spPr>
          <a:xfrm rot="10800000">
            <a:off x="5820839" y="918351"/>
            <a:ext cx="436662" cy="48463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Srdce 33"/>
          <p:cNvSpPr/>
          <p:nvPr/>
        </p:nvSpPr>
        <p:spPr>
          <a:xfrm>
            <a:off x="773621" y="3392088"/>
            <a:ext cx="712846" cy="602848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Srdce 34"/>
          <p:cNvSpPr/>
          <p:nvPr/>
        </p:nvSpPr>
        <p:spPr>
          <a:xfrm>
            <a:off x="1486467" y="3687866"/>
            <a:ext cx="712846" cy="602848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Šipka doprava 35"/>
          <p:cNvSpPr/>
          <p:nvPr/>
        </p:nvSpPr>
        <p:spPr>
          <a:xfrm>
            <a:off x="2253956" y="3789113"/>
            <a:ext cx="436662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TextovéPole 36"/>
          <p:cNvSpPr txBox="1"/>
          <p:nvPr/>
        </p:nvSpPr>
        <p:spPr>
          <a:xfrm>
            <a:off x="7091745" y="3789113"/>
            <a:ext cx="4571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>
                <a:solidFill>
                  <a:srgbClr val="0070C0"/>
                </a:solidFill>
              </a:rPr>
              <a:t>M</a:t>
            </a:r>
            <a:endParaRPr lang="cs-CZ" sz="6000" dirty="0">
              <a:solidFill>
                <a:srgbClr val="0070C0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4856784" y="740703"/>
            <a:ext cx="52129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>
                <a:solidFill>
                  <a:srgbClr val="FFFF00"/>
                </a:solidFill>
              </a:rPr>
              <a:t>E</a:t>
            </a:r>
            <a:endParaRPr lang="cs-CZ" sz="6000" dirty="0">
              <a:solidFill>
                <a:srgbClr val="FFFF00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2729802" y="3607285"/>
            <a:ext cx="64953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>
                <a:solidFill>
                  <a:srgbClr val="FF0000"/>
                </a:solidFill>
              </a:rPr>
              <a:t>Á</a:t>
            </a:r>
            <a:endParaRPr lang="cs-CZ" sz="6000" dirty="0">
              <a:solidFill>
                <a:srgbClr val="FF0000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3203237" y="1419732"/>
            <a:ext cx="77777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>
                <a:solidFill>
                  <a:srgbClr val="FF99FF"/>
                </a:solidFill>
              </a:rPr>
              <a:t>M</a:t>
            </a:r>
            <a:endParaRPr lang="cs-CZ" sz="6000" dirty="0">
              <a:solidFill>
                <a:srgbClr val="FF99FF"/>
              </a:solidFill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7062254" y="5096460"/>
            <a:ext cx="86433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dirty="0" smtClean="0">
                <a:solidFill>
                  <a:srgbClr val="FFFF00"/>
                </a:solidFill>
              </a:rPr>
              <a:t>1</a:t>
            </a:r>
            <a:endParaRPr lang="cs-CZ" sz="9600" dirty="0">
              <a:solidFill>
                <a:srgbClr val="FFFF00"/>
              </a:solidFill>
            </a:endParaRPr>
          </a:p>
        </p:txBody>
      </p:sp>
      <p:sp>
        <p:nvSpPr>
          <p:cNvPr id="46" name="Pěticípá hvězda 45"/>
          <p:cNvSpPr/>
          <p:nvPr/>
        </p:nvSpPr>
        <p:spPr>
          <a:xfrm>
            <a:off x="7693795" y="5612611"/>
            <a:ext cx="624700" cy="58677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bdélník 46"/>
          <p:cNvSpPr/>
          <p:nvPr/>
        </p:nvSpPr>
        <p:spPr>
          <a:xfrm>
            <a:off x="1235954" y="5616519"/>
            <a:ext cx="914400" cy="9144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>
                <a:solidFill>
                  <a:srgbClr val="FF0000"/>
                </a:solidFill>
              </a:rPr>
              <a:t>M</a:t>
            </a:r>
          </a:p>
        </p:txBody>
      </p:sp>
      <p:sp>
        <p:nvSpPr>
          <p:cNvPr id="48" name="Obdélník 47"/>
          <p:cNvSpPr/>
          <p:nvPr/>
        </p:nvSpPr>
        <p:spPr>
          <a:xfrm>
            <a:off x="2801040" y="5612611"/>
            <a:ext cx="914400" cy="9144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>
                <a:solidFill>
                  <a:srgbClr val="FF0000"/>
                </a:solidFill>
              </a:rPr>
              <a:t>Á</a:t>
            </a:r>
            <a:endParaRPr lang="cs-CZ" sz="6000" dirty="0">
              <a:solidFill>
                <a:srgbClr val="FF0000"/>
              </a:solidFill>
            </a:endParaRPr>
          </a:p>
        </p:txBody>
      </p:sp>
      <p:sp>
        <p:nvSpPr>
          <p:cNvPr id="49" name="Obdélník 48"/>
          <p:cNvSpPr/>
          <p:nvPr/>
        </p:nvSpPr>
        <p:spPr>
          <a:xfrm>
            <a:off x="4374392" y="5583077"/>
            <a:ext cx="914400" cy="9144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>
                <a:solidFill>
                  <a:srgbClr val="FF0000"/>
                </a:solidFill>
              </a:rPr>
              <a:t>M</a:t>
            </a:r>
            <a:endParaRPr lang="cs-CZ" sz="6000" dirty="0">
              <a:solidFill>
                <a:srgbClr val="FF0000"/>
              </a:solidFill>
            </a:endParaRPr>
          </a:p>
        </p:txBody>
      </p:sp>
      <p:sp>
        <p:nvSpPr>
          <p:cNvPr id="50" name="Obdélník 49"/>
          <p:cNvSpPr/>
          <p:nvPr/>
        </p:nvSpPr>
        <p:spPr>
          <a:xfrm>
            <a:off x="5907505" y="5571423"/>
            <a:ext cx="914400" cy="9144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>
                <a:solidFill>
                  <a:srgbClr val="FF0000"/>
                </a:solidFill>
              </a:rPr>
              <a:t>E</a:t>
            </a:r>
            <a:endParaRPr lang="cs-CZ" sz="6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7859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 animBg="1"/>
      <p:bldP spid="47" grpId="0" animBg="1"/>
      <p:bldP spid="48" grpId="0" animBg="1"/>
      <p:bldP spid="49" grpId="0" animBg="1"/>
      <p:bldP spid="5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539388"/>
            <a:ext cx="30494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Zdroje: </a:t>
            </a:r>
            <a:r>
              <a:rPr lang="cs-CZ" smtClean="0"/>
              <a:t>Microsoft </a:t>
            </a:r>
            <a:r>
              <a:rPr lang="cs-CZ" smtClean="0"/>
              <a:t>Office </a:t>
            </a:r>
            <a:r>
              <a:rPr lang="cs-CZ" dirty="0" smtClean="0"/>
              <a:t>klipart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65645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ošky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239</TotalTime>
  <Words>91</Words>
  <Application>Microsoft Office PowerPoint</Application>
  <PresentationFormat>Předvádění na obrazovce (4:3)</PresentationFormat>
  <Paragraphs>57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Došky</vt:lpstr>
      <vt:lpstr>ČÍSLO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ČÍSLO 4</dc:title>
  <dc:creator>Radim Štefek</dc:creator>
  <cp:lastModifiedBy>Martin Králík</cp:lastModifiedBy>
  <cp:revision>28</cp:revision>
  <dcterms:created xsi:type="dcterms:W3CDTF">2012-03-07T17:58:08Z</dcterms:created>
  <dcterms:modified xsi:type="dcterms:W3CDTF">2012-03-12T14:45:52Z</dcterms:modified>
</cp:coreProperties>
</file>