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929E73A-C1F1-40F3-B33F-C5B618974F7F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9AD8AB0-4F71-486D-BD79-F1C3819D5D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u"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VÝUKOVÝ MATERIÁL ZPRACOVANÝ V RÁMCI PROJEKTU 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MODERNÍ ŠKOLA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 dirty="0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smtClean="0">
                <a:solidFill>
                  <a:srgbClr val="999999"/>
                </a:solidFill>
                <a:latin typeface="Arial" charset="0"/>
                <a:cs typeface="Arial" charset="0"/>
              </a:rPr>
              <a:t>Tel.řeď./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>
          <a:xfrm>
            <a:off x="301752" y="1340768"/>
            <a:ext cx="8503920" cy="5328592"/>
          </a:xfrm>
        </p:spPr>
        <p:txBody>
          <a:bodyPr>
            <a:normAutofit fontScale="25000" lnSpcReduction="20000"/>
          </a:bodyPr>
          <a:lstStyle/>
          <a:p>
            <a:pPr algn="ctr" eaLnBrk="1" hangingPunct="1">
              <a:buFontTx/>
              <a:buNone/>
            </a:pPr>
            <a:endParaRPr lang="cs-CZ" sz="5600" dirty="0" smtClean="0"/>
          </a:p>
          <a:p>
            <a:pPr algn="ctr" eaLnBrk="1" hangingPunct="1">
              <a:buFontTx/>
              <a:buNone/>
            </a:pPr>
            <a:endParaRPr lang="cs-CZ" sz="5600" dirty="0" smtClean="0"/>
          </a:p>
          <a:p>
            <a:pPr algn="ctr" eaLnBrk="1" hangingPunct="1">
              <a:buFontTx/>
              <a:buNone/>
            </a:pPr>
            <a:r>
              <a:rPr lang="cs-CZ" sz="64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64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Název klíčové aktivity:</a:t>
            </a:r>
          </a:p>
          <a:p>
            <a:pPr algn="ctr" eaLnBrk="1" hangingPunct="1">
              <a:buFontTx/>
              <a:buNone/>
            </a:pPr>
            <a:r>
              <a:rPr lang="cs-CZ" sz="64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endParaRPr lang="cs-CZ" sz="1800" dirty="0" smtClean="0">
              <a:latin typeface="Arial Black" pitchFamily="34" charset="0"/>
              <a:cs typeface="Arial" pitchFamily="34" charset="0"/>
            </a:endParaRPr>
          </a:p>
          <a:p>
            <a:pPr eaLnBrk="1" hangingPunct="1">
              <a:lnSpc>
                <a:spcPct val="220000"/>
              </a:lnSpc>
            </a:pP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1) Autor: Mgr. Veronika </a:t>
            </a:r>
            <a:r>
              <a:rPr lang="cs-CZ" sz="6400" dirty="0" err="1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Kolompárová</a:t>
            </a: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		B3 VY_32_INOVACE_01</a:t>
            </a:r>
            <a:endParaRPr lang="cs-CZ" sz="6400" dirty="0" smtClean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  <a:p>
            <a:pPr eaLnBrk="1" hangingPunct="1">
              <a:lnSpc>
                <a:spcPct val="220000"/>
              </a:lnSpc>
            </a:pP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2) Vytvořeno: 15. srpen 2012</a:t>
            </a:r>
          </a:p>
          <a:p>
            <a:pPr eaLnBrk="1" hangingPunct="1">
              <a:lnSpc>
                <a:spcPct val="220000"/>
              </a:lnSpc>
            </a:pP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3) Ro</a:t>
            </a:r>
            <a:r>
              <a:rPr lang="cs-CZ" sz="64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č</a:t>
            </a: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ník: 7., 8. a 9.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</a:pP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4) Vzd</a:t>
            </a:r>
            <a:r>
              <a:rPr lang="cs-CZ" sz="64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ě</a:t>
            </a: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lávací oblast: multikulturní výchova, volitelný předmět Svět Romů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</a:pP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5) Anotace: Cílem výukového materiálu je objasnit žák</a:t>
            </a:r>
            <a:r>
              <a:rPr lang="cs-CZ" sz="64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ů</a:t>
            </a: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m význam slova Rom a informovat je o některých subetnických skupinách Rom</a:t>
            </a:r>
            <a:r>
              <a:rPr lang="cs-CZ" sz="64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ů</a:t>
            </a:r>
            <a:r>
              <a:rPr lang="cs-CZ" sz="64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. K teoretickým informacím je zařazena aktivita pro žáky, která objasní jejich názor na užívání výrazu Rom a cikán.</a:t>
            </a:r>
          </a:p>
          <a:p>
            <a:pPr eaLnBrk="1" hangingPunct="1">
              <a:buFontTx/>
              <a:buNone/>
            </a:pPr>
            <a:endParaRPr lang="cs-CZ" sz="6400" dirty="0" smtClean="0">
              <a:solidFill>
                <a:schemeClr val="bg1"/>
              </a:solidFill>
              <a:latin typeface="Arial Rounded MT Bold" pitchFamily="34" charset="0"/>
            </a:endParaRPr>
          </a:p>
          <a:p>
            <a:pPr eaLnBrk="1" hangingPunct="1">
              <a:buFontTx/>
              <a:buNone/>
            </a:pPr>
            <a:endParaRPr lang="cs-CZ" sz="6400" dirty="0" smtClean="0">
              <a:solidFill>
                <a:schemeClr val="bg1"/>
              </a:solidFill>
              <a:latin typeface="Arial Rounded MT Bold" pitchFamily="34" charset="0"/>
            </a:endParaRPr>
          </a:p>
          <a:p>
            <a:pPr eaLnBrk="1" hangingPunct="1">
              <a:buFontTx/>
              <a:buNone/>
            </a:pPr>
            <a:endParaRPr lang="cs-CZ" sz="5600" b="1" dirty="0" smtClean="0"/>
          </a:p>
          <a:p>
            <a:pPr eaLnBrk="1" hangingPunct="1">
              <a:buFontTx/>
              <a:buNone/>
            </a:pPr>
            <a:endParaRPr lang="cs-CZ" sz="56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673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Rom?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Exonymum = Cikán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Exonymum - název, kterým příslušníky skupiny nazvali nebo nazývají ostatní.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Etnikum – ???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Pokus se vlastními slovy vymezit tento pojem!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rgbClr val="00B050"/>
                </a:solidFill>
                <a:latin typeface="Arial Rounded MT Bold" pitchFamily="34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Arial Rounded MT Bold" pitchFamily="34" charset="0"/>
              </a:rPr>
              <a:t>  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Pojem, který označuje skupinu lidí vzniklou v historii, která má společný původ, rasový typ, jazyk, kulturu, mentalitu, tradice apod., ale nemá společnou zemi! Synonymum = kmen.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láček 4"/>
          <p:cNvSpPr/>
          <p:nvPr/>
        </p:nvSpPr>
        <p:spPr>
          <a:xfrm rot="12167831">
            <a:off x="3827496" y="4136464"/>
            <a:ext cx="1224136" cy="864096"/>
          </a:xfrm>
          <a:prstGeom prst="cloudCallout">
            <a:avLst>
              <a:gd name="adj1" fmla="val 114828"/>
              <a:gd name="adj2" fmla="val -22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Použití výrazu cikán v dnešní době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Rok 1971 Londýn – konal se sjezd Romů</a:t>
            </a: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Usnesení ze sjezdu: </a:t>
            </a:r>
          </a:p>
          <a:p>
            <a:pPr>
              <a:buNone/>
            </a:pPr>
            <a:r>
              <a:rPr lang="cs-CZ" i="1" dirty="0" smtClean="0">
                <a:solidFill>
                  <a:schemeClr val="bg1"/>
                </a:solidFill>
                <a:latin typeface="Arial Black" pitchFamily="34" charset="0"/>
              </a:rPr>
              <a:t>	„Název Romové by se měl užívat pro všechny skupiny Romů.“</a:t>
            </a:r>
            <a:endParaRPr lang="cs-CZ" b="1" i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Reakce: </a:t>
            </a:r>
          </a:p>
          <a:p>
            <a:pPr>
              <a:buNone/>
            </a:pPr>
            <a:r>
              <a:rPr lang="cs-CZ" i="1" dirty="0" smtClean="0">
                <a:solidFill>
                  <a:schemeClr val="bg1"/>
                </a:solidFill>
                <a:latin typeface="Arial Black" pitchFamily="34" charset="0"/>
              </a:rPr>
              <a:t>	„Řešení je nejednotné, neboť pojem Romové nerespektuje existenci jiných skupin cikánského národa.“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Romové – subetnické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Příklady: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200" b="1" dirty="0" err="1" smtClean="0">
                <a:solidFill>
                  <a:schemeClr val="bg1"/>
                </a:solidFill>
                <a:latin typeface="Arial Black" pitchFamily="34" charset="0"/>
              </a:rPr>
              <a:t>ambreľara</a:t>
            </a:r>
            <a:r>
              <a:rPr lang="cs-CZ" sz="2200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1400" b="1" dirty="0" smtClean="0">
                <a:solidFill>
                  <a:schemeClr val="bg1"/>
                </a:solidFill>
                <a:latin typeface="Arial Black" pitchFamily="34" charset="0"/>
              </a:rPr>
              <a:t> (pocestní/podomní opraváři deštníků.)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Název označuje jednotlivé rodiny, rody nebo pouze jednotlivce ze subetnické skupiny slovenských Romů – východňárů.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Chodili po kraji a namístě opravovali deštníky.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 Black" pitchFamily="34" charset="0"/>
              </a:rPr>
              <a:t> asurara  </a:t>
            </a:r>
            <a:r>
              <a:rPr lang="cs-CZ" sz="1300" b="1" dirty="0" smtClean="0">
                <a:solidFill>
                  <a:schemeClr val="bg1"/>
                </a:solidFill>
                <a:latin typeface="Arial Black" pitchFamily="34" charset="0"/>
              </a:rPr>
              <a:t>(</a:t>
            </a:r>
            <a:r>
              <a:rPr lang="cs-CZ" sz="1400" b="1" dirty="0" smtClean="0">
                <a:solidFill>
                  <a:schemeClr val="bg1"/>
                </a:solidFill>
                <a:latin typeface="Arial Black" pitchFamily="34" charset="0"/>
              </a:rPr>
              <a:t>výrobci a prodejci šperků: prsteny, náramky, náušnice. 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 Black" pitchFamily="34" charset="0"/>
              </a:rPr>
              <a:t>    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Přijížděli na Slovensko s vozy, tábořili poblíž „cikánských osad“,   šperky prodávali hlavně gádžům. Se slovenskými Romy se domlouvali romsky, ale měli odlišný dialekt.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Představovali se jako Roma asurara.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 Black" pitchFamily="34" charset="0"/>
              </a:rPr>
              <a:t> bohémiens </a:t>
            </a:r>
            <a:r>
              <a:rPr lang="cs-CZ" sz="1300" b="1" dirty="0" smtClean="0">
                <a:solidFill>
                  <a:schemeClr val="bg1"/>
                </a:solidFill>
                <a:latin typeface="Arial Black" pitchFamily="34" charset="0"/>
              </a:rPr>
              <a:t>(hist. regionym, Bohéme fr. - Čech) 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Historické apelativum pro "cikány"  založené ve Francii na představě, že pocházejí z Čech.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Romové - subetnické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solidFill>
                <a:schemeClr val="bg1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sz="2200" b="1" dirty="0" smtClean="0">
                <a:solidFill>
                  <a:schemeClr val="bg1"/>
                </a:solidFill>
                <a:latin typeface="Arial Black" pitchFamily="34" charset="0"/>
              </a:rPr>
              <a:t>manuš </a:t>
            </a:r>
            <a:r>
              <a:rPr lang="cs-CZ" sz="1300" b="1" dirty="0" smtClean="0">
                <a:solidFill>
                  <a:schemeClr val="bg1"/>
                </a:solidFill>
                <a:latin typeface="Arial Black" pitchFamily="34" charset="0"/>
              </a:rPr>
              <a:t>(antroponymum: manuš ind.-rom. "člověk")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Subetnická skupina blízce příbuzná německým Sinti. Francie.</a:t>
            </a:r>
          </a:p>
          <a:p>
            <a:pPr>
              <a:buNone/>
            </a:pPr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solidFill>
                  <a:schemeClr val="bg1"/>
                </a:solidFill>
                <a:latin typeface="Arial Black" pitchFamily="34" charset="0"/>
              </a:rPr>
              <a:t> olašští Romové/olaši </a:t>
            </a:r>
            <a:r>
              <a:rPr lang="cs-CZ" sz="1300" dirty="0" smtClean="0">
                <a:solidFill>
                  <a:schemeClr val="bg1"/>
                </a:solidFill>
                <a:latin typeface="Arial Black" pitchFamily="34" charset="0"/>
              </a:rPr>
              <a:t>(hist. regionymum - Valachie, jedna z historických rumunských principalit)</a:t>
            </a:r>
          </a:p>
          <a:p>
            <a:pPr>
              <a:buNone/>
            </a:pPr>
            <a:r>
              <a:rPr lang="cs-CZ" sz="1300" dirty="0" smtClean="0">
                <a:solidFill>
                  <a:schemeClr val="bg1"/>
                </a:solidFill>
                <a:latin typeface="Arial Black" pitchFamily="34" charset="0"/>
              </a:rPr>
              <a:t>  </a:t>
            </a:r>
            <a:r>
              <a:rPr lang="cs-CZ" sz="1400" dirty="0" smtClean="0">
                <a:solidFill>
                  <a:schemeClr val="bg1"/>
                </a:solidFill>
                <a:latin typeface="Arial Black" pitchFamily="34" charset="0"/>
              </a:rPr>
              <a:t>Význam názvu: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 funguje jako </a:t>
            </a:r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hypernymum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pro různé (rodově i profesně rozdílné)   skupiny Romů hovořících podobnými dialekty.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  <a:latin typeface="Arial Rounded MT Bold" pitchFamily="34" charset="0"/>
              </a:rPr>
              <a:t>   	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2. v ČR a SR se užívá pro donedávna kočovné Romy, jejichž tradiční profesí bylo koňské handlířství (jinde ve světě jsou zvaní lovari).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Hyperonymum = nadřazený pojem</a:t>
            </a:r>
          </a:p>
        </p:txBody>
      </p:sp>
      <p:sp>
        <p:nvSpPr>
          <p:cNvPr id="4" name="Obláček 3"/>
          <p:cNvSpPr/>
          <p:nvPr/>
        </p:nvSpPr>
        <p:spPr>
          <a:xfrm>
            <a:off x="3491880" y="4005064"/>
            <a:ext cx="432048" cy="216024"/>
          </a:xfrm>
          <a:prstGeom prst="cloudCallout">
            <a:avLst>
              <a:gd name="adj1" fmla="val -60340"/>
              <a:gd name="adj2" fmla="val 1471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Skupiny Romů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V ČR žije 5 skupin Romů – čeští, moravští, slovenští, maďarští a olašští.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Označení Rom nepoužívají pouze Sinti.</a:t>
            </a:r>
          </a:p>
          <a:p>
            <a:pPr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Kdo jsou to Sinti?</a:t>
            </a:r>
          </a:p>
          <a:p>
            <a:pPr>
              <a:buNone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 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Název pro romské populace v Evropě. 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Sinti mluví verzí 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romštiny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 zvanou </a:t>
            </a:r>
            <a:r>
              <a:rPr lang="cs-CZ" sz="2800" i="1" dirty="0">
                <a:solidFill>
                  <a:schemeClr val="bg1"/>
                </a:solidFill>
                <a:latin typeface="Arial Black" pitchFamily="34" charset="0"/>
              </a:rPr>
              <a:t>Sinti-Manouche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, na kterou měla silný vliv 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němčina.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   (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mužské jednotné číslo </a:t>
            </a:r>
            <a:r>
              <a:rPr lang="cs-CZ" sz="2800" i="1" dirty="0">
                <a:solidFill>
                  <a:schemeClr val="bg1"/>
                </a:solidFill>
                <a:latin typeface="Arial Black" pitchFamily="34" charset="0"/>
              </a:rPr>
              <a:t>Sinto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; ženské jednotné číslo </a:t>
            </a:r>
            <a:r>
              <a:rPr lang="cs-CZ" sz="2800" i="1" dirty="0">
                <a:solidFill>
                  <a:schemeClr val="bg1"/>
                </a:solidFill>
                <a:latin typeface="Arial Black" pitchFamily="34" charset="0"/>
              </a:rPr>
              <a:t>Sintisa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)</a:t>
            </a:r>
          </a:p>
        </p:txBody>
      </p:sp>
      <p:sp>
        <p:nvSpPr>
          <p:cNvPr id="4" name="Obláček 3"/>
          <p:cNvSpPr/>
          <p:nvPr/>
        </p:nvSpPr>
        <p:spPr>
          <a:xfrm>
            <a:off x="5364088" y="3356992"/>
            <a:ext cx="432048" cy="360040"/>
          </a:xfrm>
          <a:prstGeom prst="cloudCallout">
            <a:avLst>
              <a:gd name="adj1" fmla="val -190148"/>
              <a:gd name="adj2" fmla="val 387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>
                <a:latin typeface="Arial Rounded MT Bold" pitchFamily="34" charset="0"/>
              </a:rPr>
              <a:t>Aktivita: Přečti si následující úryvky od romských studentů 3. ročníku Evangelické akademie v Praze a pokus se ty sám zdůvodnit, zda-li ti více vyhovuje označení Rom či cikán.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 lnSpcReduction="10000"/>
          </a:bodyPr>
          <a:lstStyle/>
          <a:p>
            <a:endParaRPr lang="cs-CZ" sz="2000" i="1" dirty="0" smtClean="0"/>
          </a:p>
          <a:p>
            <a:endParaRPr lang="cs-CZ" sz="2000" i="1" dirty="0" smtClean="0"/>
          </a:p>
          <a:p>
            <a:pPr algn="just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„Vadí mi, když říkají ‚cikáni‘. Když tak říkají mně, záleží na tom, kdo to říká a jakým způsobem. Ale je to hanlivé, nelíbí se mi to a někdy mě to uráží. Romka je oslovení, kterým by mně měli říkat, já taky říkám Češi.“</a:t>
            </a:r>
          </a:p>
          <a:p>
            <a:pPr algn="just">
              <a:buNone/>
            </a:pP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„Od představitelů institucí je pro mě přijatelnější oslovení Rom-Romka. Ve slově cikán cítím odpor, nesnášenlivost.“</a:t>
            </a:r>
          </a:p>
          <a:p>
            <a:pPr algn="just">
              <a:buNone/>
            </a:pP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„Od Roma mi výraz ‚cikán‘ nevadí. V případě, že mi řekne Nerom ‚cikánko‘, a slušně se zeptá, jestli mi to nevadí, a známe se dlouho, dokážu to někdy přijmout. Název Rom je určitě lepší, protože i v romštině používáme Rom, ne cikán. Cikán mi připadá hanlivé.“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82809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„Od malička jsem byl nazýván ‚cikánem‘ a nikdy to nebylo myšleno jako označení etnicky nebo kulturně odlišné skupiny. Vždy jen jako nadávka. Začal jsem přemýšlet, kdo vlastně jsem – Rom nebo cikán? V romštině je slovo Rom hrdým označením. Proč mi lidé říkají pro mě pohrdlivým názvem? Jsem hrdý Rom a pokud se mnou někdo chce komunikovat, tak jako se sebou rovnou osobou, jako rovný člověk s rovným člověkem.“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3789040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„Osobně mi označení cikán nevadí, záleží ale, kdy a kým je použit a v jaké tónině.“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348880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„Mám pocit urážky, když mě nazývají cikáne. Dávají mi tím najevo, že jsem špatný,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kradu a jsem špinavec. Kdyby mě oslovovali ‚Rome‘, cítil bych se tak, že si mě váží a respektují mě.“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4549676"/>
            <a:ext cx="74888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„Jsem Romka, cikánka mě uráží. Když se mezi Romy bavíme o někom nebo když mě Rom řekne cikánko, tak to beru. Všimla jsem si, že gádžo, který není proti Romům moc zaujatý, užívá slovo Rom, ten, kdo má předsudky, říká cikán.“</a:t>
            </a:r>
          </a:p>
          <a:p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609329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1. http://www.varianty.cz/cdrom/podkapitoly/b02romove/17.pdf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spcBef>
                <a:spcPts val="0"/>
              </a:spcBef>
            </a:pP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Hübschmannová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M.: K počátkům romských dějin, In: Černobílý život, Praha 2000, </a:t>
            </a:r>
          </a:p>
          <a:p>
            <a:pPr algn="just"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str. 9–13</a:t>
            </a:r>
          </a:p>
          <a:p>
            <a:pPr>
              <a:spcBef>
                <a:spcPts val="0"/>
              </a:spcBef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Kolektiv autorů: Původ názvů Rom-cikán, in:  Interkulturní vzdělávání I., projekt Varianty, Člověk v tísni, společnost při ČT, o.p.s., 2002 – 2005, str. 191 – 198, CD-ROM, ISBN 80-7106-614-1</a:t>
            </a:r>
          </a:p>
          <a:p>
            <a:pPr algn="just"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285</TotalTime>
  <Words>645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Prezentace aplikace PowerPoint</vt:lpstr>
      <vt:lpstr>Kdo je Rom?</vt:lpstr>
      <vt:lpstr>Použití výrazu cikán v dnešní době</vt:lpstr>
      <vt:lpstr>Romové – subetnické skupiny</vt:lpstr>
      <vt:lpstr>Romové - subetnické skupiny</vt:lpstr>
      <vt:lpstr>Skupiny Romů v ČR</vt:lpstr>
      <vt:lpstr>  Aktivita: Přečti si následující úryvky od romských studentů 3. ročníku Evangelické akademie v Praze a pokus se ty sám zdůvodnit, zda-li ti více vyhovuje označení Rom či cikán.  </vt:lpstr>
      <vt:lpstr>Prezentace aplikace PowerPoint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15</cp:revision>
  <dcterms:created xsi:type="dcterms:W3CDTF">2012-10-27T10:57:17Z</dcterms:created>
  <dcterms:modified xsi:type="dcterms:W3CDTF">2013-02-27T06:20:44Z</dcterms:modified>
</cp:coreProperties>
</file>