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4" r:id="rId11"/>
    <p:sldId id="263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8D230F3-CF80-4859-8CE7-A43EE81993B5}" styleName="Světlý styl 1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0CBB4-45A9-47F2-B7B0-445D75B1E952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A7A3C-82FD-4D41-B3AD-0A7EC08734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6583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0CBB4-45A9-47F2-B7B0-445D75B1E952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A7A3C-82FD-4D41-B3AD-0A7EC08734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37140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0CBB4-45A9-47F2-B7B0-445D75B1E952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A7A3C-82FD-4D41-B3AD-0A7EC08734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22313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0CBB4-45A9-47F2-B7B0-445D75B1E952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A7A3C-82FD-4D41-B3AD-0A7EC08734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86750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0CBB4-45A9-47F2-B7B0-445D75B1E952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A7A3C-82FD-4D41-B3AD-0A7EC08734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67291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0CBB4-45A9-47F2-B7B0-445D75B1E952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A7A3C-82FD-4D41-B3AD-0A7EC08734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0813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0CBB4-45A9-47F2-B7B0-445D75B1E952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A7A3C-82FD-4D41-B3AD-0A7EC08734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97743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0CBB4-45A9-47F2-B7B0-445D75B1E952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A7A3C-82FD-4D41-B3AD-0A7EC08734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44239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0CBB4-45A9-47F2-B7B0-445D75B1E952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A7A3C-82FD-4D41-B3AD-0A7EC08734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26893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0CBB4-45A9-47F2-B7B0-445D75B1E952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A7A3C-82FD-4D41-B3AD-0A7EC08734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41315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0CBB4-45A9-47F2-B7B0-445D75B1E952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A7A3C-82FD-4D41-B3AD-0A7EC08734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07891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50CBB4-45A9-47F2-B7B0-445D75B1E952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BA7A3C-82FD-4D41-B3AD-0A7EC08734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39116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"/>
            <a:r>
              <a:rPr lang="cs-CZ" sz="2000" b="1" dirty="0"/>
              <a:t>Název školy</a:t>
            </a:r>
            <a:endParaRPr lang="cs-CZ" sz="2000" dirty="0"/>
          </a:p>
          <a:p>
            <a:pPr fontAlgn="ctr"/>
            <a:r>
              <a:rPr lang="cs-CZ" sz="2000" b="1" dirty="0"/>
              <a:t>ZÁKLADNÍ ŠKOLA, JIČÍN, HUSOVA 170</a:t>
            </a:r>
            <a:endParaRPr lang="cs-CZ" sz="2000" dirty="0"/>
          </a:p>
          <a:p>
            <a:pPr fontAlgn="b"/>
            <a:r>
              <a:rPr lang="cs-CZ" sz="2000" b="1" dirty="0"/>
              <a:t>Číslo projektu</a:t>
            </a:r>
            <a:endParaRPr lang="cs-CZ" sz="2000" dirty="0"/>
          </a:p>
          <a:p>
            <a:pPr fontAlgn="ctr"/>
            <a:r>
              <a:rPr lang="cs-CZ" sz="2000" b="1" dirty="0"/>
              <a:t>CZ.1.07/1.4.00/21.2862</a:t>
            </a:r>
            <a:endParaRPr lang="cs-CZ" sz="2000" dirty="0"/>
          </a:p>
          <a:p>
            <a:pPr fontAlgn="b"/>
            <a:r>
              <a:rPr lang="cs-CZ" sz="2000" b="1" dirty="0"/>
              <a:t>Číslo a název klíčové aktivity</a:t>
            </a:r>
            <a:endParaRPr lang="cs-CZ" sz="2000" dirty="0"/>
          </a:p>
          <a:p>
            <a:pPr fontAlgn="ctr"/>
            <a:r>
              <a:rPr lang="cs-CZ" sz="2000" b="1" dirty="0"/>
              <a:t>3.2 Inovace a zkvalitnění výuky prostřednictvím ICT</a:t>
            </a:r>
            <a:endParaRPr lang="cs-CZ" sz="2000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809" y="332656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1243134" y="4509120"/>
            <a:ext cx="71287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VY_32_INOVACE_XIII_1_11_Slovní </a:t>
            </a:r>
            <a:r>
              <a:rPr lang="cs-CZ" dirty="0"/>
              <a:t>úlohy </a:t>
            </a:r>
            <a:r>
              <a:rPr lang="cs-CZ" dirty="0" smtClean="0"/>
              <a:t>o pohybu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XIII</a:t>
            </a:r>
            <a:r>
              <a:rPr lang="cs-CZ" dirty="0" smtClean="0"/>
              <a:t> </a:t>
            </a:r>
            <a:r>
              <a:rPr lang="cs-CZ" b="1" dirty="0" smtClean="0"/>
              <a:t>             Sada číslo:    1            Pořadové číslo DUM:  11 Autor:  </a:t>
            </a:r>
            <a:r>
              <a:rPr lang="cs-CZ" dirty="0" smtClean="0"/>
              <a:t>Mgr. Vlasta </a:t>
            </a:r>
            <a:r>
              <a:rPr lang="cs-CZ" dirty="0" err="1" smtClean="0"/>
              <a:t>Mrkáčková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5889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836712"/>
            <a:ext cx="8229600" cy="49675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/>
              <a:t>Anotace: </a:t>
            </a:r>
            <a:r>
              <a:rPr lang="cs-CZ" sz="1600" dirty="0" smtClean="0"/>
              <a:t>Řešení úloh z praxe o pohybu. Opakování úloh o pohybu těles proti sobě, za sebou a nově na užití dvou neznámých</a:t>
            </a:r>
          </a:p>
          <a:p>
            <a:r>
              <a:rPr lang="cs-CZ" sz="1600" b="1" dirty="0" smtClean="0"/>
              <a:t>Očekávaný výstup: </a:t>
            </a:r>
            <a:r>
              <a:rPr lang="cs-CZ" sz="1600" dirty="0"/>
              <a:t>Žák </a:t>
            </a:r>
            <a:r>
              <a:rPr lang="cs-CZ" sz="1600" dirty="0" smtClean="0"/>
              <a:t>si zopakuje řešení úloh o pohybu pomocí jedné neznámé a seznámí se s úlohou o pohybu, kde je vhodné použití 2 neznámých.</a:t>
            </a:r>
          </a:p>
          <a:p>
            <a:r>
              <a:rPr lang="cs-CZ" sz="1600" b="1" dirty="0" smtClean="0"/>
              <a:t>Druh učebního materiálu:   </a:t>
            </a:r>
            <a:r>
              <a:rPr lang="cs-CZ" sz="1600" dirty="0" smtClean="0"/>
              <a:t>prezentace</a:t>
            </a:r>
          </a:p>
          <a:p>
            <a:r>
              <a:rPr lang="cs-CZ" sz="1600" b="1" dirty="0" smtClean="0"/>
              <a:t>Typická věková skupina:   </a:t>
            </a:r>
            <a:r>
              <a:rPr lang="cs-CZ" sz="1600" dirty="0" smtClean="0"/>
              <a:t>14 - 15 let</a:t>
            </a:r>
            <a:br>
              <a:rPr lang="cs-CZ" sz="1600" dirty="0" smtClean="0"/>
            </a:br>
            <a:r>
              <a:rPr lang="cs-CZ" sz="1600" b="1" dirty="0" smtClean="0"/>
              <a:t>Klíčová slova: </a:t>
            </a:r>
            <a:r>
              <a:rPr lang="cs-CZ" sz="1600" dirty="0" smtClean="0"/>
              <a:t>Pohyb proti sobě, pohyb za sebou. Dvě neznámé v úlohách o pohybu.</a:t>
            </a:r>
          </a:p>
          <a:p>
            <a:r>
              <a:rPr lang="cs-CZ" sz="1600" b="1" dirty="0" smtClean="0"/>
              <a:t>Pomůcky a materiál:   </a:t>
            </a:r>
            <a:r>
              <a:rPr lang="cs-CZ" sz="1600" dirty="0" smtClean="0"/>
              <a:t>interaktivní tabule, školní sešit</a:t>
            </a:r>
            <a:br>
              <a:rPr lang="cs-CZ" sz="1600" dirty="0" smtClean="0"/>
            </a:br>
            <a:r>
              <a:rPr lang="cs-CZ" sz="1600" b="1" dirty="0" smtClean="0"/>
              <a:t>Potřebný čas pro výuku DUM:  45</a:t>
            </a:r>
            <a:r>
              <a:rPr lang="cs-CZ" sz="1600" dirty="0" smtClean="0"/>
              <a:t> minut </a:t>
            </a:r>
            <a:r>
              <a:rPr lang="cs-CZ" sz="1600" b="1" dirty="0" smtClean="0"/>
              <a:t> 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Metodické zhodnocení a popis práce s digitálním učebním materiálem</a:t>
            </a:r>
            <a:r>
              <a:rPr lang="cs-CZ" sz="1400" b="1" dirty="0" smtClean="0"/>
              <a:t>: </a:t>
            </a:r>
            <a:r>
              <a:rPr lang="cs-CZ" sz="1400" b="1" dirty="0"/>
              <a:t> </a:t>
            </a:r>
            <a:r>
              <a:rPr lang="cs-CZ" sz="1600" dirty="0" smtClean="0"/>
              <a:t>Žákům jsou postupně  zadávány úlohy o pohybu. První je úloha o pohybu objektů za sebou, druhá pak o pohybu proti sobě. Jedná se zde vlastně o opakování učiva. Úlohy jsou vzaty z praxe, proto prvním problémem je stručný zápis dlouhé slovní úlohy – tj. nalezení podstatných údajů. Druhým problémem je pak rozbor úlohy, tj. způsob sestavení výrazů pro vytvoření rovnic. Je zde použit zápis do tabulky </a:t>
            </a:r>
            <a:r>
              <a:rPr lang="cs-CZ" sz="1600" dirty="0" err="1" smtClean="0"/>
              <a:t>v,t,s</a:t>
            </a:r>
            <a:r>
              <a:rPr lang="cs-CZ" sz="1600" dirty="0" smtClean="0"/>
              <a:t>, která žákům usnadňuje orientaci v zadaných veličinách. Tento zápis byl používán při řešení těchto úloh v minulém roce. Ve třetí úloze </a:t>
            </a:r>
            <a:r>
              <a:rPr lang="cs-CZ" sz="1600" dirty="0"/>
              <a:t>se </a:t>
            </a:r>
            <a:r>
              <a:rPr lang="cs-CZ" sz="1600" dirty="0" smtClean="0"/>
              <a:t> </a:t>
            </a:r>
            <a:r>
              <a:rPr lang="cs-CZ" sz="1600" dirty="0"/>
              <a:t>žáci </a:t>
            </a:r>
            <a:r>
              <a:rPr lang="cs-CZ" sz="1600" dirty="0" smtClean="0"/>
              <a:t>poprvé setkávají s případem, kde je vhodné použít 2 neznámé. Zachováváme způsob zápisu  pomocí tabulky </a:t>
            </a:r>
            <a:r>
              <a:rPr lang="cs-CZ" sz="1600" dirty="0" err="1" smtClean="0"/>
              <a:t>v,t,s</a:t>
            </a:r>
            <a:r>
              <a:rPr lang="cs-CZ" sz="1600" dirty="0" smtClean="0"/>
              <a:t>. S tím, že žáci jsou vyzváni, aby uvážili jiný způsob zápisu. Úlohy, kde je vhodný jiný zápis, budou řešeny v následující hodině.</a:t>
            </a:r>
          </a:p>
        </p:txBody>
      </p:sp>
    </p:spTree>
    <p:extLst>
      <p:ext uri="{BB962C8B-B14F-4D97-AF65-F5344CB8AC3E}">
        <p14:creationId xmlns:p14="http://schemas.microsoft.com/office/powerpoint/2010/main" val="1644286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Slovní úlohy na pohyb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Řešené pomocí 1 a 2 neznámých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7135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476672"/>
                <a:ext cx="8229600" cy="5649491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/>
                  <a:t>Tatínek s dětmi vyjel v pátek v 16 hodin na kolech na chalupu, jeli rychlostí 12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h</m:t>
                        </m:r>
                      </m:den>
                    </m:f>
                  </m:oMath>
                </a14:m>
                <a:r>
                  <a:rPr lang="cs-CZ" dirty="0" smtClean="0"/>
                  <a:t>. Maminka se před odjezdem autem stavila ještě na nákupu a z Jičína vyrazila v 16:40 rychlostí 60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h</m:t>
                        </m:r>
                      </m:den>
                    </m:f>
                  </m:oMath>
                </a14:m>
                <a:r>
                  <a:rPr lang="cs-CZ" dirty="0" smtClean="0"/>
                  <a:t>. V kolik hodin své syny a manžela dohonila?</a:t>
                </a: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476672"/>
                <a:ext cx="8229600" cy="5649491"/>
              </a:xfrm>
              <a:blipFill rotWithShape="1">
                <a:blip r:embed="rId2"/>
                <a:stretch>
                  <a:fillRect l="-1852" t="-1402" r="-14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79681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Nadpis 1"/>
              <p:cNvSpPr>
                <a:spLocks noGrp="1"/>
              </p:cNvSpPr>
              <p:nvPr>
                <p:ph type="title"/>
              </p:nvPr>
            </p:nvSpPr>
            <p:spPr>
              <a:xfrm>
                <a:off x="457200" y="274638"/>
                <a:ext cx="8229600" cy="994122"/>
              </a:xfrm>
            </p:spPr>
            <p:txBody>
              <a:bodyPr>
                <a:normAutofit fontScale="90000"/>
              </a:bodyPr>
              <a:lstStyle/>
              <a:p>
                <a:pPr algn="l"/>
                <a:r>
                  <a:rPr lang="cs-CZ" sz="2200" dirty="0" smtClean="0"/>
                  <a:t>Tatínek s dětmi vyjel v 16 hodin rychlostí 12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2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200" b="0" i="1" smtClean="0"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sz="2200" b="0" i="1" smtClean="0">
                            <a:latin typeface="Cambria Math"/>
                          </a:rPr>
                          <m:t>h</m:t>
                        </m:r>
                      </m:den>
                    </m:f>
                  </m:oMath>
                </a14:m>
                <a:r>
                  <a:rPr lang="cs-CZ" sz="2200" dirty="0" smtClean="0"/>
                  <a:t>. </a:t>
                </a:r>
                <a:br>
                  <a:rPr lang="cs-CZ" sz="2200" dirty="0" smtClean="0"/>
                </a:br>
                <a:r>
                  <a:rPr lang="cs-CZ" sz="2200" dirty="0" smtClean="0"/>
                  <a:t>Maminka v 16:40 rychlostí 60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2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200" b="0" i="1" smtClean="0"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sz="2200" b="0" i="1" smtClean="0">
                            <a:latin typeface="Cambria Math"/>
                          </a:rPr>
                          <m:t>h</m:t>
                        </m:r>
                      </m:den>
                    </m:f>
                  </m:oMath>
                </a14:m>
                <a:r>
                  <a:rPr lang="cs-CZ" sz="2200" dirty="0" smtClean="0"/>
                  <a:t>. V kolik hodin své syny a manžela dohonila?</a:t>
                </a:r>
                <a:br>
                  <a:rPr lang="cs-CZ" sz="2200" dirty="0" smtClean="0"/>
                </a:br>
                <a:endParaRPr lang="cs-CZ" sz="2200" dirty="0"/>
              </a:p>
            </p:txBody>
          </p:sp>
        </mc:Choice>
        <mc:Fallback xmlns="">
          <p:sp>
            <p:nvSpPr>
              <p:cNvPr id="2" name="Nadpis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xfrm>
                <a:off x="457200" y="274638"/>
                <a:ext cx="8229600" cy="994122"/>
              </a:xfrm>
              <a:blipFill rotWithShape="1">
                <a:blip r:embed="rId2"/>
                <a:stretch>
                  <a:fillRect l="-741" t="-98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   	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8" name="Tabulka 7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77007511"/>
                  </p:ext>
                </p:extLst>
              </p:nvPr>
            </p:nvGraphicFramePr>
            <p:xfrm>
              <a:off x="671558" y="1412776"/>
              <a:ext cx="4404498" cy="2050152"/>
            </p:xfrm>
            <a:graphic>
              <a:graphicData uri="http://schemas.openxmlformats.org/drawingml/2006/table">
                <a:tbl>
                  <a:tblPr firstRow="1" bandRow="1">
                    <a:tableStyleId>{616DA210-FB5B-4158-B5E0-FEB733F419BA}</a:tableStyleId>
                  </a:tblPr>
                  <a:tblGrid>
                    <a:gridCol w="1380162"/>
                    <a:gridCol w="864096"/>
                    <a:gridCol w="792088"/>
                    <a:gridCol w="1368152"/>
                  </a:tblGrid>
                  <a:tr h="591840">
                    <a:tc>
                      <a:txBody>
                        <a:bodyPr/>
                        <a:lstStyle/>
                        <a:p>
                          <a:endParaRPr lang="cs-CZ" sz="20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2000" dirty="0" smtClean="0"/>
                            <a:t>v[</a:t>
                          </a:r>
                          <a14:m>
                            <m:oMath xmlns:m="http://schemas.openxmlformats.org/officeDocument/2006/math">
                              <m:f>
                                <m:fPr>
                                  <m:ctrlPr>
                                    <a:rPr lang="cs-CZ" sz="200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000" smtClean="0">
                                      <a:latin typeface="Cambria Math"/>
                                    </a:rPr>
                                    <m:t>𝑘𝑚</m:t>
                                  </m:r>
                                </m:num>
                                <m:den>
                                  <m:r>
                                    <a:rPr lang="cs-CZ" sz="2000" smtClean="0">
                                      <a:latin typeface="Cambria Math"/>
                                    </a:rPr>
                                    <m:t>h</m:t>
                                  </m:r>
                                </m:den>
                              </m:f>
                            </m:oMath>
                          </a14:m>
                          <a:r>
                            <a:rPr lang="cs-CZ" sz="2000" dirty="0" smtClean="0"/>
                            <a:t>] </a:t>
                          </a:r>
                          <a:endParaRPr lang="cs-CZ" sz="20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2000" dirty="0" smtClean="0"/>
                            <a:t>t [h]</a:t>
                          </a:r>
                          <a:endParaRPr lang="cs-CZ" sz="20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sz="2000" dirty="0" smtClean="0"/>
                            <a:t>s [km]</a:t>
                          </a:r>
                        </a:p>
                        <a:p>
                          <a:endParaRPr lang="cs-CZ" sz="2000" dirty="0"/>
                        </a:p>
                      </a:txBody>
                      <a:tcPr/>
                    </a:tc>
                  </a:tr>
                  <a:tr h="648072">
                    <a:tc>
                      <a:txBody>
                        <a:bodyPr/>
                        <a:lstStyle/>
                        <a:p>
                          <a:r>
                            <a:rPr lang="cs-CZ" sz="2000" dirty="0" smtClean="0"/>
                            <a:t> Otec a děti</a:t>
                          </a:r>
                          <a:endParaRPr lang="cs-CZ" sz="20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2000" dirty="0" smtClean="0"/>
                            <a:t>12</a:t>
                          </a:r>
                          <a:endParaRPr lang="cs-CZ" sz="20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2000" dirty="0" smtClean="0"/>
                            <a:t> x</a:t>
                          </a:r>
                          <a:endParaRPr lang="cs-CZ" sz="20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sz="2000" dirty="0" smtClean="0"/>
                            <a:t>12x</a:t>
                          </a:r>
                        </a:p>
                        <a:p>
                          <a:endParaRPr lang="cs-CZ" sz="2000" dirty="0"/>
                        </a:p>
                      </a:txBody>
                      <a:tcPr/>
                    </a:tc>
                  </a:tr>
                  <a:tr h="648072">
                    <a:tc>
                      <a:txBody>
                        <a:bodyPr/>
                        <a:lstStyle/>
                        <a:p>
                          <a:r>
                            <a:rPr lang="cs-CZ" sz="2000" dirty="0" smtClean="0"/>
                            <a:t>Maminka </a:t>
                          </a:r>
                          <a:endParaRPr lang="cs-CZ" sz="20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2000" dirty="0" smtClean="0"/>
                            <a:t>60 </a:t>
                          </a:r>
                          <a:endParaRPr lang="cs-CZ" sz="20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2000" dirty="0" smtClean="0"/>
                            <a:t>x - </a:t>
                          </a:r>
                          <a14:m>
                            <m:oMath xmlns:m="http://schemas.openxmlformats.org/officeDocument/2006/math">
                              <m:f>
                                <m:fPr>
                                  <m:ctrlPr>
                                    <a:rPr lang="cs-CZ" sz="200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000" smtClean="0">
                                      <a:latin typeface="Cambria Math"/>
                                    </a:rPr>
                                    <m:t>2</m:t>
                                  </m:r>
                                </m:num>
                                <m:den>
                                  <m:r>
                                    <a:rPr lang="cs-CZ" sz="2000" smtClean="0">
                                      <a:latin typeface="Cambria Math"/>
                                    </a:rPr>
                                    <m:t>3</m:t>
                                  </m:r>
                                </m:den>
                              </m:f>
                            </m:oMath>
                          </a14:m>
                          <a:endParaRPr lang="cs-CZ" sz="20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2000" dirty="0" smtClean="0"/>
                            <a:t> 60 ∙ (x - </a:t>
                          </a:r>
                          <a14:m>
                            <m:oMath xmlns:m="http://schemas.openxmlformats.org/officeDocument/2006/math">
                              <m:f>
                                <m:fPr>
                                  <m:ctrlPr>
                                    <a:rPr lang="cs-CZ" sz="200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000" smtClean="0">
                                      <a:latin typeface="Cambria Math"/>
                                    </a:rPr>
                                    <m:t>2</m:t>
                                  </m:r>
                                </m:num>
                                <m:den>
                                  <m:r>
                                    <a:rPr lang="cs-CZ" sz="2000" smtClean="0">
                                      <a:latin typeface="Cambria Math"/>
                                    </a:rPr>
                                    <m:t>3</m:t>
                                  </m:r>
                                </m:den>
                              </m:f>
                            </m:oMath>
                          </a14:m>
                          <a:r>
                            <a:rPr lang="cs-CZ" sz="2000" dirty="0" smtClean="0"/>
                            <a:t>)</a:t>
                          </a:r>
                          <a:endParaRPr lang="cs-CZ" sz="2000" dirty="0"/>
                        </a:p>
                      </a:txBody>
                      <a:tcPr/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8" name="Tabulka 7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77007511"/>
                  </p:ext>
                </p:extLst>
              </p:nvPr>
            </p:nvGraphicFramePr>
            <p:xfrm>
              <a:off x="671558" y="1412776"/>
              <a:ext cx="4404498" cy="2050152"/>
            </p:xfrm>
            <a:graphic>
              <a:graphicData uri="http://schemas.openxmlformats.org/drawingml/2006/table">
                <a:tbl>
                  <a:tblPr firstRow="1" bandRow="1">
                    <a:tableStyleId>{616DA210-FB5B-4158-B5E0-FEB733F419BA}</a:tableStyleId>
                  </a:tblPr>
                  <a:tblGrid>
                    <a:gridCol w="1380162"/>
                    <a:gridCol w="864096"/>
                    <a:gridCol w="792088"/>
                    <a:gridCol w="1368152"/>
                  </a:tblGrid>
                  <a:tr h="701040">
                    <a:tc>
                      <a:txBody>
                        <a:bodyPr/>
                        <a:lstStyle/>
                        <a:p>
                          <a:endParaRPr lang="cs-CZ" sz="20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3"/>
                          <a:stretch>
                            <a:fillRect l="-160993" t="-4348" r="-251773" b="-19304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cs-CZ" sz="2000" dirty="0" smtClean="0"/>
                            <a:t>t [h]</a:t>
                          </a:r>
                          <a:endParaRPr lang="cs-CZ" sz="20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sz="2000" dirty="0" smtClean="0"/>
                            <a:t>s [km]</a:t>
                          </a:r>
                        </a:p>
                        <a:p>
                          <a:endParaRPr lang="cs-CZ" sz="2000" dirty="0"/>
                        </a:p>
                      </a:txBody>
                      <a:tcPr/>
                    </a:tc>
                  </a:tr>
                  <a:tr h="701040">
                    <a:tc>
                      <a:txBody>
                        <a:bodyPr/>
                        <a:lstStyle/>
                        <a:p>
                          <a:r>
                            <a:rPr lang="cs-CZ" sz="2000" dirty="0" smtClean="0"/>
                            <a:t> Otec a děti</a:t>
                          </a:r>
                          <a:endParaRPr lang="cs-CZ" sz="20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2000" dirty="0" smtClean="0"/>
                            <a:t>12</a:t>
                          </a:r>
                          <a:endParaRPr lang="cs-CZ" sz="20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2000" dirty="0" smtClean="0"/>
                            <a:t> x</a:t>
                          </a:r>
                          <a:endParaRPr lang="cs-CZ" sz="20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sz="2000" dirty="0" smtClean="0"/>
                            <a:t>12x</a:t>
                          </a:r>
                        </a:p>
                        <a:p>
                          <a:endParaRPr lang="cs-CZ" sz="2000" dirty="0"/>
                        </a:p>
                      </a:txBody>
                      <a:tcPr/>
                    </a:tc>
                  </a:tr>
                  <a:tr h="648072">
                    <a:tc>
                      <a:txBody>
                        <a:bodyPr/>
                        <a:lstStyle/>
                        <a:p>
                          <a:r>
                            <a:rPr lang="cs-CZ" sz="2000" dirty="0" smtClean="0"/>
                            <a:t>Maminka </a:t>
                          </a:r>
                          <a:endParaRPr lang="cs-CZ" sz="20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2000" dirty="0" smtClean="0"/>
                            <a:t>60 </a:t>
                          </a:r>
                          <a:endParaRPr lang="cs-CZ" sz="20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3"/>
                          <a:stretch>
                            <a:fillRect l="-283077" t="-221698" r="-173077" b="-94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3"/>
                          <a:stretch>
                            <a:fillRect l="-221333" t="-221698" b="-943"/>
                          </a:stretch>
                        </a:blipFill>
                      </a:tcPr>
                    </a:tc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Obdélník 8"/>
              <p:cNvSpPr/>
              <p:nvPr/>
            </p:nvSpPr>
            <p:spPr>
              <a:xfrm>
                <a:off x="706760" y="3573016"/>
                <a:ext cx="7416824" cy="3177729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dirty="0" smtClean="0"/>
                  <a:t>    				 </a:t>
                </a:r>
              </a:p>
              <a:p>
                <a:r>
                  <a:rPr lang="cs-CZ" sz="2400" dirty="0" smtClean="0"/>
                  <a:t>60 ∙ (x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2400" dirty="0" smtClean="0"/>
                  <a:t>) =  12x</a:t>
                </a:r>
              </a:p>
              <a:p>
                <a:r>
                  <a:rPr lang="cs-CZ" sz="2400" dirty="0" smtClean="0"/>
                  <a:t>  60x – 40 = 12x</a:t>
                </a:r>
              </a:p>
              <a:p>
                <a:r>
                  <a:rPr lang="cs-CZ" sz="2400" dirty="0" smtClean="0"/>
                  <a:t>60x – 12x = 40</a:t>
                </a:r>
              </a:p>
              <a:p>
                <a:r>
                  <a:rPr lang="cs-CZ" sz="2400" dirty="0" smtClean="0"/>
                  <a:t>           48x = 40  /: 48</a:t>
                </a:r>
              </a:p>
              <a:p>
                <a:r>
                  <a:rPr lang="cs-CZ" sz="2400" dirty="0"/>
                  <a:t> </a:t>
                </a:r>
                <a:r>
                  <a:rPr lang="cs-CZ" sz="2400" dirty="0" smtClean="0"/>
                  <a:t>              x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sz="2400" dirty="0" smtClean="0"/>
                  <a:t>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dirty="0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2400" b="0" i="1" dirty="0" smtClean="0"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sz="2400" dirty="0" smtClean="0"/>
                  <a:t> h = 50 minut</a:t>
                </a:r>
              </a:p>
              <a:p>
                <a:r>
                  <a:rPr lang="cs-CZ" sz="2400" b="1" u="sng" dirty="0" smtClean="0"/>
                  <a:t>Maminka dohoní rodinu </a:t>
                </a:r>
                <a:r>
                  <a:rPr lang="cs-CZ" sz="2400" b="1" u="sng" dirty="0" smtClean="0"/>
                  <a:t>v 16 hodin</a:t>
                </a:r>
                <a:r>
                  <a:rPr lang="cs-CZ" sz="2400" b="1" u="sng" dirty="0" smtClean="0"/>
                  <a:t> </a:t>
                </a:r>
                <a:r>
                  <a:rPr lang="cs-CZ" sz="2400" b="1" u="sng" dirty="0" smtClean="0"/>
                  <a:t>50 minut</a:t>
                </a:r>
                <a:endParaRPr lang="cs-CZ" sz="2400" b="1" u="sng" dirty="0"/>
              </a:p>
              <a:p>
                <a:r>
                  <a:rPr lang="cs-CZ" dirty="0" smtClean="0"/>
                  <a:t>	</a:t>
                </a:r>
                <a:endParaRPr lang="cs-CZ" dirty="0"/>
              </a:p>
            </p:txBody>
          </p:sp>
        </mc:Choice>
        <mc:Fallback>
          <p:sp>
            <p:nvSpPr>
              <p:cNvPr id="9" name="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6760" y="3573016"/>
                <a:ext cx="7416824" cy="3177729"/>
              </a:xfrm>
              <a:prstGeom prst="rect">
                <a:avLst/>
              </a:prstGeom>
              <a:blipFill rotWithShape="1">
                <a:blip r:embed="rId4"/>
                <a:stretch>
                  <a:fillRect l="-13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568458" y="1181375"/>
                <a:ext cx="2016224" cy="23939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Zkouška:</a:t>
                </a:r>
              </a:p>
              <a:p>
                <a:r>
                  <a:rPr lang="cs-CZ" dirty="0" smtClean="0"/>
                  <a:t>Otec a děti:</a:t>
                </a:r>
              </a:p>
              <a:p>
                <a:r>
                  <a:rPr lang="cs-CZ" dirty="0"/>
                  <a:t>v</a:t>
                </a:r>
                <a:r>
                  <a:rPr lang="cs-CZ" dirty="0" smtClean="0"/>
                  <a:t> = 12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h</m:t>
                        </m:r>
                      </m:den>
                    </m:f>
                  </m:oMath>
                </a14:m>
                <a:endParaRPr lang="cs-CZ" dirty="0" smtClean="0"/>
              </a:p>
              <a:p>
                <a:r>
                  <a:rPr lang="cs-CZ" dirty="0"/>
                  <a:t>t</a:t>
                </a:r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dirty="0" smtClean="0"/>
                  <a:t> h</a:t>
                </a:r>
              </a:p>
              <a:p>
                <a:r>
                  <a:rPr lang="cs-CZ" dirty="0"/>
                  <a:t>s</a:t>
                </a:r>
                <a:r>
                  <a:rPr lang="cs-CZ" dirty="0" smtClean="0"/>
                  <a:t> = v ∙ t</a:t>
                </a:r>
              </a:p>
              <a:p>
                <a:r>
                  <a:rPr lang="cs-CZ" dirty="0"/>
                  <a:t>s</a:t>
                </a:r>
                <a:r>
                  <a:rPr lang="cs-CZ" dirty="0" smtClean="0"/>
                  <a:t> = 12∙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 5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dirty="0" smtClean="0"/>
                  <a:t> = 10</a:t>
                </a:r>
              </a:p>
              <a:p>
                <a:r>
                  <a:rPr lang="cs-CZ" b="1" u="sng" dirty="0" smtClean="0"/>
                  <a:t>s = 10 km</a:t>
                </a:r>
                <a:endParaRPr lang="cs-CZ" b="1" u="sng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68458" y="1181375"/>
                <a:ext cx="2016224" cy="2393989"/>
              </a:xfrm>
              <a:prstGeom prst="rect">
                <a:avLst/>
              </a:prstGeom>
              <a:blipFill rotWithShape="1">
                <a:blip r:embed="rId5"/>
                <a:stretch>
                  <a:fillRect l="-2417" t="-1272" b="-305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2" name="Přímá spojnice 11"/>
          <p:cNvCxnSpPr/>
          <p:nvPr/>
        </p:nvCxnSpPr>
        <p:spPr>
          <a:xfrm>
            <a:off x="5688124" y="2852936"/>
            <a:ext cx="12601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5580112" y="3713863"/>
                <a:ext cx="2952328" cy="23895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Maminka:</a:t>
                </a:r>
              </a:p>
              <a:p>
                <a:r>
                  <a:rPr lang="cs-CZ" dirty="0"/>
                  <a:t>v</a:t>
                </a:r>
                <a:r>
                  <a:rPr lang="cs-CZ" dirty="0" smtClean="0"/>
                  <a:t> = 60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h</m:t>
                        </m:r>
                      </m:den>
                    </m:f>
                  </m:oMath>
                </a14:m>
                <a:endParaRPr lang="cs-CZ" dirty="0" smtClean="0"/>
              </a:p>
              <a:p>
                <a:r>
                  <a:rPr lang="cs-CZ" dirty="0"/>
                  <a:t>t</a:t>
                </a:r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 smtClean="0"/>
                  <a:t> h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5−4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h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1 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dirty="0" smtClean="0"/>
                  <a:t>h</a:t>
                </a:r>
              </a:p>
              <a:p>
                <a:r>
                  <a:rPr lang="cs-CZ" dirty="0"/>
                  <a:t>s</a:t>
                </a:r>
                <a:r>
                  <a:rPr lang="cs-CZ" dirty="0" smtClean="0"/>
                  <a:t> = v ∙ t</a:t>
                </a:r>
              </a:p>
              <a:p>
                <a:r>
                  <a:rPr lang="cs-CZ" dirty="0" smtClean="0"/>
                  <a:t>s = 60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=</m:t>
                    </m:r>
                  </m:oMath>
                </a14:m>
                <a:r>
                  <a:rPr lang="cs-CZ" dirty="0" smtClean="0"/>
                  <a:t> 10</a:t>
                </a:r>
              </a:p>
              <a:p>
                <a:r>
                  <a:rPr lang="cs-CZ" b="1" u="sng" dirty="0"/>
                  <a:t>s</a:t>
                </a:r>
                <a:r>
                  <a:rPr lang="cs-CZ" b="1" u="sng" dirty="0" smtClean="0"/>
                  <a:t> = 10 km</a:t>
                </a: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80112" y="3713863"/>
                <a:ext cx="2952328" cy="2389500"/>
              </a:xfrm>
              <a:prstGeom prst="rect">
                <a:avLst/>
              </a:prstGeom>
              <a:blipFill rotWithShape="1">
                <a:blip r:embed="rId6"/>
                <a:stretch>
                  <a:fillRect l="-1649" t="-12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8" name="Přímá spojnice 17"/>
          <p:cNvCxnSpPr/>
          <p:nvPr/>
        </p:nvCxnSpPr>
        <p:spPr>
          <a:xfrm>
            <a:off x="5580112" y="5085184"/>
            <a:ext cx="20162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bdélník 18"/>
          <p:cNvSpPr/>
          <p:nvPr/>
        </p:nvSpPr>
        <p:spPr>
          <a:xfrm>
            <a:off x="2123728" y="2197516"/>
            <a:ext cx="720080" cy="57606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996208" y="2197515"/>
            <a:ext cx="567680" cy="468885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814169" y="2231713"/>
            <a:ext cx="757831" cy="468885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2123728" y="2852936"/>
            <a:ext cx="720080" cy="45017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978696" y="2879367"/>
            <a:ext cx="585192" cy="45017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833664" y="2905798"/>
            <a:ext cx="1098376" cy="45017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706760" y="3923603"/>
            <a:ext cx="2137048" cy="45017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706760" y="4373774"/>
            <a:ext cx="2137048" cy="45017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94808" y="4711709"/>
            <a:ext cx="2137048" cy="45017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82856" y="5049644"/>
            <a:ext cx="1944928" cy="45017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2636316" y="5023508"/>
            <a:ext cx="927572" cy="45017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1708744" y="5574014"/>
            <a:ext cx="927572" cy="45017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5580112" y="1052736"/>
            <a:ext cx="927572" cy="45017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5568458" y="1502907"/>
            <a:ext cx="1379806" cy="360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5645939" y="1802261"/>
            <a:ext cx="1093856" cy="360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5573572" y="2162301"/>
            <a:ext cx="1093856" cy="39525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5645938" y="2557554"/>
            <a:ext cx="1302325" cy="32181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5647691" y="2802528"/>
            <a:ext cx="1302325" cy="44491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568458" y="3247445"/>
            <a:ext cx="1302325" cy="36807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5529718" y="3538684"/>
            <a:ext cx="1302325" cy="44491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5437470" y="3983601"/>
            <a:ext cx="1302325" cy="44491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5345222" y="4373774"/>
            <a:ext cx="2778362" cy="44491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5252974" y="4823945"/>
            <a:ext cx="2343362" cy="3301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5230857" y="5200049"/>
            <a:ext cx="2343362" cy="32123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5383257" y="5473679"/>
            <a:ext cx="2343362" cy="32123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2785074" y="5499815"/>
            <a:ext cx="1786926" cy="52437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756942" y="5998886"/>
            <a:ext cx="5750741" cy="52437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319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Nadpis 1"/>
              <p:cNvSpPr>
                <a:spLocks noGrp="1"/>
              </p:cNvSpPr>
              <p:nvPr>
                <p:ph type="title"/>
              </p:nvPr>
            </p:nvSpPr>
            <p:spPr>
              <a:xfrm>
                <a:off x="457200" y="274638"/>
                <a:ext cx="8229600" cy="994122"/>
              </a:xfrm>
            </p:spPr>
            <p:txBody>
              <a:bodyPr>
                <a:normAutofit fontScale="90000"/>
              </a:bodyPr>
              <a:lstStyle/>
              <a:p>
                <a:pPr algn="l"/>
                <a:r>
                  <a:rPr lang="cs-CZ" sz="2200" dirty="0" smtClean="0"/>
                  <a:t>Tatínek s dětmi vyjel v 16 hodin rychlostí 12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2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200" b="0" i="1" smtClean="0"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sz="2200" b="0" i="1" smtClean="0">
                            <a:latin typeface="Cambria Math"/>
                          </a:rPr>
                          <m:t>h</m:t>
                        </m:r>
                      </m:den>
                    </m:f>
                  </m:oMath>
                </a14:m>
                <a:r>
                  <a:rPr lang="cs-CZ" sz="2200" dirty="0" smtClean="0"/>
                  <a:t>. </a:t>
                </a:r>
                <a:br>
                  <a:rPr lang="cs-CZ" sz="2200" dirty="0" smtClean="0"/>
                </a:br>
                <a:r>
                  <a:rPr lang="cs-CZ" sz="2200" dirty="0" smtClean="0"/>
                  <a:t>Maminka v 16:40 rychlostí 60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2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200" b="0" i="1" smtClean="0"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sz="2200" b="0" i="1" smtClean="0">
                            <a:latin typeface="Cambria Math"/>
                          </a:rPr>
                          <m:t>h</m:t>
                        </m:r>
                      </m:den>
                    </m:f>
                  </m:oMath>
                </a14:m>
                <a:r>
                  <a:rPr lang="cs-CZ" sz="2200" dirty="0" smtClean="0"/>
                  <a:t>. V kolik hodin své syny a manžela dohonila?</a:t>
                </a:r>
                <a:br>
                  <a:rPr lang="cs-CZ" sz="2200" dirty="0" smtClean="0"/>
                </a:br>
                <a:endParaRPr lang="cs-CZ" sz="2200" dirty="0"/>
              </a:p>
            </p:txBody>
          </p:sp>
        </mc:Choice>
        <mc:Fallback xmlns="">
          <p:sp>
            <p:nvSpPr>
              <p:cNvPr id="2" name="Nadpis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xfrm>
                <a:off x="457200" y="274638"/>
                <a:ext cx="8229600" cy="994122"/>
              </a:xfrm>
              <a:blipFill rotWithShape="1">
                <a:blip r:embed="rId2"/>
                <a:stretch>
                  <a:fillRect l="-741" t="-98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   	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8" name="Tabulka 7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114678590"/>
                  </p:ext>
                </p:extLst>
              </p:nvPr>
            </p:nvGraphicFramePr>
            <p:xfrm>
              <a:off x="539552" y="1400944"/>
              <a:ext cx="4752529" cy="2172072"/>
            </p:xfrm>
            <a:graphic>
              <a:graphicData uri="http://schemas.openxmlformats.org/drawingml/2006/table">
                <a:tbl>
                  <a:tblPr firstRow="1" bandRow="1">
                    <a:tableStyleId>{616DA210-FB5B-4158-B5E0-FEB733F419BA}</a:tableStyleId>
                  </a:tblPr>
                  <a:tblGrid>
                    <a:gridCol w="1430194"/>
                    <a:gridCol w="895420"/>
                    <a:gridCol w="820802"/>
                    <a:gridCol w="1606113"/>
                  </a:tblGrid>
                  <a:tr h="591840">
                    <a:tc>
                      <a:txBody>
                        <a:bodyPr/>
                        <a:lstStyle/>
                        <a:p>
                          <a:endParaRPr lang="cs-CZ" sz="20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2000" dirty="0" smtClean="0"/>
                            <a:t>v[</a:t>
                          </a:r>
                          <a14:m>
                            <m:oMath xmlns:m="http://schemas.openxmlformats.org/officeDocument/2006/math">
                              <m:f>
                                <m:fPr>
                                  <m:ctrlPr>
                                    <a:rPr lang="cs-CZ" sz="200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000" smtClean="0">
                                      <a:latin typeface="Cambria Math"/>
                                    </a:rPr>
                                    <m:t>𝑘𝑚</m:t>
                                  </m:r>
                                </m:num>
                                <m:den>
                                  <m:r>
                                    <a:rPr lang="cs-CZ" sz="2000" smtClean="0">
                                      <a:latin typeface="Cambria Math"/>
                                    </a:rPr>
                                    <m:t>h</m:t>
                                  </m:r>
                                </m:den>
                              </m:f>
                            </m:oMath>
                          </a14:m>
                          <a:r>
                            <a:rPr lang="cs-CZ" sz="2000" dirty="0" smtClean="0"/>
                            <a:t>] </a:t>
                          </a:r>
                          <a:endParaRPr lang="cs-CZ" sz="20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2000" dirty="0" smtClean="0"/>
                            <a:t>t [h]</a:t>
                          </a:r>
                          <a:endParaRPr lang="cs-CZ" sz="20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sz="2000" dirty="0" smtClean="0"/>
                            <a:t>s [km]</a:t>
                          </a:r>
                        </a:p>
                        <a:p>
                          <a:endParaRPr lang="cs-CZ" sz="2000" dirty="0"/>
                        </a:p>
                      </a:txBody>
                      <a:tcPr/>
                    </a:tc>
                  </a:tr>
                  <a:tr h="648072">
                    <a:tc>
                      <a:txBody>
                        <a:bodyPr/>
                        <a:lstStyle/>
                        <a:p>
                          <a:r>
                            <a:rPr lang="cs-CZ" sz="2400" dirty="0" smtClean="0"/>
                            <a:t> </a:t>
                          </a:r>
                          <a:r>
                            <a:rPr lang="cs-CZ" sz="2000" dirty="0" smtClean="0"/>
                            <a:t>Otec a</a:t>
                          </a:r>
                          <a:r>
                            <a:rPr lang="cs-CZ" sz="2400" dirty="0" smtClean="0"/>
                            <a:t> </a:t>
                          </a:r>
                          <a:r>
                            <a:rPr lang="cs-CZ" sz="2000" dirty="0" smtClean="0"/>
                            <a:t>děti</a:t>
                          </a:r>
                          <a:endParaRPr lang="cs-CZ" sz="20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dirty="0" smtClean="0"/>
                            <a:t>12</a:t>
                          </a:r>
                          <a:endParaRPr lang="cs-CZ" sz="2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dirty="0" smtClean="0"/>
                            <a:t> x</a:t>
                          </a:r>
                          <a:endParaRPr lang="cs-CZ" sz="2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sz="2400" dirty="0" smtClean="0"/>
                            <a:t>12x</a:t>
                          </a:r>
                        </a:p>
                        <a:p>
                          <a:endParaRPr lang="cs-CZ" sz="2400" dirty="0"/>
                        </a:p>
                      </a:txBody>
                      <a:tcPr/>
                    </a:tc>
                  </a:tr>
                  <a:tr h="648072">
                    <a:tc>
                      <a:txBody>
                        <a:bodyPr/>
                        <a:lstStyle/>
                        <a:p>
                          <a:r>
                            <a:rPr lang="cs-CZ" sz="2000" dirty="0" smtClean="0"/>
                            <a:t>Maminka </a:t>
                          </a:r>
                          <a:endParaRPr lang="cs-CZ" sz="20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dirty="0" smtClean="0"/>
                            <a:t>60 </a:t>
                          </a:r>
                          <a:endParaRPr lang="cs-CZ" sz="2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dirty="0" smtClean="0"/>
                            <a:t>x - </a:t>
                          </a:r>
                          <a14:m>
                            <m:oMath xmlns:m="http://schemas.openxmlformats.org/officeDocument/2006/math">
                              <m:f>
                                <m:fPr>
                                  <m:ctrlPr>
                                    <a:rPr lang="cs-CZ" sz="240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400" smtClean="0">
                                      <a:latin typeface="Cambria Math"/>
                                    </a:rPr>
                                    <m:t>2</m:t>
                                  </m:r>
                                </m:num>
                                <m:den>
                                  <m:r>
                                    <a:rPr lang="cs-CZ" sz="2400" smtClean="0">
                                      <a:latin typeface="Cambria Math"/>
                                    </a:rPr>
                                    <m:t>3</m:t>
                                  </m:r>
                                </m:den>
                              </m:f>
                            </m:oMath>
                          </a14:m>
                          <a:endParaRPr lang="cs-CZ" sz="2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dirty="0" smtClean="0"/>
                            <a:t> 60 ∙ (x - </a:t>
                          </a:r>
                          <a14:m>
                            <m:oMath xmlns:m="http://schemas.openxmlformats.org/officeDocument/2006/math">
                              <m:f>
                                <m:fPr>
                                  <m:ctrlPr>
                                    <a:rPr lang="cs-CZ" sz="240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400" smtClean="0">
                                      <a:latin typeface="Cambria Math"/>
                                    </a:rPr>
                                    <m:t>2</m:t>
                                  </m:r>
                                </m:num>
                                <m:den>
                                  <m:r>
                                    <a:rPr lang="cs-CZ" sz="2400" smtClean="0">
                                      <a:latin typeface="Cambria Math"/>
                                    </a:rPr>
                                    <m:t>3</m:t>
                                  </m:r>
                                </m:den>
                              </m:f>
                            </m:oMath>
                          </a14:m>
                          <a:r>
                            <a:rPr lang="cs-CZ" sz="2400" dirty="0" smtClean="0"/>
                            <a:t>)</a:t>
                          </a:r>
                          <a:endParaRPr lang="cs-CZ" sz="2400" dirty="0"/>
                        </a:p>
                      </a:txBody>
                      <a:tcPr/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8" name="Tabulka 7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114678590"/>
                  </p:ext>
                </p:extLst>
              </p:nvPr>
            </p:nvGraphicFramePr>
            <p:xfrm>
              <a:off x="539552" y="1400944"/>
              <a:ext cx="4752529" cy="2172072"/>
            </p:xfrm>
            <a:graphic>
              <a:graphicData uri="http://schemas.openxmlformats.org/drawingml/2006/table">
                <a:tbl>
                  <a:tblPr firstRow="1" bandRow="1">
                    <a:tableStyleId>{616DA210-FB5B-4158-B5E0-FEB733F419BA}</a:tableStyleId>
                  </a:tblPr>
                  <a:tblGrid>
                    <a:gridCol w="1430194"/>
                    <a:gridCol w="895420"/>
                    <a:gridCol w="820802"/>
                    <a:gridCol w="1606113"/>
                  </a:tblGrid>
                  <a:tr h="701040">
                    <a:tc>
                      <a:txBody>
                        <a:bodyPr/>
                        <a:lstStyle/>
                        <a:p>
                          <a:endParaRPr lang="cs-CZ" sz="20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3"/>
                          <a:stretch>
                            <a:fillRect l="-159864" t="-4348" r="-271429" b="-21478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cs-CZ" sz="2000" dirty="0" smtClean="0"/>
                            <a:t>t [h]</a:t>
                          </a:r>
                          <a:endParaRPr lang="cs-CZ" sz="20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sz="2000" dirty="0" smtClean="0"/>
                            <a:t>s [km]</a:t>
                          </a:r>
                        </a:p>
                        <a:p>
                          <a:endParaRPr lang="cs-CZ" sz="2000" dirty="0"/>
                        </a:p>
                      </a:txBody>
                      <a:tcPr/>
                    </a:tc>
                  </a:tr>
                  <a:tr h="822960">
                    <a:tc>
                      <a:txBody>
                        <a:bodyPr/>
                        <a:lstStyle/>
                        <a:p>
                          <a:r>
                            <a:rPr lang="cs-CZ" sz="2400" dirty="0" smtClean="0"/>
                            <a:t> </a:t>
                          </a:r>
                          <a:r>
                            <a:rPr lang="cs-CZ" sz="2000" dirty="0" smtClean="0"/>
                            <a:t>Otec a</a:t>
                          </a:r>
                          <a:r>
                            <a:rPr lang="cs-CZ" sz="2400" dirty="0" smtClean="0"/>
                            <a:t> </a:t>
                          </a:r>
                          <a:r>
                            <a:rPr lang="cs-CZ" sz="2000" dirty="0" smtClean="0"/>
                            <a:t>děti</a:t>
                          </a:r>
                          <a:endParaRPr lang="cs-CZ" sz="20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dirty="0" smtClean="0"/>
                            <a:t>12</a:t>
                          </a:r>
                          <a:endParaRPr lang="cs-CZ" sz="2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dirty="0" smtClean="0"/>
                            <a:t> x</a:t>
                          </a:r>
                          <a:endParaRPr lang="cs-CZ" sz="2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sz="2400" dirty="0" smtClean="0"/>
                            <a:t>12x</a:t>
                          </a:r>
                        </a:p>
                        <a:p>
                          <a:endParaRPr lang="cs-CZ" sz="2400" dirty="0"/>
                        </a:p>
                      </a:txBody>
                      <a:tcPr/>
                    </a:tc>
                  </a:tr>
                  <a:tr h="648072">
                    <a:tc>
                      <a:txBody>
                        <a:bodyPr/>
                        <a:lstStyle/>
                        <a:p>
                          <a:r>
                            <a:rPr lang="cs-CZ" sz="2000" dirty="0" smtClean="0"/>
                            <a:t>Maminka </a:t>
                          </a:r>
                          <a:endParaRPr lang="cs-CZ" sz="20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dirty="0" smtClean="0"/>
                            <a:t>60 </a:t>
                          </a:r>
                          <a:endParaRPr lang="cs-CZ" sz="2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3"/>
                          <a:stretch>
                            <a:fillRect l="-282963" t="-240566" r="-195556" b="-566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3"/>
                          <a:stretch>
                            <a:fillRect l="-196578" t="-240566" r="-380" b="-5660"/>
                          </a:stretch>
                        </a:blipFill>
                      </a:tcPr>
                    </a:tc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Obdélník 8"/>
              <p:cNvSpPr/>
              <p:nvPr/>
            </p:nvSpPr>
            <p:spPr>
              <a:xfrm>
                <a:off x="706760" y="3573016"/>
                <a:ext cx="7416824" cy="3177729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dirty="0" smtClean="0"/>
                  <a:t>    				 </a:t>
                </a:r>
              </a:p>
              <a:p>
                <a:r>
                  <a:rPr lang="cs-CZ" sz="2400" dirty="0" smtClean="0"/>
                  <a:t>60 ∙ (x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2400" dirty="0" smtClean="0"/>
                  <a:t>) =  12x</a:t>
                </a:r>
              </a:p>
              <a:p>
                <a:r>
                  <a:rPr lang="cs-CZ" sz="2400" dirty="0" smtClean="0"/>
                  <a:t>  60x – 40 = 12x</a:t>
                </a:r>
              </a:p>
              <a:p>
                <a:r>
                  <a:rPr lang="cs-CZ" sz="2400" dirty="0" smtClean="0"/>
                  <a:t>60x – 12x = 40</a:t>
                </a:r>
              </a:p>
              <a:p>
                <a:r>
                  <a:rPr lang="cs-CZ" sz="2400" dirty="0" smtClean="0"/>
                  <a:t>           48x = 40  /: 48</a:t>
                </a:r>
              </a:p>
              <a:p>
                <a:r>
                  <a:rPr lang="cs-CZ" sz="2400" dirty="0"/>
                  <a:t> </a:t>
                </a:r>
                <a:r>
                  <a:rPr lang="cs-CZ" sz="2400" dirty="0" smtClean="0"/>
                  <a:t>              x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sz="2400" dirty="0" smtClean="0"/>
                  <a:t>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dirty="0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2400" b="0" i="1" dirty="0" smtClean="0"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sz="2400" dirty="0" smtClean="0"/>
                  <a:t> h = 50 minut</a:t>
                </a:r>
              </a:p>
              <a:p>
                <a:r>
                  <a:rPr lang="cs-CZ" sz="2400" b="1" u="sng" dirty="0" smtClean="0"/>
                  <a:t>Maminka dohoní rodinu v 16 hodin 50 minut</a:t>
                </a:r>
                <a:endParaRPr lang="cs-CZ" sz="2400" b="1" u="sng" dirty="0"/>
              </a:p>
              <a:p>
                <a:r>
                  <a:rPr lang="cs-CZ" dirty="0" smtClean="0"/>
                  <a:t>	</a:t>
                </a:r>
                <a:endParaRPr lang="cs-CZ" dirty="0"/>
              </a:p>
            </p:txBody>
          </p:sp>
        </mc:Choice>
        <mc:Fallback xmlns="">
          <p:sp>
            <p:nvSpPr>
              <p:cNvPr id="9" name="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6760" y="3573016"/>
                <a:ext cx="7416824" cy="3177729"/>
              </a:xfrm>
              <a:prstGeom prst="rect">
                <a:avLst/>
              </a:prstGeom>
              <a:blipFill rotWithShape="1">
                <a:blip r:embed="rId4"/>
                <a:stretch>
                  <a:fillRect l="-13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568458" y="1181375"/>
                <a:ext cx="2016224" cy="23939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Zkouška:</a:t>
                </a:r>
              </a:p>
              <a:p>
                <a:r>
                  <a:rPr lang="cs-CZ" dirty="0" smtClean="0"/>
                  <a:t>Otec a děti:</a:t>
                </a:r>
              </a:p>
              <a:p>
                <a:r>
                  <a:rPr lang="cs-CZ" dirty="0"/>
                  <a:t>v</a:t>
                </a:r>
                <a:r>
                  <a:rPr lang="cs-CZ" dirty="0" smtClean="0"/>
                  <a:t> = 12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h</m:t>
                        </m:r>
                      </m:den>
                    </m:f>
                  </m:oMath>
                </a14:m>
                <a:endParaRPr lang="cs-CZ" dirty="0" smtClean="0"/>
              </a:p>
              <a:p>
                <a:r>
                  <a:rPr lang="cs-CZ" dirty="0"/>
                  <a:t>t</a:t>
                </a:r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dirty="0" smtClean="0"/>
                  <a:t> h</a:t>
                </a:r>
              </a:p>
              <a:p>
                <a:r>
                  <a:rPr lang="cs-CZ" dirty="0"/>
                  <a:t>s</a:t>
                </a:r>
                <a:r>
                  <a:rPr lang="cs-CZ" dirty="0" smtClean="0"/>
                  <a:t> = v ∙ t</a:t>
                </a:r>
              </a:p>
              <a:p>
                <a:r>
                  <a:rPr lang="cs-CZ" dirty="0"/>
                  <a:t>s</a:t>
                </a:r>
                <a:r>
                  <a:rPr lang="cs-CZ" dirty="0" smtClean="0"/>
                  <a:t> = 12∙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 5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dirty="0" smtClean="0"/>
                  <a:t> = 10</a:t>
                </a:r>
              </a:p>
              <a:p>
                <a:r>
                  <a:rPr lang="cs-CZ" b="1" u="sng" dirty="0" smtClean="0"/>
                  <a:t>s = 10 km</a:t>
                </a:r>
                <a:endParaRPr lang="cs-CZ" b="1" u="sng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68458" y="1181375"/>
                <a:ext cx="2016224" cy="2393989"/>
              </a:xfrm>
              <a:prstGeom prst="rect">
                <a:avLst/>
              </a:prstGeom>
              <a:blipFill rotWithShape="1">
                <a:blip r:embed="rId5"/>
                <a:stretch>
                  <a:fillRect l="-2417" t="-1272" b="-305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2" name="Přímá spojnice 11"/>
          <p:cNvCxnSpPr/>
          <p:nvPr/>
        </p:nvCxnSpPr>
        <p:spPr>
          <a:xfrm>
            <a:off x="5688124" y="2852936"/>
            <a:ext cx="12601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5580112" y="3713863"/>
                <a:ext cx="2952328" cy="23895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Maminka:</a:t>
                </a:r>
              </a:p>
              <a:p>
                <a:r>
                  <a:rPr lang="cs-CZ" dirty="0"/>
                  <a:t>v</a:t>
                </a:r>
                <a:r>
                  <a:rPr lang="cs-CZ" dirty="0" smtClean="0"/>
                  <a:t> = 60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h</m:t>
                        </m:r>
                      </m:den>
                    </m:f>
                  </m:oMath>
                </a14:m>
                <a:endParaRPr lang="cs-CZ" dirty="0" smtClean="0"/>
              </a:p>
              <a:p>
                <a:r>
                  <a:rPr lang="cs-CZ" dirty="0"/>
                  <a:t>t</a:t>
                </a:r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 smtClean="0"/>
                  <a:t> h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5−4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h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1 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dirty="0" smtClean="0"/>
                  <a:t>h</a:t>
                </a:r>
              </a:p>
              <a:p>
                <a:r>
                  <a:rPr lang="cs-CZ" dirty="0"/>
                  <a:t>s</a:t>
                </a:r>
                <a:r>
                  <a:rPr lang="cs-CZ" dirty="0" smtClean="0"/>
                  <a:t> = v ∙ t</a:t>
                </a:r>
              </a:p>
              <a:p>
                <a:r>
                  <a:rPr lang="cs-CZ" dirty="0" smtClean="0"/>
                  <a:t>s = 60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=</m:t>
                    </m:r>
                  </m:oMath>
                </a14:m>
                <a:r>
                  <a:rPr lang="cs-CZ" dirty="0" smtClean="0"/>
                  <a:t> 10</a:t>
                </a:r>
              </a:p>
              <a:p>
                <a:r>
                  <a:rPr lang="cs-CZ" b="1" u="sng" dirty="0"/>
                  <a:t>s</a:t>
                </a:r>
                <a:r>
                  <a:rPr lang="cs-CZ" b="1" u="sng" dirty="0" smtClean="0"/>
                  <a:t> = 10 km</a:t>
                </a: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80112" y="3713863"/>
                <a:ext cx="2952328" cy="2389500"/>
              </a:xfrm>
              <a:prstGeom prst="rect">
                <a:avLst/>
              </a:prstGeom>
              <a:blipFill rotWithShape="1">
                <a:blip r:embed="rId6"/>
                <a:stretch>
                  <a:fillRect l="-1649" t="-12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8" name="Přímá spojnice 17"/>
          <p:cNvCxnSpPr/>
          <p:nvPr/>
        </p:nvCxnSpPr>
        <p:spPr>
          <a:xfrm>
            <a:off x="5568458" y="5085184"/>
            <a:ext cx="20162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40165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476672"/>
                <a:ext cx="8229600" cy="5649491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2400" dirty="0" smtClean="0"/>
                  <a:t>V sobotu odpoledne se naše rodina vydala na kolech na výlet. Tatínek si jel chvíli zatrénovat po okolních kopcích, maminka s dětmi jely po rovině.  V čase svačiny přišli kluci na to, že všechny dobroty má v batohu taťka. Pomocí GPS v mobilu zjistili, že jsou od sebe vzdáleni 15 km. Domluvili si trasu a v 15:30 se vydali směrem k sobě. Kluci s mamkou jeli rychlostí 11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h</m:t>
                        </m:r>
                      </m:den>
                    </m:f>
                  </m:oMath>
                </a14:m>
                <a:r>
                  <a:rPr lang="cs-CZ" sz="2400" dirty="0" smtClean="0"/>
                  <a:t>, taťka  spěchal rychlostí 24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h</m:t>
                        </m:r>
                      </m:den>
                    </m:f>
                  </m:oMath>
                </a14:m>
                <a:r>
                  <a:rPr lang="cs-CZ" sz="2400" dirty="0" smtClean="0"/>
                  <a:t>,  ale až po tom, co čtvrt hodiny spravoval defekt na kole. V kolik hodin si společně pochutnali na svačině?</a:t>
                </a:r>
                <a:endParaRPr lang="cs-CZ" sz="24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476672"/>
                <a:ext cx="8229600" cy="5649491"/>
              </a:xfrm>
              <a:blipFill rotWithShape="1">
                <a:blip r:embed="rId2"/>
                <a:stretch>
                  <a:fillRect l="-1111" t="-863" r="-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74197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Nadpis 1"/>
              <p:cNvSpPr>
                <a:spLocks noGrp="1"/>
              </p:cNvSpPr>
              <p:nvPr>
                <p:ph type="title"/>
              </p:nvPr>
            </p:nvSpPr>
            <p:spPr>
              <a:xfrm>
                <a:off x="457200" y="274638"/>
                <a:ext cx="8229600" cy="922114"/>
              </a:xfrm>
            </p:spPr>
            <p:txBody>
              <a:bodyPr>
                <a:normAutofit/>
              </a:bodyPr>
              <a:lstStyle/>
              <a:p>
                <a:pPr algn="l"/>
                <a:r>
                  <a:rPr lang="cs-CZ" sz="2000" dirty="0" smtClean="0"/>
                  <a:t>Vzdáleni 15 km, kluci s mamkou jeli rychlostí 11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h</m:t>
                        </m:r>
                      </m:den>
                    </m:f>
                  </m:oMath>
                </a14:m>
                <a:r>
                  <a:rPr lang="cs-CZ" sz="2000" dirty="0" smtClean="0"/>
                  <a:t>, taťka jel rychlostí 24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h</m:t>
                        </m:r>
                      </m:den>
                    </m:f>
                  </m:oMath>
                </a14:m>
                <a:r>
                  <a:rPr lang="cs-CZ" sz="2000" dirty="0" smtClean="0"/>
                  <a:t>, zdržení čtvrt hodiny, jedou proti sobě. Vyjeli v 15:30. Kdy svačina?</a:t>
                </a:r>
                <a:endParaRPr lang="cs-CZ" sz="2000" dirty="0"/>
              </a:p>
            </p:txBody>
          </p:sp>
        </mc:Choice>
        <mc:Fallback xmlns="">
          <p:sp>
            <p:nvSpPr>
              <p:cNvPr id="2" name="Nadpis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xfrm>
                <a:off x="457200" y="274638"/>
                <a:ext cx="8229600" cy="922114"/>
              </a:xfrm>
              <a:blipFill rotWithShape="1">
                <a:blip r:embed="rId2"/>
                <a:stretch>
                  <a:fillRect l="-741" b="-728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4" name="Zástupný symbol pro obsah 3"/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303871064"/>
                  </p:ext>
                </p:extLst>
              </p:nvPr>
            </p:nvGraphicFramePr>
            <p:xfrm>
              <a:off x="467544" y="1412776"/>
              <a:ext cx="4464496" cy="2019292"/>
            </p:xfrm>
            <a:graphic>
              <a:graphicData uri="http://schemas.openxmlformats.org/drawingml/2006/table">
                <a:tbl>
                  <a:tblPr firstRow="1" bandRow="1">
                    <a:tableStyleId>{616DA210-FB5B-4158-B5E0-FEB733F419BA}</a:tableStyleId>
                  </a:tblPr>
                  <a:tblGrid>
                    <a:gridCol w="1224136"/>
                    <a:gridCol w="864096"/>
                    <a:gridCol w="1008112"/>
                    <a:gridCol w="1368152"/>
                  </a:tblGrid>
                  <a:tr h="576064"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sz="2000" dirty="0" smtClean="0"/>
                            <a:t>v[</a:t>
                          </a:r>
                          <a14:m>
                            <m:oMath xmlns:m="http://schemas.openxmlformats.org/officeDocument/2006/math">
                              <m:f>
                                <m:fPr>
                                  <m:ctrlPr>
                                    <a:rPr lang="cs-CZ" sz="200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000" smtClean="0">
                                      <a:latin typeface="Cambria Math"/>
                                    </a:rPr>
                                    <m:t>𝑘𝑚</m:t>
                                  </m:r>
                                </m:num>
                                <m:den>
                                  <m:r>
                                    <a:rPr lang="cs-CZ" sz="2000" smtClean="0">
                                      <a:latin typeface="Cambria Math"/>
                                    </a:rPr>
                                    <m:t>h</m:t>
                                  </m:r>
                                </m:den>
                              </m:f>
                            </m:oMath>
                          </a14:m>
                          <a:r>
                            <a:rPr lang="cs-CZ" sz="2000" dirty="0" smtClean="0"/>
                            <a:t>] </a:t>
                          </a:r>
                          <a:endParaRPr lang="cs-CZ" sz="2000" dirty="0"/>
                        </a:p>
                        <a:p>
                          <a:endParaRPr lang="cs-CZ" sz="20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sz="2000" dirty="0" smtClean="0"/>
                            <a:t>t [h]</a:t>
                          </a:r>
                        </a:p>
                        <a:p>
                          <a:endParaRPr lang="cs-CZ" sz="2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sz="2000" dirty="0" smtClean="0"/>
                            <a:t>s [km]</a:t>
                          </a:r>
                        </a:p>
                        <a:p>
                          <a:endParaRPr lang="cs-CZ" sz="2400" dirty="0"/>
                        </a:p>
                      </a:txBody>
                      <a:tcPr/>
                    </a:tc>
                  </a:tr>
                  <a:tr h="576064"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Děti a </a:t>
                          </a:r>
                          <a:r>
                            <a:rPr lang="cs-CZ" dirty="0" err="1" smtClean="0"/>
                            <a:t>ma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dirty="0" smtClean="0"/>
                            <a:t>11</a:t>
                          </a:r>
                          <a:endParaRPr lang="cs-CZ" sz="2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dirty="0" smtClean="0"/>
                            <a:t>x</a:t>
                          </a:r>
                          <a:endParaRPr lang="cs-CZ" sz="2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dirty="0" smtClean="0"/>
                            <a:t>11x</a:t>
                          </a:r>
                          <a:endParaRPr lang="cs-CZ" sz="2400" dirty="0"/>
                        </a:p>
                      </a:txBody>
                      <a:tcPr/>
                    </a:tc>
                  </a:tr>
                  <a:tr h="607295"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taťka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dirty="0" smtClean="0"/>
                            <a:t>24</a:t>
                          </a:r>
                          <a:endParaRPr lang="cs-CZ" sz="2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baseline="0" dirty="0" smtClean="0"/>
                            <a:t>x - </a:t>
                          </a:r>
                          <a:r>
                            <a:rPr lang="cs-CZ" sz="2400" dirty="0" smtClean="0"/>
                            <a:t> </a:t>
                          </a:r>
                          <a14:m>
                            <m:oMath xmlns:m="http://schemas.openxmlformats.org/officeDocument/2006/math">
                              <m:f>
                                <m:fPr>
                                  <m:ctrlPr>
                                    <a:rPr lang="cs-CZ" sz="240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400" smtClean="0"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sz="2400" smtClean="0">
                                      <a:latin typeface="Cambria Math"/>
                                    </a:rPr>
                                    <m:t>4</m:t>
                                  </m:r>
                                </m:den>
                              </m:f>
                            </m:oMath>
                          </a14:m>
                          <a:endParaRPr lang="cs-CZ" sz="2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dirty="0" smtClean="0"/>
                            <a:t>24(x - </a:t>
                          </a:r>
                          <a14:m>
                            <m:oMath xmlns:m="http://schemas.openxmlformats.org/officeDocument/2006/math">
                              <m:f>
                                <m:fPr>
                                  <m:ctrlPr>
                                    <a:rPr lang="cs-CZ" sz="240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400" smtClean="0"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sz="2400" smtClean="0">
                                      <a:latin typeface="Cambria Math"/>
                                    </a:rPr>
                                    <m:t>4</m:t>
                                  </m:r>
                                </m:den>
                              </m:f>
                            </m:oMath>
                          </a14:m>
                          <a:r>
                            <a:rPr lang="cs-CZ" sz="2400" dirty="0" smtClean="0"/>
                            <a:t>)</a:t>
                          </a:r>
                          <a:endParaRPr lang="cs-CZ" sz="2400" dirty="0"/>
                        </a:p>
                      </a:txBody>
                      <a:tcPr/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4" name="Zástupný symbol pro obsah 3"/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303871064"/>
                  </p:ext>
                </p:extLst>
              </p:nvPr>
            </p:nvGraphicFramePr>
            <p:xfrm>
              <a:off x="467544" y="1412776"/>
              <a:ext cx="4464496" cy="2035104"/>
            </p:xfrm>
            <a:graphic>
              <a:graphicData uri="http://schemas.openxmlformats.org/drawingml/2006/table">
                <a:tbl>
                  <a:tblPr firstRow="1" bandRow="1">
                    <a:tableStyleId>{616DA210-FB5B-4158-B5E0-FEB733F419BA}</a:tableStyleId>
                  </a:tblPr>
                  <a:tblGrid>
                    <a:gridCol w="1224136"/>
                    <a:gridCol w="864096"/>
                    <a:gridCol w="1008112"/>
                    <a:gridCol w="1368152"/>
                  </a:tblGrid>
                  <a:tr h="840994"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3"/>
                          <a:stretch>
                            <a:fillRect l="-143262" t="-3623" r="-277305" b="-149275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sz="2000" dirty="0" smtClean="0"/>
                            <a:t>t [h]</a:t>
                          </a:r>
                        </a:p>
                        <a:p>
                          <a:endParaRPr lang="cs-CZ" sz="2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sz="2000" dirty="0" smtClean="0"/>
                            <a:t>s [km]</a:t>
                          </a:r>
                        </a:p>
                        <a:p>
                          <a:endParaRPr lang="cs-CZ" sz="2400" dirty="0"/>
                        </a:p>
                      </a:txBody>
                      <a:tcPr/>
                    </a:tc>
                  </a:tr>
                  <a:tr h="576064"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Děti a </a:t>
                          </a:r>
                          <a:r>
                            <a:rPr lang="cs-CZ" dirty="0" err="1" smtClean="0"/>
                            <a:t>ma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dirty="0" smtClean="0"/>
                            <a:t>11</a:t>
                          </a:r>
                          <a:endParaRPr lang="cs-CZ" sz="2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dirty="0" smtClean="0"/>
                            <a:t>x</a:t>
                          </a:r>
                          <a:endParaRPr lang="cs-CZ" sz="2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dirty="0" smtClean="0"/>
                            <a:t>11x</a:t>
                          </a:r>
                          <a:endParaRPr lang="cs-CZ" sz="2400" dirty="0"/>
                        </a:p>
                      </a:txBody>
                      <a:tcPr/>
                    </a:tc>
                  </a:tr>
                  <a:tr h="618046"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taťka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dirty="0" smtClean="0"/>
                            <a:t>24</a:t>
                          </a:r>
                          <a:endParaRPr lang="cs-CZ" sz="2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3"/>
                          <a:stretch>
                            <a:fillRect l="-206627" t="-235644" r="-135542" b="-9901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3"/>
                          <a:stretch>
                            <a:fillRect l="-227232" t="-235644" r="-446" b="-9901"/>
                          </a:stretch>
                        </a:blipFill>
                      </a:tcPr>
                    </a:tc>
                  </a:tr>
                </a:tbl>
              </a:graphicData>
            </a:graphic>
          </p:graphicFrame>
        </mc:Fallback>
      </mc:AlternateContent>
      <p:cxnSp>
        <p:nvCxnSpPr>
          <p:cNvPr id="6" name="Přímá spojnice 5"/>
          <p:cNvCxnSpPr/>
          <p:nvPr/>
        </p:nvCxnSpPr>
        <p:spPr>
          <a:xfrm>
            <a:off x="5724128" y="1700808"/>
            <a:ext cx="2376264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6372200" y="126876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15 km</a:t>
            </a:r>
            <a:endParaRPr lang="cs-CZ" dirty="0"/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5724128" y="1916832"/>
            <a:ext cx="792088" cy="0"/>
          </a:xfrm>
          <a:prstGeom prst="straightConnector1">
            <a:avLst/>
          </a:prstGeom>
          <a:ln w="57150"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6948264" y="1916832"/>
            <a:ext cx="1152128" cy="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5360818" y="2022189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Děti a máma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096147" y="2038035"/>
            <a:ext cx="10081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táta</a:t>
            </a:r>
            <a:endParaRPr lang="cs-CZ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5508104" y="2564904"/>
                <a:ext cx="3384376" cy="431143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24(x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sz="2400" dirty="0" smtClean="0"/>
                  <a:t>) </a:t>
                </a:r>
                <a:r>
                  <a:rPr lang="cs-CZ" sz="2400" dirty="0"/>
                  <a:t>+</a:t>
                </a:r>
                <a:r>
                  <a:rPr lang="cs-CZ" sz="2400" dirty="0" smtClean="0"/>
                  <a:t> 11x = 15</a:t>
                </a:r>
              </a:p>
              <a:p>
                <a:r>
                  <a:rPr lang="cs-CZ" sz="2400" dirty="0" smtClean="0"/>
                  <a:t>24x – 6 + 11x  = 15</a:t>
                </a:r>
              </a:p>
              <a:p>
                <a:r>
                  <a:rPr lang="cs-CZ" sz="2400" dirty="0" smtClean="0"/>
                  <a:t>24x       + 11x   = 15 + 6</a:t>
                </a:r>
              </a:p>
              <a:p>
                <a:r>
                  <a:rPr lang="cs-CZ" sz="2400" dirty="0"/>
                  <a:t> </a:t>
                </a:r>
                <a:r>
                  <a:rPr lang="cs-CZ" sz="2400" dirty="0" smtClean="0"/>
                  <a:t>                35x   = 21 /:35</a:t>
                </a:r>
              </a:p>
              <a:p>
                <a:r>
                  <a:rPr lang="cs-CZ" sz="2400" dirty="0"/>
                  <a:t>	</a:t>
                </a:r>
                <a:r>
                  <a:rPr lang="cs-CZ" sz="2400" dirty="0" smtClean="0"/>
                  <a:t>        x   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21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35</m:t>
                        </m:r>
                      </m:den>
                    </m:f>
                  </m:oMath>
                </a14:m>
                <a:endParaRPr lang="cs-CZ" sz="2400" dirty="0" smtClean="0"/>
              </a:p>
              <a:p>
                <a:r>
                  <a:rPr lang="cs-CZ" sz="2400" dirty="0"/>
                  <a:t>	 </a:t>
                </a:r>
                <a:r>
                  <a:rPr lang="cs-CZ" sz="2400" dirty="0" smtClean="0"/>
                  <a:t>       x   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endParaRPr lang="cs-CZ" sz="2400" dirty="0" smtClean="0"/>
              </a:p>
              <a:p>
                <a:r>
                  <a:rPr lang="cs-CZ" sz="2400" dirty="0"/>
                  <a:t> </a:t>
                </a:r>
                <a:r>
                  <a:rPr lang="cs-CZ" sz="2400" dirty="0" smtClean="0"/>
                  <a:t>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5</m:t>
                        </m:r>
                      </m:den>
                    </m:f>
                    <m:r>
                      <a:rPr lang="cs-CZ" sz="2400" b="0" i="1" smtClean="0">
                        <a:latin typeface="Cambria Math"/>
                      </a:rPr>
                      <m:t>h</m:t>
                    </m:r>
                    <m:r>
                      <a:rPr lang="cs-CZ" sz="24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36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60</m:t>
                        </m:r>
                      </m:den>
                    </m:f>
                    <m:r>
                      <a:rPr lang="cs-CZ" sz="2400" b="0" i="1" smtClean="0">
                        <a:latin typeface="Cambria Math"/>
                      </a:rPr>
                      <m:t>h</m:t>
                    </m:r>
                    <m:r>
                      <a:rPr lang="cs-CZ" sz="2400" b="0" i="1" smtClean="0">
                        <a:latin typeface="Cambria Math"/>
                      </a:rPr>
                      <m:t>=36</m:t>
                    </m:r>
                    <m:r>
                      <a:rPr lang="cs-CZ" sz="2400" b="0" i="1" smtClean="0">
                        <a:latin typeface="Cambria Math"/>
                      </a:rPr>
                      <m:t>𝑚𝑖𝑛</m:t>
                    </m:r>
                  </m:oMath>
                </a14:m>
                <a:endParaRPr lang="cs-CZ" sz="2400" b="0" dirty="0" smtClean="0"/>
              </a:p>
              <a:p>
                <a:r>
                  <a:rPr lang="cs-CZ" sz="2400" dirty="0" smtClean="0"/>
                  <a:t>     </a:t>
                </a:r>
                <a:r>
                  <a:rPr lang="cs-CZ" sz="2400" b="1" dirty="0" smtClean="0"/>
                  <a:t>Svačina bude v 16:06h</a:t>
                </a:r>
                <a:endParaRPr lang="cs-CZ" sz="2400" dirty="0" smtClean="0"/>
              </a:p>
              <a:p>
                <a:endParaRPr lang="cs-CZ" sz="2400" dirty="0" smtClean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08104" y="2564904"/>
                <a:ext cx="3384376" cy="4311437"/>
              </a:xfrm>
              <a:prstGeom prst="rect">
                <a:avLst/>
              </a:prstGeom>
              <a:blipFill rotWithShape="1">
                <a:blip r:embed="rId4"/>
                <a:stretch>
                  <a:fillRect l="-2883" r="-90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593126" y="3861048"/>
                <a:ext cx="2232248" cy="281705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Zkouška:</a:t>
                </a:r>
              </a:p>
              <a:p>
                <a:r>
                  <a:rPr lang="cs-CZ" dirty="0" smtClean="0"/>
                  <a:t>Děti a máma:</a:t>
                </a:r>
              </a:p>
              <a:p>
                <a:r>
                  <a:rPr lang="cs-CZ" dirty="0"/>
                  <a:t>v</a:t>
                </a:r>
                <a:r>
                  <a:rPr lang="cs-CZ" dirty="0" smtClean="0"/>
                  <a:t> = 11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h</m:t>
                        </m:r>
                      </m:den>
                    </m:f>
                  </m:oMath>
                </a14:m>
                <a:endParaRPr lang="cs-CZ" dirty="0" smtClean="0"/>
              </a:p>
              <a:p>
                <a:r>
                  <a:rPr lang="cs-CZ" dirty="0"/>
                  <a:t>t</a:t>
                </a:r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h</m:t>
                    </m:r>
                  </m:oMath>
                </a14:m>
                <a:endParaRPr lang="cs-CZ" dirty="0" smtClean="0"/>
              </a:p>
              <a:p>
                <a:r>
                  <a:rPr lang="cs-CZ" dirty="0"/>
                  <a:t>s</a:t>
                </a:r>
                <a:r>
                  <a:rPr lang="cs-CZ" dirty="0" smtClean="0"/>
                  <a:t> = v ∙ t</a:t>
                </a:r>
              </a:p>
              <a:p>
                <a:r>
                  <a:rPr lang="cs-CZ" dirty="0"/>
                  <a:t>s</a:t>
                </a:r>
                <a:r>
                  <a:rPr lang="cs-CZ" dirty="0" smtClean="0"/>
                  <a:t> = 11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=6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endParaRPr lang="cs-CZ" b="0" dirty="0" smtClean="0"/>
              </a:p>
              <a:p>
                <a:endParaRPr lang="cs-CZ" b="1" dirty="0" smtClean="0"/>
              </a:p>
              <a:p>
                <a:r>
                  <a:rPr lang="cs-CZ" b="1" dirty="0" smtClean="0"/>
                  <a:t>s =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𝟔</m:t>
                    </m:r>
                    <m:f>
                      <m:fPr>
                        <m:ctrlPr>
                          <a:rPr lang="cs-CZ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b="1" dirty="0" smtClean="0"/>
                  <a:t> km           </a:t>
                </a:r>
                <a:r>
                  <a:rPr lang="cs-CZ" sz="2800" b="1" dirty="0" smtClean="0"/>
                  <a:t> +</a:t>
                </a:r>
                <a:endParaRPr lang="cs-CZ" sz="2800" b="1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3126" y="3861048"/>
                <a:ext cx="2232248" cy="2817053"/>
              </a:xfrm>
              <a:prstGeom prst="rect">
                <a:avLst/>
              </a:prstGeom>
              <a:blipFill rotWithShape="1">
                <a:blip r:embed="rId5"/>
                <a:stretch>
                  <a:fillRect l="-2186" t="-1082" b="-47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8" name="Přímá spojnice 17"/>
          <p:cNvCxnSpPr/>
          <p:nvPr/>
        </p:nvCxnSpPr>
        <p:spPr>
          <a:xfrm>
            <a:off x="611560" y="5445224"/>
            <a:ext cx="11161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2825374" y="4177091"/>
                <a:ext cx="3168352" cy="251318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Táta:</a:t>
                </a:r>
              </a:p>
              <a:p>
                <a:r>
                  <a:rPr lang="cs-CZ" dirty="0"/>
                  <a:t>v</a:t>
                </a:r>
                <a:r>
                  <a:rPr lang="cs-CZ" dirty="0" smtClean="0"/>
                  <a:t> = 24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h</m:t>
                        </m:r>
                      </m:den>
                    </m:f>
                  </m:oMath>
                </a14:m>
                <a:endParaRPr lang="cs-CZ" dirty="0" smtClean="0"/>
              </a:p>
              <a:p>
                <a:r>
                  <a:rPr lang="cs-CZ" dirty="0"/>
                  <a:t>t</a:t>
                </a:r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12−5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20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20</m:t>
                        </m:r>
                      </m:den>
                    </m:f>
                  </m:oMath>
                </a14:m>
                <a:endParaRPr lang="cs-CZ" dirty="0" smtClean="0"/>
              </a:p>
              <a:p>
                <a:r>
                  <a:rPr lang="cs-CZ" dirty="0"/>
                  <a:t>s</a:t>
                </a:r>
                <a:r>
                  <a:rPr lang="cs-CZ" dirty="0" smtClean="0"/>
                  <a:t> = v ∙ t</a:t>
                </a:r>
              </a:p>
              <a:p>
                <a:r>
                  <a:rPr lang="cs-CZ" dirty="0" smtClean="0"/>
                  <a:t>s= 24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20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=6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∙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7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5</m:t>
                        </m:r>
                      </m:den>
                    </m:f>
                    <m:r>
                      <a:rPr lang="cs-CZ" b="0" i="1" smtClean="0">
                        <a:latin typeface="Cambria Math"/>
                        <a:ea typeface="Cambria Math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42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5</m:t>
                        </m:r>
                      </m:den>
                    </m:f>
                    <m:r>
                      <a:rPr lang="cs-CZ" b="0" i="1" smtClean="0">
                        <a:latin typeface="Cambria Math"/>
                        <a:ea typeface="Cambria Math"/>
                      </a:rPr>
                      <m:t>=8</m:t>
                    </m:r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endParaRPr lang="cs-CZ" dirty="0" smtClean="0"/>
              </a:p>
              <a:p>
                <a:endParaRPr lang="cs-CZ" b="1" dirty="0" smtClean="0"/>
              </a:p>
              <a:p>
                <a:r>
                  <a:rPr lang="cs-CZ" b="1" dirty="0" smtClean="0"/>
                  <a:t>s = 8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b="1" dirty="0" smtClean="0"/>
                  <a:t> km  = 15 km</a:t>
                </a:r>
                <a:endParaRPr lang="cs-CZ" b="1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25374" y="4177091"/>
                <a:ext cx="3168352" cy="2513188"/>
              </a:xfrm>
              <a:prstGeom prst="rect">
                <a:avLst/>
              </a:prstGeom>
              <a:blipFill rotWithShape="1">
                <a:blip r:embed="rId6"/>
                <a:stretch>
                  <a:fillRect l="-1538" t="-1214" b="-72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6" name="Přímá spojnice 25"/>
          <p:cNvCxnSpPr/>
          <p:nvPr/>
        </p:nvCxnSpPr>
        <p:spPr>
          <a:xfrm>
            <a:off x="2905978" y="5510922"/>
            <a:ext cx="11521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611560" y="6012771"/>
            <a:ext cx="51125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Obdélník 32"/>
          <p:cNvSpPr/>
          <p:nvPr/>
        </p:nvSpPr>
        <p:spPr>
          <a:xfrm>
            <a:off x="323528" y="1268759"/>
            <a:ext cx="4680520" cy="109963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323527" y="2259696"/>
            <a:ext cx="1224137" cy="131331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1799718" y="2391520"/>
            <a:ext cx="612068" cy="393009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2602039" y="2391521"/>
            <a:ext cx="612068" cy="393009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3635896" y="2368399"/>
            <a:ext cx="686566" cy="393009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1802275" y="2964318"/>
            <a:ext cx="612068" cy="39300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2663788" y="2940336"/>
            <a:ext cx="704483" cy="4409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3635896" y="2876776"/>
            <a:ext cx="1038807" cy="5045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5360818" y="1268760"/>
            <a:ext cx="3027606" cy="109963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5508104" y="2564904"/>
            <a:ext cx="3027606" cy="59591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5582344" y="3119713"/>
            <a:ext cx="3027606" cy="3850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5582344" y="3504717"/>
            <a:ext cx="3027606" cy="3850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6152906" y="3842326"/>
            <a:ext cx="2457044" cy="3850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6669507" y="4227330"/>
            <a:ext cx="1886482" cy="56982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6649228" y="4797152"/>
            <a:ext cx="1886482" cy="47561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514247" y="3842326"/>
            <a:ext cx="1886482" cy="34089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519518" y="4227329"/>
            <a:ext cx="1757631" cy="27452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505979" y="4454964"/>
            <a:ext cx="1757631" cy="38744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501844" y="4842410"/>
            <a:ext cx="1757631" cy="43036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480024" y="5269574"/>
            <a:ext cx="1757631" cy="26145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514247" y="5510922"/>
            <a:ext cx="2087792" cy="50184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537193" y="5956498"/>
            <a:ext cx="1722282" cy="7648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2905978" y="4114073"/>
            <a:ext cx="1757631" cy="34089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2860754" y="4550176"/>
            <a:ext cx="1757631" cy="34089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2815530" y="4891067"/>
            <a:ext cx="2188518" cy="41844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2866353" y="5269574"/>
            <a:ext cx="2188518" cy="27994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2866354" y="5563368"/>
            <a:ext cx="2641750" cy="41844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2602040" y="6012771"/>
            <a:ext cx="1182754" cy="6522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2153321" y="5973218"/>
            <a:ext cx="448718" cy="6522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3821294" y="6012771"/>
            <a:ext cx="1902834" cy="57304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6248874" y="5272770"/>
            <a:ext cx="2499589" cy="56428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délník 63"/>
          <p:cNvSpPr/>
          <p:nvPr/>
        </p:nvSpPr>
        <p:spPr>
          <a:xfrm>
            <a:off x="5888835" y="5818828"/>
            <a:ext cx="2859628" cy="6522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1457488" y="2366535"/>
            <a:ext cx="3546560" cy="109963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5207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Nadpis 1"/>
              <p:cNvSpPr>
                <a:spLocks noGrp="1"/>
              </p:cNvSpPr>
              <p:nvPr>
                <p:ph type="title"/>
              </p:nvPr>
            </p:nvSpPr>
            <p:spPr>
              <a:xfrm>
                <a:off x="457200" y="274638"/>
                <a:ext cx="8229600" cy="922114"/>
              </a:xfrm>
            </p:spPr>
            <p:txBody>
              <a:bodyPr>
                <a:normAutofit/>
              </a:bodyPr>
              <a:lstStyle/>
              <a:p>
                <a:pPr algn="l"/>
                <a:r>
                  <a:rPr lang="cs-CZ" sz="2000" dirty="0" smtClean="0"/>
                  <a:t>Vzdáleni 15 km, kluci s mamkou jeli rychlostí 11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h</m:t>
                        </m:r>
                      </m:den>
                    </m:f>
                  </m:oMath>
                </a14:m>
                <a:r>
                  <a:rPr lang="cs-CZ" sz="2000" dirty="0" smtClean="0"/>
                  <a:t>, taťka jel rychlostí 24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h</m:t>
                        </m:r>
                      </m:den>
                    </m:f>
                  </m:oMath>
                </a14:m>
                <a:r>
                  <a:rPr lang="cs-CZ" sz="2000" dirty="0" smtClean="0"/>
                  <a:t>, zdržení čtvrt hodiny, jedou proti sobě. Vyjeli v 15:30. Kdy svačina?</a:t>
                </a:r>
                <a:endParaRPr lang="cs-CZ" sz="2000" dirty="0"/>
              </a:p>
            </p:txBody>
          </p:sp>
        </mc:Choice>
        <mc:Fallback xmlns="">
          <p:sp>
            <p:nvSpPr>
              <p:cNvPr id="2" name="Nadpis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xfrm>
                <a:off x="457200" y="274638"/>
                <a:ext cx="8229600" cy="922114"/>
              </a:xfrm>
              <a:blipFill rotWithShape="1">
                <a:blip r:embed="rId2"/>
                <a:stretch>
                  <a:fillRect l="-741" b="-728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4" name="Zástupný symbol pro obsah 3"/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4288560142"/>
                  </p:ext>
                </p:extLst>
              </p:nvPr>
            </p:nvGraphicFramePr>
            <p:xfrm>
              <a:off x="467544" y="1412776"/>
              <a:ext cx="4464496" cy="2019292"/>
            </p:xfrm>
            <a:graphic>
              <a:graphicData uri="http://schemas.openxmlformats.org/drawingml/2006/table">
                <a:tbl>
                  <a:tblPr firstRow="1" bandRow="1">
                    <a:tableStyleId>{616DA210-FB5B-4158-B5E0-FEB733F419BA}</a:tableStyleId>
                  </a:tblPr>
                  <a:tblGrid>
                    <a:gridCol w="1224136"/>
                    <a:gridCol w="864096"/>
                    <a:gridCol w="1008112"/>
                    <a:gridCol w="1368152"/>
                  </a:tblGrid>
                  <a:tr h="576064"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sz="2000" dirty="0" smtClean="0"/>
                            <a:t>v[</a:t>
                          </a:r>
                          <a14:m>
                            <m:oMath xmlns:m="http://schemas.openxmlformats.org/officeDocument/2006/math">
                              <m:f>
                                <m:fPr>
                                  <m:ctrlPr>
                                    <a:rPr lang="cs-CZ" sz="200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000" smtClean="0">
                                      <a:latin typeface="Cambria Math"/>
                                    </a:rPr>
                                    <m:t>𝑘𝑚</m:t>
                                  </m:r>
                                </m:num>
                                <m:den>
                                  <m:r>
                                    <a:rPr lang="cs-CZ" sz="2000" smtClean="0">
                                      <a:latin typeface="Cambria Math"/>
                                    </a:rPr>
                                    <m:t>h</m:t>
                                  </m:r>
                                </m:den>
                              </m:f>
                            </m:oMath>
                          </a14:m>
                          <a:r>
                            <a:rPr lang="cs-CZ" sz="2000" dirty="0" smtClean="0"/>
                            <a:t>] </a:t>
                          </a:r>
                          <a:endParaRPr lang="cs-CZ" sz="2000" dirty="0"/>
                        </a:p>
                        <a:p>
                          <a:endParaRPr lang="cs-CZ" sz="20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sz="2000" dirty="0" smtClean="0"/>
                            <a:t>t [h]</a:t>
                          </a:r>
                        </a:p>
                        <a:p>
                          <a:endParaRPr lang="cs-CZ" sz="2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sz="2000" dirty="0" smtClean="0"/>
                            <a:t>s [km]</a:t>
                          </a:r>
                        </a:p>
                        <a:p>
                          <a:endParaRPr lang="cs-CZ" sz="2400" dirty="0"/>
                        </a:p>
                      </a:txBody>
                      <a:tcPr/>
                    </a:tc>
                  </a:tr>
                  <a:tr h="576064"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Děti a </a:t>
                          </a:r>
                          <a:r>
                            <a:rPr lang="cs-CZ" dirty="0" err="1" smtClean="0"/>
                            <a:t>ma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dirty="0" smtClean="0"/>
                            <a:t>11</a:t>
                          </a:r>
                          <a:endParaRPr lang="cs-CZ" sz="2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dirty="0" smtClean="0"/>
                            <a:t>x</a:t>
                          </a:r>
                          <a:endParaRPr lang="cs-CZ" sz="2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dirty="0" smtClean="0"/>
                            <a:t>11x</a:t>
                          </a:r>
                          <a:endParaRPr lang="cs-CZ" sz="2400" dirty="0"/>
                        </a:p>
                      </a:txBody>
                      <a:tcPr/>
                    </a:tc>
                  </a:tr>
                  <a:tr h="607295"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taťka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dirty="0" smtClean="0"/>
                            <a:t>24</a:t>
                          </a:r>
                          <a:endParaRPr lang="cs-CZ" sz="2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baseline="0" dirty="0" smtClean="0"/>
                            <a:t>x - </a:t>
                          </a:r>
                          <a:r>
                            <a:rPr lang="cs-CZ" sz="2400" dirty="0" smtClean="0"/>
                            <a:t> </a:t>
                          </a:r>
                          <a14:m>
                            <m:oMath xmlns:m="http://schemas.openxmlformats.org/officeDocument/2006/math">
                              <m:f>
                                <m:fPr>
                                  <m:ctrlPr>
                                    <a:rPr lang="cs-CZ" sz="240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400" smtClean="0"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sz="2400" smtClean="0">
                                      <a:latin typeface="Cambria Math"/>
                                    </a:rPr>
                                    <m:t>4</m:t>
                                  </m:r>
                                </m:den>
                              </m:f>
                            </m:oMath>
                          </a14:m>
                          <a:endParaRPr lang="cs-CZ" sz="2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dirty="0" smtClean="0"/>
                            <a:t>24(x - </a:t>
                          </a:r>
                          <a14:m>
                            <m:oMath xmlns:m="http://schemas.openxmlformats.org/officeDocument/2006/math">
                              <m:f>
                                <m:fPr>
                                  <m:ctrlPr>
                                    <a:rPr lang="cs-CZ" sz="240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400" smtClean="0"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sz="2400" smtClean="0">
                                      <a:latin typeface="Cambria Math"/>
                                    </a:rPr>
                                    <m:t>4</m:t>
                                  </m:r>
                                </m:den>
                              </m:f>
                            </m:oMath>
                          </a14:m>
                          <a:r>
                            <a:rPr lang="cs-CZ" sz="2400" dirty="0" smtClean="0"/>
                            <a:t>)</a:t>
                          </a:r>
                          <a:endParaRPr lang="cs-CZ" sz="2400" dirty="0"/>
                        </a:p>
                      </a:txBody>
                      <a:tcPr/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4" name="Zástupný symbol pro obsah 3"/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4288560142"/>
                  </p:ext>
                </p:extLst>
              </p:nvPr>
            </p:nvGraphicFramePr>
            <p:xfrm>
              <a:off x="467544" y="1412776"/>
              <a:ext cx="4464496" cy="2035104"/>
            </p:xfrm>
            <a:graphic>
              <a:graphicData uri="http://schemas.openxmlformats.org/drawingml/2006/table">
                <a:tbl>
                  <a:tblPr firstRow="1" bandRow="1">
                    <a:tableStyleId>{616DA210-FB5B-4158-B5E0-FEB733F419BA}</a:tableStyleId>
                  </a:tblPr>
                  <a:tblGrid>
                    <a:gridCol w="1224136"/>
                    <a:gridCol w="864096"/>
                    <a:gridCol w="1008112"/>
                    <a:gridCol w="1368152"/>
                  </a:tblGrid>
                  <a:tr h="840994"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3"/>
                          <a:stretch>
                            <a:fillRect l="-143262" t="-3623" r="-277305" b="-149275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sz="2000" dirty="0" smtClean="0"/>
                            <a:t>t [h]</a:t>
                          </a:r>
                        </a:p>
                        <a:p>
                          <a:endParaRPr lang="cs-CZ" sz="2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sz="2000" dirty="0" smtClean="0"/>
                            <a:t>s [km]</a:t>
                          </a:r>
                        </a:p>
                        <a:p>
                          <a:endParaRPr lang="cs-CZ" sz="2400" dirty="0"/>
                        </a:p>
                      </a:txBody>
                      <a:tcPr/>
                    </a:tc>
                  </a:tr>
                  <a:tr h="576064"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Děti a </a:t>
                          </a:r>
                          <a:r>
                            <a:rPr lang="cs-CZ" dirty="0" err="1" smtClean="0"/>
                            <a:t>ma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dirty="0" smtClean="0"/>
                            <a:t>11</a:t>
                          </a:r>
                          <a:endParaRPr lang="cs-CZ" sz="2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dirty="0" smtClean="0"/>
                            <a:t>x</a:t>
                          </a:r>
                          <a:endParaRPr lang="cs-CZ" sz="2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dirty="0" smtClean="0"/>
                            <a:t>11x</a:t>
                          </a:r>
                          <a:endParaRPr lang="cs-CZ" sz="2400" dirty="0"/>
                        </a:p>
                      </a:txBody>
                      <a:tcPr/>
                    </a:tc>
                  </a:tr>
                  <a:tr h="618046"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taťka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2400" dirty="0" smtClean="0"/>
                            <a:t>24</a:t>
                          </a:r>
                          <a:endParaRPr lang="cs-CZ" sz="2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3"/>
                          <a:stretch>
                            <a:fillRect l="-206627" t="-235644" r="-135542" b="-9901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3"/>
                          <a:stretch>
                            <a:fillRect l="-227232" t="-235644" r="-446" b="-9901"/>
                          </a:stretch>
                        </a:blipFill>
                      </a:tcPr>
                    </a:tc>
                  </a:tr>
                </a:tbl>
              </a:graphicData>
            </a:graphic>
          </p:graphicFrame>
        </mc:Fallback>
      </mc:AlternateContent>
      <p:cxnSp>
        <p:nvCxnSpPr>
          <p:cNvPr id="6" name="Přímá spojnice 5"/>
          <p:cNvCxnSpPr/>
          <p:nvPr/>
        </p:nvCxnSpPr>
        <p:spPr>
          <a:xfrm>
            <a:off x="5724128" y="1700808"/>
            <a:ext cx="2376264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6372200" y="126876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15 km</a:t>
            </a:r>
            <a:endParaRPr lang="cs-CZ" dirty="0"/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5724128" y="1916832"/>
            <a:ext cx="792088" cy="0"/>
          </a:xfrm>
          <a:prstGeom prst="straightConnector1">
            <a:avLst/>
          </a:prstGeom>
          <a:ln w="57150"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6948264" y="1916832"/>
            <a:ext cx="1152128" cy="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5360818" y="2022189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Děti a máma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096147" y="2038035"/>
            <a:ext cx="10081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táta</a:t>
            </a:r>
            <a:endParaRPr lang="cs-CZ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5508104" y="2564904"/>
                <a:ext cx="3384376" cy="468076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24(x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sz="2400" dirty="0" smtClean="0"/>
                  <a:t>) </a:t>
                </a:r>
                <a:r>
                  <a:rPr lang="cs-CZ" sz="2400" dirty="0"/>
                  <a:t>+</a:t>
                </a:r>
                <a:r>
                  <a:rPr lang="cs-CZ" sz="2400" dirty="0" smtClean="0"/>
                  <a:t> 11x = 15</a:t>
                </a:r>
              </a:p>
              <a:p>
                <a:r>
                  <a:rPr lang="cs-CZ" sz="2400" dirty="0" smtClean="0"/>
                  <a:t>24x – 6 + 11x  = 15</a:t>
                </a:r>
              </a:p>
              <a:p>
                <a:r>
                  <a:rPr lang="cs-CZ" sz="2400" dirty="0" smtClean="0"/>
                  <a:t>24x       + 11x   = 15 + 6</a:t>
                </a:r>
              </a:p>
              <a:p>
                <a:r>
                  <a:rPr lang="cs-CZ" sz="2400" dirty="0"/>
                  <a:t> </a:t>
                </a:r>
                <a:r>
                  <a:rPr lang="cs-CZ" sz="2400" dirty="0" smtClean="0"/>
                  <a:t>                35x   = 21 /:35</a:t>
                </a:r>
              </a:p>
              <a:p>
                <a:r>
                  <a:rPr lang="cs-CZ" sz="2400" dirty="0"/>
                  <a:t>	</a:t>
                </a:r>
                <a:r>
                  <a:rPr lang="cs-CZ" sz="2400" dirty="0" smtClean="0"/>
                  <a:t>        x   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21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35</m:t>
                        </m:r>
                      </m:den>
                    </m:f>
                  </m:oMath>
                </a14:m>
                <a:endParaRPr lang="cs-CZ" sz="2400" dirty="0" smtClean="0"/>
              </a:p>
              <a:p>
                <a:r>
                  <a:rPr lang="cs-CZ" sz="2400" dirty="0"/>
                  <a:t>	 </a:t>
                </a:r>
                <a:r>
                  <a:rPr lang="cs-CZ" sz="2400" dirty="0" smtClean="0"/>
                  <a:t>       x   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endParaRPr lang="cs-CZ" sz="2400" dirty="0" smtClean="0"/>
              </a:p>
              <a:p>
                <a:r>
                  <a:rPr lang="cs-CZ" sz="2400" dirty="0"/>
                  <a:t> </a:t>
                </a:r>
                <a:r>
                  <a:rPr lang="cs-CZ" sz="2400" dirty="0" smtClean="0"/>
                  <a:t>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5</m:t>
                        </m:r>
                      </m:den>
                    </m:f>
                    <m:r>
                      <a:rPr lang="cs-CZ" sz="2400" b="0" i="1" smtClean="0">
                        <a:latin typeface="Cambria Math"/>
                      </a:rPr>
                      <m:t>h</m:t>
                    </m:r>
                    <m:r>
                      <a:rPr lang="cs-CZ" sz="24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36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60</m:t>
                        </m:r>
                      </m:den>
                    </m:f>
                    <m:r>
                      <a:rPr lang="cs-CZ" sz="2400" b="0" i="1" smtClean="0">
                        <a:latin typeface="Cambria Math"/>
                      </a:rPr>
                      <m:t>h</m:t>
                    </m:r>
                    <m:r>
                      <a:rPr lang="cs-CZ" sz="2400" b="0" i="1" smtClean="0">
                        <a:latin typeface="Cambria Math"/>
                      </a:rPr>
                      <m:t>=36</m:t>
                    </m:r>
                    <m:r>
                      <a:rPr lang="cs-CZ" sz="2400" b="0" i="1" smtClean="0">
                        <a:latin typeface="Cambria Math"/>
                      </a:rPr>
                      <m:t>𝑚𝑖𝑛</m:t>
                    </m:r>
                  </m:oMath>
                </a14:m>
                <a:endParaRPr lang="cs-CZ" sz="2400" b="0" dirty="0" smtClean="0"/>
              </a:p>
              <a:p>
                <a:r>
                  <a:rPr lang="cs-CZ" sz="2400" dirty="0" smtClean="0"/>
                  <a:t>     </a:t>
                </a:r>
              </a:p>
              <a:p>
                <a:r>
                  <a:rPr lang="cs-CZ" sz="2400" b="1" dirty="0" smtClean="0"/>
                  <a:t>Svačina bude v 16:06h</a:t>
                </a:r>
                <a:endParaRPr lang="cs-CZ" sz="2400" dirty="0" smtClean="0"/>
              </a:p>
              <a:p>
                <a:endParaRPr lang="cs-CZ" sz="2400" dirty="0" smtClean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08104" y="2564904"/>
                <a:ext cx="3384376" cy="4680769"/>
              </a:xfrm>
              <a:prstGeom prst="rect">
                <a:avLst/>
              </a:prstGeom>
              <a:blipFill rotWithShape="1">
                <a:blip r:embed="rId4"/>
                <a:stretch>
                  <a:fillRect l="-288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593126" y="3861048"/>
                <a:ext cx="2232248" cy="281705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Zkouška:</a:t>
                </a:r>
              </a:p>
              <a:p>
                <a:r>
                  <a:rPr lang="cs-CZ" dirty="0" smtClean="0"/>
                  <a:t>Děti a máma:</a:t>
                </a:r>
              </a:p>
              <a:p>
                <a:r>
                  <a:rPr lang="cs-CZ" dirty="0"/>
                  <a:t>v</a:t>
                </a:r>
                <a:r>
                  <a:rPr lang="cs-CZ" dirty="0" smtClean="0"/>
                  <a:t> = 11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h</m:t>
                        </m:r>
                      </m:den>
                    </m:f>
                  </m:oMath>
                </a14:m>
                <a:endParaRPr lang="cs-CZ" dirty="0" smtClean="0"/>
              </a:p>
              <a:p>
                <a:r>
                  <a:rPr lang="cs-CZ" dirty="0"/>
                  <a:t>t</a:t>
                </a:r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h</m:t>
                    </m:r>
                  </m:oMath>
                </a14:m>
                <a:endParaRPr lang="cs-CZ" dirty="0" smtClean="0"/>
              </a:p>
              <a:p>
                <a:r>
                  <a:rPr lang="cs-CZ" dirty="0"/>
                  <a:t>s</a:t>
                </a:r>
                <a:r>
                  <a:rPr lang="cs-CZ" dirty="0" smtClean="0"/>
                  <a:t> = v ∙ t</a:t>
                </a:r>
              </a:p>
              <a:p>
                <a:r>
                  <a:rPr lang="cs-CZ" dirty="0"/>
                  <a:t>s</a:t>
                </a:r>
                <a:r>
                  <a:rPr lang="cs-CZ" dirty="0" smtClean="0"/>
                  <a:t> = 11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=6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endParaRPr lang="cs-CZ" b="0" dirty="0" smtClean="0"/>
              </a:p>
              <a:p>
                <a:endParaRPr lang="cs-CZ" b="1" dirty="0" smtClean="0"/>
              </a:p>
              <a:p>
                <a:r>
                  <a:rPr lang="cs-CZ" b="1" dirty="0" smtClean="0"/>
                  <a:t>s =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𝟔</m:t>
                    </m:r>
                    <m:f>
                      <m:fPr>
                        <m:ctrlPr>
                          <a:rPr lang="cs-CZ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b="1" dirty="0" smtClean="0"/>
                  <a:t> km           </a:t>
                </a:r>
                <a:r>
                  <a:rPr lang="cs-CZ" sz="2800" b="1" dirty="0" smtClean="0"/>
                  <a:t> +</a:t>
                </a:r>
                <a:endParaRPr lang="cs-CZ" sz="2800" b="1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3126" y="3861048"/>
                <a:ext cx="2232248" cy="2817053"/>
              </a:xfrm>
              <a:prstGeom prst="rect">
                <a:avLst/>
              </a:prstGeom>
              <a:blipFill rotWithShape="1">
                <a:blip r:embed="rId5"/>
                <a:stretch>
                  <a:fillRect l="-2186" t="-1082" b="-47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8" name="Přímá spojnice 17"/>
          <p:cNvCxnSpPr/>
          <p:nvPr/>
        </p:nvCxnSpPr>
        <p:spPr>
          <a:xfrm>
            <a:off x="611560" y="5445224"/>
            <a:ext cx="11161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2825374" y="4177091"/>
                <a:ext cx="3168352" cy="251318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Táta:</a:t>
                </a:r>
              </a:p>
              <a:p>
                <a:r>
                  <a:rPr lang="cs-CZ" dirty="0"/>
                  <a:t>v</a:t>
                </a:r>
                <a:r>
                  <a:rPr lang="cs-CZ" dirty="0" smtClean="0"/>
                  <a:t> = 24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h</m:t>
                        </m:r>
                      </m:den>
                    </m:f>
                  </m:oMath>
                </a14:m>
                <a:endParaRPr lang="cs-CZ" dirty="0" smtClean="0"/>
              </a:p>
              <a:p>
                <a:r>
                  <a:rPr lang="cs-CZ" dirty="0"/>
                  <a:t>t</a:t>
                </a:r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12−5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20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20</m:t>
                        </m:r>
                      </m:den>
                    </m:f>
                  </m:oMath>
                </a14:m>
                <a:endParaRPr lang="cs-CZ" dirty="0" smtClean="0"/>
              </a:p>
              <a:p>
                <a:r>
                  <a:rPr lang="cs-CZ" dirty="0"/>
                  <a:t>s</a:t>
                </a:r>
                <a:r>
                  <a:rPr lang="cs-CZ" dirty="0" smtClean="0"/>
                  <a:t> = v ∙ t</a:t>
                </a:r>
              </a:p>
              <a:p>
                <a:r>
                  <a:rPr lang="cs-CZ" dirty="0" smtClean="0"/>
                  <a:t>s= 24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20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=6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∙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7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5</m:t>
                        </m:r>
                      </m:den>
                    </m:f>
                    <m:r>
                      <a:rPr lang="cs-CZ" b="0" i="1" smtClean="0">
                        <a:latin typeface="Cambria Math"/>
                        <a:ea typeface="Cambria Math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42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5</m:t>
                        </m:r>
                      </m:den>
                    </m:f>
                    <m:r>
                      <a:rPr lang="cs-CZ" b="0" i="1" smtClean="0">
                        <a:latin typeface="Cambria Math"/>
                        <a:ea typeface="Cambria Math"/>
                      </a:rPr>
                      <m:t>=8</m:t>
                    </m:r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endParaRPr lang="cs-CZ" dirty="0" smtClean="0"/>
              </a:p>
              <a:p>
                <a:endParaRPr lang="cs-CZ" b="1" dirty="0" smtClean="0"/>
              </a:p>
              <a:p>
                <a:r>
                  <a:rPr lang="cs-CZ" b="1" dirty="0" smtClean="0"/>
                  <a:t>s = 8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b="1" dirty="0" smtClean="0"/>
                  <a:t> km  = 15 km</a:t>
                </a:r>
                <a:endParaRPr lang="cs-CZ" b="1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25374" y="4177091"/>
                <a:ext cx="3168352" cy="2513188"/>
              </a:xfrm>
              <a:prstGeom prst="rect">
                <a:avLst/>
              </a:prstGeom>
              <a:blipFill rotWithShape="1">
                <a:blip r:embed="rId6"/>
                <a:stretch>
                  <a:fillRect l="-1538" t="-1214" b="-72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6" name="Přímá spojnice 25"/>
          <p:cNvCxnSpPr/>
          <p:nvPr/>
        </p:nvCxnSpPr>
        <p:spPr>
          <a:xfrm>
            <a:off x="3203848" y="5470849"/>
            <a:ext cx="11521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611560" y="6012771"/>
            <a:ext cx="51125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62633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980728"/>
            <a:ext cx="7416824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 společné svačině na kraji vesnického fotbalového hřiště, když kluci žadonili, že chtějí také trénovat, jako táta, vymyslel táta měřený trénink. Vysvětlil synům, že jde o jízdu na výdrž, hlavní je jízdu nezrychlovat, ale ani nezpomalovat, jet stále stejně. Při prvním měření zjistili, že starší Ondra objel hřiště za 3 minuty, mladšímu Šimonovi trvalo ujetí stejné vzdálenosti 4 minuty. Pak měli kluci za úkol čtvrt hodiny rovnoměrně jezdit stanovený okruh a taťka s mamkou měřili pilně čas i vzdálenosti.  Zjistili, že Ondra ujel za stanovený čas o 500 m víc než Šimon. Právě v té době chytrému mobilu došly baterie a tak se kluci nedozvěděli, jaká je tedy jejich rychlost při jízdě v terénu. Pomůžeš jim rychlosti spočítat?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16093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Autofit/>
          </a:bodyPr>
          <a:lstStyle/>
          <a:p>
            <a:pPr algn="l"/>
            <a:r>
              <a:rPr lang="cs-CZ" sz="2000" dirty="0" smtClean="0"/>
              <a:t>Stejnou vzdálenost ujel Ondra za </a:t>
            </a:r>
            <a:r>
              <a:rPr lang="cs-CZ" sz="2000" dirty="0" smtClean="0">
                <a:solidFill>
                  <a:srgbClr val="00B050"/>
                </a:solidFill>
              </a:rPr>
              <a:t>3 minuty</a:t>
            </a:r>
            <a:r>
              <a:rPr lang="cs-CZ" sz="2000" dirty="0" smtClean="0"/>
              <a:t>, Šimon </a:t>
            </a:r>
            <a:r>
              <a:rPr lang="cs-CZ" sz="2000" dirty="0" smtClean="0">
                <a:solidFill>
                  <a:srgbClr val="00B050"/>
                </a:solidFill>
              </a:rPr>
              <a:t>za 4 minuty</a:t>
            </a:r>
            <a:r>
              <a:rPr lang="cs-CZ" sz="2000" dirty="0" smtClean="0"/>
              <a:t>. Za </a:t>
            </a:r>
            <a:r>
              <a:rPr lang="cs-CZ" sz="2000" dirty="0" smtClean="0">
                <a:solidFill>
                  <a:srgbClr val="FF0000"/>
                </a:solidFill>
              </a:rPr>
              <a:t>čtvrt hodiny ujel Ondra o 500 m víc než Šimon</a:t>
            </a:r>
            <a:r>
              <a:rPr lang="cs-CZ" sz="2000" dirty="0" smtClean="0"/>
              <a:t>. Jakou rychlostí jezdil Ondra, jakou Šimon?</a:t>
            </a:r>
            <a:endParaRPr lang="cs-CZ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4" name="Zástupný symbol pro obsah 3"/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1089951826"/>
                  </p:ext>
                </p:extLst>
              </p:nvPr>
            </p:nvGraphicFramePr>
            <p:xfrm>
              <a:off x="617053" y="1124744"/>
              <a:ext cx="7053942" cy="1967167"/>
            </p:xfrm>
            <a:graphic>
              <a:graphicData uri="http://schemas.openxmlformats.org/drawingml/2006/table">
                <a:tbl>
                  <a:tblPr firstRow="1" bandRow="1">
                    <a:tableStyleId>{616DA210-FB5B-4158-B5E0-FEB733F419BA}</a:tableStyleId>
                  </a:tblPr>
                  <a:tblGrid>
                    <a:gridCol w="1175657"/>
                    <a:gridCol w="1175657"/>
                    <a:gridCol w="1175657"/>
                    <a:gridCol w="1175657"/>
                    <a:gridCol w="1175657"/>
                    <a:gridCol w="1175657"/>
                  </a:tblGrid>
                  <a:tr h="496064"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2000" dirty="0" smtClean="0"/>
                            <a:t>v[</a:t>
                          </a:r>
                          <a14:m>
                            <m:oMath xmlns:m="http://schemas.openxmlformats.org/officeDocument/2006/math">
                              <m:f>
                                <m:fPr>
                                  <m:ctrlPr>
                                    <a:rPr lang="cs-CZ" sz="200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000" b="1" i="1" smtClean="0">
                                      <a:latin typeface="Cambria Math"/>
                                    </a:rPr>
                                    <m:t>𝒌𝒎</m:t>
                                  </m:r>
                                </m:num>
                                <m:den>
                                  <m:r>
                                    <a:rPr lang="cs-CZ" sz="2000" b="1" i="1" smtClean="0">
                                      <a:latin typeface="Cambria Math"/>
                                    </a:rPr>
                                    <m:t>𝒉</m:t>
                                  </m:r>
                                </m:den>
                              </m:f>
                              <m:r>
                                <a:rPr lang="cs-CZ" sz="2000" i="1" smtClean="0">
                                  <a:latin typeface="Cambria Math"/>
                                </a:rPr>
                                <m:t>]</m:t>
                              </m:r>
                            </m:oMath>
                          </a14:m>
                          <a:endParaRPr lang="cs-CZ" sz="2000" dirty="0"/>
                        </a:p>
                      </a:txBody>
                      <a:tcPr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t[h]</a:t>
                          </a:r>
                          <a:endParaRPr lang="cs-CZ" dirty="0"/>
                        </a:p>
                      </a:txBody>
                      <a:tcPr>
                        <a:solidFill>
                          <a:schemeClr val="accent3">
                            <a:lumMod val="40000"/>
                            <a:lumOff val="6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s[km]</a:t>
                          </a:r>
                          <a:endParaRPr lang="cs-CZ" dirty="0"/>
                        </a:p>
                      </a:txBody>
                      <a:tcPr>
                        <a:solidFill>
                          <a:schemeClr val="accent3">
                            <a:lumMod val="40000"/>
                            <a:lumOff val="6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dirty="0" smtClean="0"/>
                            <a:t>t[h]</a:t>
                          </a:r>
                        </a:p>
                        <a:p>
                          <a:endParaRPr lang="cs-CZ" dirty="0"/>
                        </a:p>
                      </a:txBody>
                      <a:tcPr>
                        <a:solidFill>
                          <a:schemeClr val="accent6">
                            <a:lumMod val="20000"/>
                            <a:lumOff val="8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dirty="0" smtClean="0"/>
                            <a:t>s[km]</a:t>
                          </a:r>
                        </a:p>
                        <a:p>
                          <a:endParaRPr lang="cs-CZ" dirty="0"/>
                        </a:p>
                      </a:txBody>
                      <a:tcPr>
                        <a:solidFill>
                          <a:schemeClr val="accent6">
                            <a:lumMod val="20000"/>
                            <a:lumOff val="80000"/>
                          </a:schemeClr>
                        </a:solidFill>
                      </a:tcPr>
                    </a:tc>
                  </a:tr>
                  <a:tr h="576064">
                    <a:tc>
                      <a:txBody>
                        <a:bodyPr/>
                        <a:lstStyle/>
                        <a:p>
                          <a:r>
                            <a:rPr lang="cs-CZ" sz="2400" dirty="0" smtClean="0"/>
                            <a:t>Ondra</a:t>
                          </a:r>
                          <a:endParaRPr lang="cs-CZ" sz="2400" dirty="0"/>
                        </a:p>
                      </a:txBody>
                      <a:tcPr>
                        <a:solidFill>
                          <a:schemeClr val="accent5">
                            <a:lumMod val="20000"/>
                            <a:lumOff val="8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/>
                            <a:t>x</a:t>
                          </a:r>
                          <a:endParaRPr lang="cs-CZ" sz="2400" dirty="0"/>
                        </a:p>
                      </a:txBody>
                      <a:tcPr>
                        <a:solidFill>
                          <a:schemeClr val="accent5">
                            <a:lumMod val="20000"/>
                            <a:lumOff val="8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2000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2000" b="0" i="1" smtClean="0">
                                        <a:latin typeface="Cambria Math"/>
                                      </a:rPr>
                                      <m:t>3</m:t>
                                    </m:r>
                                  </m:num>
                                  <m:den>
                                    <m:r>
                                      <a:rPr lang="cs-CZ" sz="2000" b="0" i="1" smtClean="0">
                                        <a:latin typeface="Cambria Math"/>
                                      </a:rPr>
                                      <m:t>60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2000" dirty="0"/>
                        </a:p>
                      </a:txBody>
                      <a:tcPr>
                        <a:solidFill>
                          <a:schemeClr val="accent5">
                            <a:lumMod val="20000"/>
                            <a:lumOff val="8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2000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2000" b="0" i="1" smtClean="0">
                                        <a:latin typeface="Cambria Math"/>
                                      </a:rPr>
                                      <m:t>3</m:t>
                                    </m:r>
                                  </m:num>
                                  <m:den>
                                    <m:r>
                                      <a:rPr lang="cs-CZ" sz="2000" b="0" i="1" smtClean="0">
                                        <a:latin typeface="Cambria Math"/>
                                      </a:rPr>
                                      <m:t>60</m:t>
                                    </m:r>
                                  </m:den>
                                </m:f>
                                <m:r>
                                  <a:rPr lang="cs-CZ" sz="2000" b="0" i="1" smtClean="0">
                                    <a:latin typeface="Cambria Math"/>
                                  </a:rPr>
                                  <m:t>𝑥</m:t>
                                </m:r>
                              </m:oMath>
                            </m:oMathPara>
                          </a14:m>
                          <a:endParaRPr lang="cs-CZ" sz="2000" dirty="0"/>
                        </a:p>
                      </a:txBody>
                      <a:tcPr>
                        <a:solidFill>
                          <a:schemeClr val="accent5">
                            <a:lumMod val="20000"/>
                            <a:lumOff val="8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2000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2000" b="0" i="1" smtClean="0">
                                        <a:latin typeface="Cambria Math"/>
                                      </a:rPr>
                                      <m:t>1</m:t>
                                    </m:r>
                                  </m:num>
                                  <m:den>
                                    <m:r>
                                      <a:rPr lang="cs-CZ" sz="2000" b="0" i="1" smtClean="0">
                                        <a:latin typeface="Cambria Math"/>
                                      </a:rPr>
                                      <m:t>4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2000" dirty="0"/>
                        </a:p>
                      </a:txBody>
                      <a:tcPr>
                        <a:solidFill>
                          <a:schemeClr val="accent6">
                            <a:lumMod val="20000"/>
                            <a:lumOff val="8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 xmlns:m="http://schemas.openxmlformats.org/officeDocument/2006/math">
                              <m:f>
                                <m:fPr>
                                  <m:ctrlPr>
                                    <a:rPr lang="cs-CZ" sz="240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400" b="0" i="1" smtClean="0"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sz="2400" b="0" i="1" smtClean="0">
                                      <a:latin typeface="Cambria Math"/>
                                    </a:rPr>
                                    <m:t>4</m:t>
                                  </m:r>
                                </m:den>
                              </m:f>
                            </m:oMath>
                          </a14:m>
                          <a:r>
                            <a:rPr lang="cs-CZ" sz="2400" dirty="0" smtClean="0"/>
                            <a:t>x</a:t>
                          </a:r>
                          <a:endParaRPr lang="cs-CZ" sz="2400" dirty="0"/>
                        </a:p>
                      </a:txBody>
                      <a:tcPr>
                        <a:solidFill>
                          <a:schemeClr val="accent6">
                            <a:lumMod val="20000"/>
                            <a:lumOff val="80000"/>
                          </a:schemeClr>
                        </a:solidFill>
                      </a:tcPr>
                    </a:tc>
                  </a:tr>
                  <a:tr h="647601">
                    <a:tc>
                      <a:txBody>
                        <a:bodyPr/>
                        <a:lstStyle/>
                        <a:p>
                          <a:r>
                            <a:rPr lang="cs-CZ" sz="2400" dirty="0" smtClean="0"/>
                            <a:t>Šimon</a:t>
                          </a:r>
                          <a:endParaRPr lang="cs-CZ" sz="2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/>
                            <a:t>y</a:t>
                          </a:r>
                          <a:endParaRPr lang="cs-CZ" sz="2400" dirty="0"/>
                        </a:p>
                      </a:txBody>
                      <a:tcPr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2000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2000" b="0" i="1" smtClean="0">
                                        <a:latin typeface="Cambria Math"/>
                                      </a:rPr>
                                      <m:t>4</m:t>
                                    </m:r>
                                  </m:num>
                                  <m:den>
                                    <m:r>
                                      <a:rPr lang="cs-CZ" sz="2000" b="0" i="1" smtClean="0">
                                        <a:latin typeface="Cambria Math"/>
                                      </a:rPr>
                                      <m:t>60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2000" dirty="0"/>
                        </a:p>
                      </a:txBody>
                      <a:tcPr>
                        <a:solidFill>
                          <a:schemeClr val="accent3">
                            <a:lumMod val="40000"/>
                            <a:lumOff val="6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2000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2000" b="0" i="1" smtClean="0">
                                        <a:latin typeface="Cambria Math"/>
                                      </a:rPr>
                                      <m:t>4</m:t>
                                    </m:r>
                                  </m:num>
                                  <m:den>
                                    <m:r>
                                      <a:rPr lang="cs-CZ" sz="2000" b="0" i="1" smtClean="0">
                                        <a:latin typeface="Cambria Math"/>
                                      </a:rPr>
                                      <m:t>60</m:t>
                                    </m:r>
                                  </m:den>
                                </m:f>
                                <m:r>
                                  <a:rPr lang="cs-CZ" sz="2000" b="0" i="1" smtClean="0">
                                    <a:latin typeface="Cambria Math"/>
                                  </a:rPr>
                                  <m:t>𝑦</m:t>
                                </m:r>
                              </m:oMath>
                            </m:oMathPara>
                          </a14:m>
                          <a:endParaRPr lang="cs-CZ" sz="2000" dirty="0"/>
                        </a:p>
                      </a:txBody>
                      <a:tcPr>
                        <a:solidFill>
                          <a:schemeClr val="accent3">
                            <a:lumMod val="40000"/>
                            <a:lumOff val="6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2000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2000" b="0" i="1" smtClean="0">
                                        <a:latin typeface="Cambria Math"/>
                                      </a:rPr>
                                      <m:t>1</m:t>
                                    </m:r>
                                  </m:num>
                                  <m:den>
                                    <m:r>
                                      <a:rPr lang="cs-CZ" sz="2000" b="0" i="1" smtClean="0">
                                        <a:latin typeface="Cambria Math"/>
                                      </a:rPr>
                                      <m:t>4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2000" dirty="0"/>
                        </a:p>
                      </a:txBody>
                      <a:tcPr>
                        <a:solidFill>
                          <a:schemeClr val="accent6">
                            <a:lumMod val="20000"/>
                            <a:lumOff val="8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 xmlns:m="http://schemas.openxmlformats.org/officeDocument/2006/math">
                              <m:f>
                                <m:fPr>
                                  <m:ctrlPr>
                                    <a:rPr lang="cs-CZ" sz="240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400" b="0" i="1" smtClean="0"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sz="2400" b="0" i="1" smtClean="0">
                                      <a:latin typeface="Cambria Math"/>
                                    </a:rPr>
                                    <m:t>4</m:t>
                                  </m:r>
                                </m:den>
                              </m:f>
                            </m:oMath>
                          </a14:m>
                          <a:r>
                            <a:rPr lang="cs-CZ" sz="2400" dirty="0" smtClean="0"/>
                            <a:t>y</a:t>
                          </a:r>
                          <a:endParaRPr lang="cs-CZ" sz="2400" dirty="0"/>
                        </a:p>
                      </a:txBody>
                      <a:tcPr>
                        <a:solidFill>
                          <a:schemeClr val="accent6">
                            <a:lumMod val="20000"/>
                            <a:lumOff val="80000"/>
                          </a:schemeClr>
                        </a:solidFill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4" name="Zástupný symbol pro obsah 3"/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1089951826"/>
                  </p:ext>
                </p:extLst>
              </p:nvPr>
            </p:nvGraphicFramePr>
            <p:xfrm>
              <a:off x="617053" y="1124744"/>
              <a:ext cx="7053942" cy="1967167"/>
            </p:xfrm>
            <a:graphic>
              <a:graphicData uri="http://schemas.openxmlformats.org/drawingml/2006/table">
                <a:tbl>
                  <a:tblPr firstRow="1" bandRow="1">
                    <a:tableStyleId>{616DA210-FB5B-4158-B5E0-FEB733F419BA}</a:tableStyleId>
                  </a:tblPr>
                  <a:tblGrid>
                    <a:gridCol w="1175657"/>
                    <a:gridCol w="1175657"/>
                    <a:gridCol w="1175657"/>
                    <a:gridCol w="1175657"/>
                    <a:gridCol w="1175657"/>
                    <a:gridCol w="1175657"/>
                  </a:tblGrid>
                  <a:tr h="640080"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100000" t="-4762" r="-400000" b="-208571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t[h]</a:t>
                          </a:r>
                          <a:endParaRPr lang="cs-CZ" dirty="0"/>
                        </a:p>
                      </a:txBody>
                      <a:tcPr>
                        <a:solidFill>
                          <a:schemeClr val="accent3">
                            <a:lumMod val="40000"/>
                            <a:lumOff val="6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s[km]</a:t>
                          </a:r>
                          <a:endParaRPr lang="cs-CZ" dirty="0"/>
                        </a:p>
                      </a:txBody>
                      <a:tcPr>
                        <a:solidFill>
                          <a:schemeClr val="accent3">
                            <a:lumMod val="40000"/>
                            <a:lumOff val="6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dirty="0" smtClean="0"/>
                            <a:t>t[h]</a:t>
                          </a:r>
                        </a:p>
                        <a:p>
                          <a:endParaRPr lang="cs-CZ" dirty="0"/>
                        </a:p>
                      </a:txBody>
                      <a:tcPr>
                        <a:solidFill>
                          <a:schemeClr val="accent6">
                            <a:lumMod val="20000"/>
                            <a:lumOff val="8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dirty="0" smtClean="0"/>
                            <a:t>s[km]</a:t>
                          </a:r>
                        </a:p>
                        <a:p>
                          <a:endParaRPr lang="cs-CZ" dirty="0"/>
                        </a:p>
                      </a:txBody>
                      <a:tcPr>
                        <a:solidFill>
                          <a:schemeClr val="accent6">
                            <a:lumMod val="20000"/>
                            <a:lumOff val="80000"/>
                          </a:schemeClr>
                        </a:solidFill>
                      </a:tcPr>
                    </a:tc>
                  </a:tr>
                  <a:tr h="664083">
                    <a:tc>
                      <a:txBody>
                        <a:bodyPr/>
                        <a:lstStyle/>
                        <a:p>
                          <a:r>
                            <a:rPr lang="cs-CZ" sz="2400" dirty="0" smtClean="0"/>
                            <a:t>Ondra</a:t>
                          </a:r>
                          <a:endParaRPr lang="cs-CZ" sz="2400" dirty="0"/>
                        </a:p>
                      </a:txBody>
                      <a:tcPr>
                        <a:solidFill>
                          <a:schemeClr val="accent5">
                            <a:lumMod val="20000"/>
                            <a:lumOff val="8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/>
                            <a:t>x</a:t>
                          </a:r>
                          <a:endParaRPr lang="cs-CZ" sz="2400" dirty="0"/>
                        </a:p>
                      </a:txBody>
                      <a:tcPr>
                        <a:solidFill>
                          <a:schemeClr val="accent5">
                            <a:lumMod val="20000"/>
                            <a:lumOff val="8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200000" t="-101852" r="-300000" b="-10277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301563" t="-101852" r="-201563" b="-10277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399482" t="-101852" r="-100518" b="-10277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499482" t="-101852" r="-518" b="-102778"/>
                          </a:stretch>
                        </a:blipFill>
                      </a:tcPr>
                    </a:tc>
                  </a:tr>
                  <a:tr h="663004">
                    <a:tc>
                      <a:txBody>
                        <a:bodyPr/>
                        <a:lstStyle/>
                        <a:p>
                          <a:r>
                            <a:rPr lang="cs-CZ" sz="2400" dirty="0" smtClean="0"/>
                            <a:t>Šimon</a:t>
                          </a:r>
                          <a:endParaRPr lang="cs-CZ" sz="2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/>
                            <a:t>y</a:t>
                          </a:r>
                          <a:endParaRPr lang="cs-CZ" sz="2400" dirty="0"/>
                        </a:p>
                      </a:txBody>
                      <a:tcPr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200000" t="-200000" r="-300000" b="-1835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301563" t="-200000" r="-201563" b="-1835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399482" t="-200000" r="-100518" b="-1835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499482" t="-200000" r="-518" b="-1835"/>
                          </a:stretch>
                        </a:blipFill>
                      </a:tcPr>
                    </a:tc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98833" y="3451090"/>
                <a:ext cx="2088232" cy="250299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2000" b="1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𝟔𝟎</m:t>
                        </m:r>
                      </m:den>
                    </m:f>
                    <m:r>
                      <a:rPr lang="cs-CZ" sz="2000" b="1" i="1" smtClean="0">
                        <a:solidFill>
                          <a:srgbClr val="00B050"/>
                        </a:solidFill>
                        <a:latin typeface="Cambria Math"/>
                      </a:rPr>
                      <m:t>𝒙</m:t>
                    </m:r>
                    <m:r>
                      <a:rPr lang="cs-CZ" sz="2000" b="1" i="1" smtClean="0">
                        <a:solidFill>
                          <a:srgbClr val="00B050"/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000" b="1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2000" b="1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𝟔𝟎</m:t>
                        </m:r>
                      </m:den>
                    </m:f>
                    <m:r>
                      <a:rPr lang="cs-CZ" sz="2000" b="1" i="1" smtClean="0">
                        <a:solidFill>
                          <a:srgbClr val="00B050"/>
                        </a:solidFill>
                        <a:latin typeface="Cambria Math"/>
                      </a:rPr>
                      <m:t>𝒚</m:t>
                    </m:r>
                  </m:oMath>
                </a14:m>
                <a:r>
                  <a:rPr lang="cs-CZ" sz="2000" b="1" dirty="0" smtClean="0">
                    <a:solidFill>
                      <a:srgbClr val="00B050"/>
                    </a:solidFill>
                  </a:rPr>
                  <a:t>  </a:t>
                </a:r>
                <a:r>
                  <a:rPr lang="cs-CZ" sz="2000" dirty="0" smtClean="0"/>
                  <a:t>/∙60</a:t>
                </a:r>
              </a:p>
              <a:p>
                <a:endParaRPr lang="cs-CZ" sz="2000" dirty="0"/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sz="2000" b="1" dirty="0" smtClean="0">
                    <a:solidFill>
                      <a:srgbClr val="FF0000"/>
                    </a:solidFill>
                  </a:rPr>
                  <a:t>x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sz="2000" b="1" dirty="0" smtClean="0">
                    <a:solidFill>
                      <a:srgbClr val="FF0000"/>
                    </a:solidFill>
                  </a:rPr>
                  <a:t>y = 0,5  </a:t>
                </a:r>
                <a:r>
                  <a:rPr lang="cs-CZ" sz="2000" dirty="0" smtClean="0"/>
                  <a:t>/∙  4</a:t>
                </a:r>
              </a:p>
              <a:p>
                <a:endParaRPr lang="cs-CZ" sz="2000" dirty="0"/>
              </a:p>
              <a:p>
                <a:r>
                  <a:rPr lang="cs-CZ" sz="2000" dirty="0" smtClean="0"/>
                  <a:t>3x – 4 y = 0   /∙ (-1)</a:t>
                </a:r>
              </a:p>
              <a:p>
                <a:r>
                  <a:rPr lang="cs-CZ" sz="2000" dirty="0"/>
                  <a:t>x</a:t>
                </a:r>
                <a:r>
                  <a:rPr lang="cs-CZ" sz="2000" dirty="0" smtClean="0"/>
                  <a:t> -   y     = 2  /∙ 3</a:t>
                </a:r>
                <a:endParaRPr lang="cs-CZ" sz="2000" dirty="0"/>
              </a:p>
              <a:p>
                <a:endParaRPr lang="cs-CZ" sz="20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8833" y="3451090"/>
                <a:ext cx="2088232" cy="2502993"/>
              </a:xfrm>
              <a:prstGeom prst="rect">
                <a:avLst/>
              </a:prstGeom>
              <a:blipFill rotWithShape="1">
                <a:blip r:embed="rId3"/>
                <a:stretch>
                  <a:fillRect l="-2915" r="-320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" name="Přímá spojnice 7"/>
          <p:cNvCxnSpPr/>
          <p:nvPr/>
        </p:nvCxnSpPr>
        <p:spPr>
          <a:xfrm>
            <a:off x="398833" y="4702586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398833" y="5661248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2542812" y="3598842"/>
            <a:ext cx="158417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-3x + 4 y =  0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3x  - 3 y =  6</a:t>
            </a:r>
          </a:p>
          <a:p>
            <a:endParaRPr lang="cs-CZ" sz="2000" dirty="0"/>
          </a:p>
          <a:p>
            <a:r>
              <a:rPr lang="cs-CZ" sz="2000" b="1" dirty="0" smtClean="0"/>
              <a:t>         </a:t>
            </a:r>
            <a:r>
              <a:rPr lang="cs-CZ" sz="2000" b="1" u="sng" dirty="0" smtClean="0"/>
              <a:t>  y   =  6</a:t>
            </a:r>
          </a:p>
          <a:p>
            <a:r>
              <a:rPr lang="cs-CZ" sz="2000" dirty="0" smtClean="0"/>
              <a:t>       x – 6 = 2</a:t>
            </a:r>
          </a:p>
          <a:p>
            <a:r>
              <a:rPr lang="cs-CZ" sz="2000" dirty="0" smtClean="0"/>
              <a:t>           </a:t>
            </a:r>
            <a:r>
              <a:rPr lang="cs-CZ" sz="2000" b="1" u="sng" dirty="0" smtClean="0"/>
              <a:t>x   = 8</a:t>
            </a:r>
          </a:p>
          <a:p>
            <a:r>
              <a:rPr lang="cs-CZ" sz="2000" b="1" u="sng" dirty="0"/>
              <a:t> </a:t>
            </a:r>
            <a:r>
              <a:rPr lang="cs-CZ" sz="2000" b="1" u="sng" dirty="0" smtClean="0"/>
              <a:t>           </a:t>
            </a:r>
            <a:endParaRPr lang="cs-CZ" sz="2000" b="1" u="sng" dirty="0"/>
          </a:p>
        </p:txBody>
      </p:sp>
      <p:cxnSp>
        <p:nvCxnSpPr>
          <p:cNvPr id="13" name="Přímá spojnice 12"/>
          <p:cNvCxnSpPr/>
          <p:nvPr/>
        </p:nvCxnSpPr>
        <p:spPr>
          <a:xfrm>
            <a:off x="2650824" y="4509120"/>
            <a:ext cx="136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4126988" y="3213653"/>
                <a:ext cx="4477460" cy="27404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Zkouška:</a:t>
                </a:r>
              </a:p>
              <a:p>
                <a:r>
                  <a:rPr lang="cs-CZ" dirty="0" smtClean="0"/>
                  <a:t>Ondra: v = 8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h</m:t>
                        </m:r>
                      </m:den>
                    </m:f>
                  </m:oMath>
                </a14:m>
                <a:endParaRPr lang="cs-CZ" dirty="0" smtClean="0"/>
              </a:p>
              <a:p>
                <a:r>
                  <a:rPr lang="cs-CZ" dirty="0" smtClean="0">
                    <a:solidFill>
                      <a:srgbClr val="00B050"/>
                    </a:solidFill>
                  </a:rPr>
                  <a:t>1)t= 3min 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60</m:t>
                        </m:r>
                      </m:den>
                    </m:f>
                    <m:r>
                      <a:rPr lang="cs-CZ" b="0" i="1" smtClean="0">
                        <a:solidFill>
                          <a:srgbClr val="00B050"/>
                        </a:solidFill>
                        <a:latin typeface="Cambria Math"/>
                      </a:rPr>
                      <m:t>h</m:t>
                    </m:r>
                    <m:r>
                      <a:rPr lang="cs-CZ" b="0" i="1" smtClean="0">
                        <a:solidFill>
                          <a:srgbClr val="00B050"/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20</m:t>
                        </m:r>
                      </m:den>
                    </m:f>
                    <m:r>
                      <a:rPr lang="cs-CZ" b="0" i="1" smtClean="0">
                        <a:solidFill>
                          <a:srgbClr val="00B050"/>
                        </a:solidFill>
                        <a:latin typeface="Cambria Math"/>
                      </a:rPr>
                      <m:t>h</m:t>
                    </m:r>
                    <m:r>
                      <a:rPr lang="cs-CZ" b="0" i="1" smtClean="0">
                        <a:solidFill>
                          <a:srgbClr val="00B050"/>
                        </a:solidFill>
                        <a:latin typeface="Cambria Math"/>
                      </a:rPr>
                      <m:t>   2)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𝑡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4</m:t>
                        </m:r>
                      </m:den>
                    </m:f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h</m:t>
                    </m:r>
                  </m:oMath>
                </a14:m>
                <a:endParaRPr lang="cs-CZ" b="0" dirty="0" smtClean="0">
                  <a:solidFill>
                    <a:srgbClr val="FF0000"/>
                  </a:solidFill>
                </a:endParaRPr>
              </a:p>
              <a:p>
                <a:r>
                  <a:rPr lang="cs-CZ" dirty="0" smtClean="0">
                    <a:solidFill>
                      <a:srgbClr val="00B050"/>
                    </a:solidFill>
                  </a:rPr>
                  <a:t>s = 8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20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rgbClr val="00B050"/>
                    </a:solidFill>
                  </a:rPr>
                  <a:t>km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5</m:t>
                        </m:r>
                      </m:den>
                    </m:f>
                    <m:r>
                      <a:rPr lang="cs-CZ" b="0" i="1" smtClean="0">
                        <a:solidFill>
                          <a:srgbClr val="00B050"/>
                        </a:solidFill>
                        <a:latin typeface="Cambria Math"/>
                      </a:rPr>
                      <m:t>𝑘𝑚</m:t>
                    </m:r>
                  </m:oMath>
                </a14:m>
                <a:r>
                  <a:rPr lang="cs-CZ" dirty="0" smtClean="0">
                    <a:solidFill>
                      <a:srgbClr val="00B050"/>
                    </a:solidFill>
                  </a:rPr>
                  <a:t>	        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s = 8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4</m:t>
                        </m:r>
                      </m:den>
                    </m:f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 </m:t>
                    </m:r>
                  </m:oMath>
                </a14:m>
                <a:r>
                  <a:rPr lang="cs-CZ" dirty="0" smtClean="0">
                    <a:solidFill>
                      <a:srgbClr val="FF0000"/>
                    </a:solidFill>
                  </a:rPr>
                  <a:t>km = 2 km</a:t>
                </a:r>
              </a:p>
              <a:p>
                <a:r>
                  <a:rPr lang="cs-CZ" dirty="0" smtClean="0">
                    <a:solidFill>
                      <a:schemeClr val="tx1"/>
                    </a:solidFill>
                  </a:rPr>
                  <a:t>Šimon: v = 6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h</m:t>
                        </m:r>
                      </m:den>
                    </m:f>
                  </m:oMath>
                </a14:m>
                <a:endParaRPr lang="cs-CZ" dirty="0" smtClean="0">
                  <a:solidFill>
                    <a:srgbClr val="FF0000"/>
                  </a:solidFill>
                </a:endParaRPr>
              </a:p>
              <a:p>
                <a:r>
                  <a:rPr lang="cs-CZ" dirty="0" smtClean="0">
                    <a:solidFill>
                      <a:srgbClr val="00B050"/>
                    </a:solidFill>
                  </a:rPr>
                  <a:t>1)t= 4 min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60</m:t>
                        </m:r>
                      </m:den>
                    </m:f>
                    <m:r>
                      <a:rPr lang="cs-CZ" b="0" i="1" smtClean="0">
                        <a:solidFill>
                          <a:srgbClr val="00B050"/>
                        </a:solidFill>
                        <a:latin typeface="Cambria Math"/>
                      </a:rPr>
                      <m:t>h</m:t>
                    </m:r>
                    <m:r>
                      <a:rPr lang="cs-CZ" b="0" i="1" smtClean="0">
                        <a:solidFill>
                          <a:srgbClr val="00B050"/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15</m:t>
                        </m:r>
                      </m:den>
                    </m:f>
                    <m:r>
                      <a:rPr lang="cs-CZ" b="0" i="1" smtClean="0">
                        <a:solidFill>
                          <a:srgbClr val="00B050"/>
                        </a:solidFill>
                        <a:latin typeface="Cambria Math"/>
                      </a:rPr>
                      <m:t>h</m:t>
                    </m:r>
                  </m:oMath>
                </a14:m>
                <a:r>
                  <a:rPr lang="cs-CZ" dirty="0" smtClean="0">
                    <a:solidFill>
                      <a:srgbClr val="00B050"/>
                    </a:solidFill>
                  </a:rPr>
                  <a:t> 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2)</a:t>
                </a:r>
                <a14:m>
                  <m:oMath xmlns:m="http://schemas.openxmlformats.org/officeDocument/2006/math"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𝑡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4</m:t>
                        </m:r>
                      </m:den>
                    </m:f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h</m:t>
                    </m:r>
                  </m:oMath>
                </a14:m>
                <a:endParaRPr lang="cs-CZ" dirty="0" smtClean="0">
                  <a:solidFill>
                    <a:srgbClr val="FF0000"/>
                  </a:solidFill>
                </a:endParaRPr>
              </a:p>
              <a:p>
                <a:r>
                  <a:rPr lang="cs-CZ" dirty="0" smtClean="0">
                    <a:solidFill>
                      <a:srgbClr val="00B050"/>
                    </a:solidFill>
                  </a:rPr>
                  <a:t>S = 6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15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rgbClr val="00B050"/>
                    </a:solidFill>
                  </a:rPr>
                  <a:t>km 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rgbClr val="00B050"/>
                    </a:solidFill>
                  </a:rPr>
                  <a:t>km	        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s = 6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4</m:t>
                        </m:r>
                      </m:den>
                    </m:f>
                    <m:r>
                      <m:rPr>
                        <m:sty m:val="p"/>
                      </m:rPr>
                      <a:rPr lang="cs-CZ" b="0" i="0" smtClean="0">
                        <a:solidFill>
                          <a:srgbClr val="FF0000"/>
                        </a:solidFill>
                        <a:latin typeface="Cambria Math"/>
                      </a:rPr>
                      <m:t>km</m:t>
                    </m:r>
                    <m:r>
                      <a:rPr lang="cs-CZ" b="0" i="0" smtClean="0">
                        <a:solidFill>
                          <a:srgbClr val="FF0000"/>
                        </a:solidFill>
                        <a:latin typeface="Cambria Math"/>
                      </a:rPr>
                      <m:t>=1,5</m:t>
                    </m:r>
                    <m:r>
                      <m:rPr>
                        <m:sty m:val="p"/>
                      </m:rPr>
                      <a:rPr lang="cs-CZ" b="0" i="0" smtClean="0">
                        <a:solidFill>
                          <a:srgbClr val="FF0000"/>
                        </a:solidFill>
                        <a:latin typeface="Cambria Math"/>
                      </a:rPr>
                      <m:t>km</m:t>
                    </m:r>
                  </m:oMath>
                </a14:m>
                <a:endParaRPr lang="cs-CZ" dirty="0">
                  <a:solidFill>
                    <a:srgbClr val="00B050"/>
                  </a:solidFill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26988" y="3213653"/>
                <a:ext cx="4477460" cy="2740430"/>
              </a:xfrm>
              <a:prstGeom prst="rect">
                <a:avLst/>
              </a:prstGeom>
              <a:blipFill rotWithShape="1">
                <a:blip r:embed="rId4"/>
                <a:stretch>
                  <a:fillRect l="-1090" t="-1111" b="-44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398833" y="6093295"/>
                <a:ext cx="5397303" cy="50853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/>
                  <a:t>Ondra jezdil rychlostí 8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𝒌𝒎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𝒉</m:t>
                        </m:r>
                      </m:den>
                    </m:f>
                  </m:oMath>
                </a14:m>
                <a:r>
                  <a:rPr lang="cs-CZ" b="1" dirty="0" smtClean="0"/>
                  <a:t>, Šimon rychlostí 6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𝒌𝒎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𝒉</m:t>
                        </m:r>
                      </m:den>
                    </m:f>
                  </m:oMath>
                </a14:m>
                <a:endParaRPr lang="cs-CZ" b="1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8833" y="6093295"/>
                <a:ext cx="5397303" cy="508537"/>
              </a:xfrm>
              <a:prstGeom prst="rect">
                <a:avLst/>
              </a:prstGeom>
              <a:blipFill rotWithShape="1">
                <a:blip r:embed="rId5"/>
                <a:stretch>
                  <a:fillRect l="-903" b="-60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Obdélník 16"/>
          <p:cNvSpPr/>
          <p:nvPr/>
        </p:nvSpPr>
        <p:spPr>
          <a:xfrm>
            <a:off x="398833" y="1052736"/>
            <a:ext cx="7485535" cy="7920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84221" y="1844823"/>
            <a:ext cx="1667500" cy="136882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2051721" y="1786065"/>
            <a:ext cx="981062" cy="136882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019463" y="1763081"/>
            <a:ext cx="981062" cy="70739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851920" y="1740097"/>
            <a:ext cx="1584176" cy="70739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023383" y="2424511"/>
            <a:ext cx="1118217" cy="70739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4126988" y="2424511"/>
            <a:ext cx="1309108" cy="70739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436096" y="1763081"/>
            <a:ext cx="1080120" cy="70739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6516216" y="1714148"/>
            <a:ext cx="1279879" cy="70739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5395665" y="2481368"/>
            <a:ext cx="1120551" cy="70739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6516216" y="2421546"/>
            <a:ext cx="1279879" cy="70739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433453" y="3451090"/>
            <a:ext cx="1279879" cy="70739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382279" y="4039807"/>
            <a:ext cx="1331053" cy="70739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1713332" y="3410835"/>
            <a:ext cx="639939" cy="70739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>
            <a:off x="1713332" y="4046704"/>
            <a:ext cx="538325" cy="70739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457768" y="4937566"/>
            <a:ext cx="1255563" cy="3536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Obdélník 32"/>
          <p:cNvSpPr/>
          <p:nvPr/>
        </p:nvSpPr>
        <p:spPr>
          <a:xfrm>
            <a:off x="420023" y="5291265"/>
            <a:ext cx="1293307" cy="4782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4" name="Obdélník 33"/>
          <p:cNvSpPr/>
          <p:nvPr/>
        </p:nvSpPr>
        <p:spPr>
          <a:xfrm flipV="1">
            <a:off x="1726156" y="4754101"/>
            <a:ext cx="627115" cy="53054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5" name="Obdélník 34"/>
          <p:cNvSpPr/>
          <p:nvPr/>
        </p:nvSpPr>
        <p:spPr>
          <a:xfrm flipV="1">
            <a:off x="1713330" y="5337510"/>
            <a:ext cx="627115" cy="53054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6" name="Obdélník 35"/>
          <p:cNvSpPr/>
          <p:nvPr/>
        </p:nvSpPr>
        <p:spPr>
          <a:xfrm>
            <a:off x="2655718" y="3410835"/>
            <a:ext cx="1293307" cy="4782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2575617" y="3983357"/>
            <a:ext cx="1344807" cy="54406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8" name="Obdélník 37"/>
          <p:cNvSpPr/>
          <p:nvPr/>
        </p:nvSpPr>
        <p:spPr>
          <a:xfrm>
            <a:off x="2781480" y="4509120"/>
            <a:ext cx="1293307" cy="36957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9" name="Obdélník 38"/>
          <p:cNvSpPr/>
          <p:nvPr/>
        </p:nvSpPr>
        <p:spPr>
          <a:xfrm>
            <a:off x="2933881" y="4834590"/>
            <a:ext cx="1085096" cy="36957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0" name="Obdélník 39"/>
          <p:cNvSpPr/>
          <p:nvPr/>
        </p:nvSpPr>
        <p:spPr>
          <a:xfrm>
            <a:off x="3086280" y="5160060"/>
            <a:ext cx="914245" cy="36957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1" name="Obdélník 40"/>
          <p:cNvSpPr/>
          <p:nvPr/>
        </p:nvSpPr>
        <p:spPr>
          <a:xfrm>
            <a:off x="4141600" y="3131909"/>
            <a:ext cx="1085096" cy="36957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Obdélník 41"/>
          <p:cNvSpPr/>
          <p:nvPr/>
        </p:nvSpPr>
        <p:spPr>
          <a:xfrm>
            <a:off x="4101460" y="3527248"/>
            <a:ext cx="1550660" cy="36957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3" name="Obdélník 42"/>
          <p:cNvSpPr/>
          <p:nvPr/>
        </p:nvSpPr>
        <p:spPr>
          <a:xfrm>
            <a:off x="4264444" y="3896819"/>
            <a:ext cx="2101273" cy="421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Obdélník 43"/>
          <p:cNvSpPr/>
          <p:nvPr/>
        </p:nvSpPr>
        <p:spPr>
          <a:xfrm>
            <a:off x="4185141" y="4301170"/>
            <a:ext cx="2101273" cy="421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5" name="Obdélník 44"/>
          <p:cNvSpPr/>
          <p:nvPr/>
        </p:nvSpPr>
        <p:spPr>
          <a:xfrm>
            <a:off x="6516216" y="3898942"/>
            <a:ext cx="2101273" cy="421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6" name="Obdélník 45"/>
          <p:cNvSpPr/>
          <p:nvPr/>
        </p:nvSpPr>
        <p:spPr>
          <a:xfrm>
            <a:off x="6503175" y="4316890"/>
            <a:ext cx="2101273" cy="421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7" name="Obdélník 46"/>
          <p:cNvSpPr/>
          <p:nvPr/>
        </p:nvSpPr>
        <p:spPr>
          <a:xfrm>
            <a:off x="4176059" y="4693359"/>
            <a:ext cx="2101273" cy="421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8" name="Obdélník 47"/>
          <p:cNvSpPr/>
          <p:nvPr/>
        </p:nvSpPr>
        <p:spPr>
          <a:xfrm>
            <a:off x="4161178" y="5042133"/>
            <a:ext cx="2276738" cy="421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9" name="Obdélník 48"/>
          <p:cNvSpPr/>
          <p:nvPr/>
        </p:nvSpPr>
        <p:spPr>
          <a:xfrm>
            <a:off x="4018977" y="5463189"/>
            <a:ext cx="2276738" cy="421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0" name="Obdélník 49"/>
          <p:cNvSpPr/>
          <p:nvPr/>
        </p:nvSpPr>
        <p:spPr>
          <a:xfrm>
            <a:off x="6516216" y="5074122"/>
            <a:ext cx="1872208" cy="421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1" name="Obdélník 50"/>
          <p:cNvSpPr/>
          <p:nvPr/>
        </p:nvSpPr>
        <p:spPr>
          <a:xfrm>
            <a:off x="6503174" y="5566568"/>
            <a:ext cx="1957257" cy="421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2" name="Obdélník 51"/>
          <p:cNvSpPr/>
          <p:nvPr/>
        </p:nvSpPr>
        <p:spPr>
          <a:xfrm>
            <a:off x="457768" y="6180776"/>
            <a:ext cx="4546280" cy="421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4545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Autofit/>
          </a:bodyPr>
          <a:lstStyle/>
          <a:p>
            <a:pPr algn="l"/>
            <a:r>
              <a:rPr lang="cs-CZ" sz="2000" dirty="0" smtClean="0"/>
              <a:t>Stejnou vzdálenost ujel Ondra za </a:t>
            </a:r>
            <a:r>
              <a:rPr lang="cs-CZ" sz="2000" dirty="0" smtClean="0">
                <a:solidFill>
                  <a:srgbClr val="00B050"/>
                </a:solidFill>
              </a:rPr>
              <a:t>3 minuty</a:t>
            </a:r>
            <a:r>
              <a:rPr lang="cs-CZ" sz="2000" dirty="0" smtClean="0"/>
              <a:t>, Šimon </a:t>
            </a:r>
            <a:r>
              <a:rPr lang="cs-CZ" sz="2000" dirty="0" smtClean="0">
                <a:solidFill>
                  <a:srgbClr val="00B050"/>
                </a:solidFill>
              </a:rPr>
              <a:t>za 4 minuty</a:t>
            </a:r>
            <a:r>
              <a:rPr lang="cs-CZ" sz="2000" dirty="0" smtClean="0"/>
              <a:t>. Za </a:t>
            </a:r>
            <a:r>
              <a:rPr lang="cs-CZ" sz="2000" dirty="0" smtClean="0">
                <a:solidFill>
                  <a:srgbClr val="FF0000"/>
                </a:solidFill>
              </a:rPr>
              <a:t>čtvrt hodiny ujel Ondra o 500 m víc než Šimon</a:t>
            </a:r>
            <a:r>
              <a:rPr lang="cs-CZ" sz="2000" dirty="0" smtClean="0"/>
              <a:t>. Jakou rychlostí jezdil Ondra, jakou Šimon?</a:t>
            </a:r>
            <a:endParaRPr lang="cs-CZ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4" name="Zástupný symbol pro obsah 3"/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584895810"/>
                  </p:ext>
                </p:extLst>
              </p:nvPr>
            </p:nvGraphicFramePr>
            <p:xfrm>
              <a:off x="617053" y="1032770"/>
              <a:ext cx="7053942" cy="1855978"/>
            </p:xfrm>
            <a:graphic>
              <a:graphicData uri="http://schemas.openxmlformats.org/drawingml/2006/table">
                <a:tbl>
                  <a:tblPr firstRow="1" bandRow="1">
                    <a:tableStyleId>{616DA210-FB5B-4158-B5E0-FEB733F419BA}</a:tableStyleId>
                  </a:tblPr>
                  <a:tblGrid>
                    <a:gridCol w="1175657"/>
                    <a:gridCol w="1175657"/>
                    <a:gridCol w="1175657"/>
                    <a:gridCol w="1175657"/>
                    <a:gridCol w="1175657"/>
                    <a:gridCol w="1175657"/>
                  </a:tblGrid>
                  <a:tr h="524022"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2000" dirty="0" smtClean="0"/>
                            <a:t>v[</a:t>
                          </a:r>
                          <a14:m>
                            <m:oMath xmlns:m="http://schemas.openxmlformats.org/officeDocument/2006/math">
                              <m:f>
                                <m:fPr>
                                  <m:ctrlPr>
                                    <a:rPr lang="cs-CZ" sz="200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000" b="1" i="1" smtClean="0">
                                      <a:latin typeface="Cambria Math"/>
                                    </a:rPr>
                                    <m:t>𝒌𝒎</m:t>
                                  </m:r>
                                </m:num>
                                <m:den>
                                  <m:r>
                                    <a:rPr lang="cs-CZ" sz="2000" b="1" i="1" smtClean="0">
                                      <a:latin typeface="Cambria Math"/>
                                    </a:rPr>
                                    <m:t>𝒉</m:t>
                                  </m:r>
                                </m:den>
                              </m:f>
                              <m:r>
                                <a:rPr lang="cs-CZ" sz="2000" i="1" smtClean="0">
                                  <a:latin typeface="Cambria Math"/>
                                </a:rPr>
                                <m:t>]</m:t>
                              </m:r>
                            </m:oMath>
                          </a14:m>
                          <a:endParaRPr lang="cs-CZ" sz="2000" dirty="0"/>
                        </a:p>
                      </a:txBody>
                      <a:tcPr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t[h]</a:t>
                          </a:r>
                          <a:endParaRPr lang="cs-CZ" dirty="0"/>
                        </a:p>
                      </a:txBody>
                      <a:tcPr>
                        <a:solidFill>
                          <a:schemeClr val="accent3">
                            <a:lumMod val="40000"/>
                            <a:lumOff val="6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s[km]</a:t>
                          </a:r>
                          <a:endParaRPr lang="cs-CZ" dirty="0"/>
                        </a:p>
                      </a:txBody>
                      <a:tcPr>
                        <a:solidFill>
                          <a:schemeClr val="accent3">
                            <a:lumMod val="40000"/>
                            <a:lumOff val="6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dirty="0" smtClean="0"/>
                            <a:t>t[h]</a:t>
                          </a:r>
                        </a:p>
                        <a:p>
                          <a:endParaRPr lang="cs-CZ" dirty="0"/>
                        </a:p>
                      </a:txBody>
                      <a:tcPr>
                        <a:solidFill>
                          <a:schemeClr val="accent6">
                            <a:lumMod val="20000"/>
                            <a:lumOff val="8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dirty="0" smtClean="0"/>
                            <a:t>s[km]</a:t>
                          </a:r>
                        </a:p>
                        <a:p>
                          <a:endParaRPr lang="cs-CZ" dirty="0"/>
                        </a:p>
                      </a:txBody>
                      <a:tcPr>
                        <a:solidFill>
                          <a:schemeClr val="accent6">
                            <a:lumMod val="20000"/>
                            <a:lumOff val="80000"/>
                          </a:schemeClr>
                        </a:solidFill>
                      </a:tcPr>
                    </a:tc>
                  </a:tr>
                  <a:tr h="576064">
                    <a:tc>
                      <a:txBody>
                        <a:bodyPr/>
                        <a:lstStyle/>
                        <a:p>
                          <a:r>
                            <a:rPr lang="cs-CZ" sz="2400" dirty="0" smtClean="0"/>
                            <a:t>Ondra</a:t>
                          </a:r>
                          <a:endParaRPr lang="cs-CZ" sz="2400" dirty="0"/>
                        </a:p>
                      </a:txBody>
                      <a:tcPr>
                        <a:solidFill>
                          <a:schemeClr val="accent5">
                            <a:lumMod val="20000"/>
                            <a:lumOff val="80000"/>
                            <a:alpha val="2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/>
                            <a:t>x</a:t>
                          </a:r>
                          <a:endParaRPr lang="cs-CZ" sz="2400" dirty="0"/>
                        </a:p>
                      </a:txBody>
                      <a:tcPr>
                        <a:solidFill>
                          <a:schemeClr val="accent3">
                            <a:lumMod val="60000"/>
                            <a:lumOff val="40000"/>
                            <a:alpha val="2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800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800" b="0" i="1" smtClean="0">
                                        <a:latin typeface="Cambria Math"/>
                                      </a:rPr>
                                      <m:t>3</m:t>
                                    </m:r>
                                  </m:num>
                                  <m:den>
                                    <m:r>
                                      <a:rPr lang="cs-CZ" sz="1800" b="0" i="1" smtClean="0">
                                        <a:latin typeface="Cambria Math"/>
                                      </a:rPr>
                                      <m:t>60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800" dirty="0"/>
                        </a:p>
                      </a:txBody>
                      <a:tcPr>
                        <a:solidFill>
                          <a:schemeClr val="accent3">
                            <a:lumMod val="40000"/>
                            <a:lumOff val="60000"/>
                            <a:alpha val="2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800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800" b="0" i="1" smtClean="0">
                                        <a:latin typeface="Cambria Math"/>
                                      </a:rPr>
                                      <m:t>3</m:t>
                                    </m:r>
                                  </m:num>
                                  <m:den>
                                    <m:r>
                                      <a:rPr lang="cs-CZ" sz="1800" b="0" i="1" smtClean="0">
                                        <a:latin typeface="Cambria Math"/>
                                      </a:rPr>
                                      <m:t>60</m:t>
                                    </m:r>
                                  </m:den>
                                </m:f>
                                <m:r>
                                  <a:rPr lang="cs-CZ" sz="1800" b="0" i="1" smtClean="0">
                                    <a:latin typeface="Cambria Math"/>
                                  </a:rPr>
                                  <m:t>𝑥</m:t>
                                </m:r>
                              </m:oMath>
                            </m:oMathPara>
                          </a14:m>
                          <a:endParaRPr lang="cs-CZ" sz="1800" dirty="0"/>
                        </a:p>
                      </a:txBody>
                      <a:tcPr>
                        <a:solidFill>
                          <a:schemeClr val="accent3">
                            <a:lumMod val="40000"/>
                            <a:lumOff val="60000"/>
                            <a:alpha val="2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800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800" b="0" i="1" smtClean="0">
                                        <a:latin typeface="Cambria Math"/>
                                      </a:rPr>
                                      <m:t>1</m:t>
                                    </m:r>
                                  </m:num>
                                  <m:den>
                                    <m:r>
                                      <a:rPr lang="cs-CZ" sz="1800" b="0" i="1" smtClean="0">
                                        <a:latin typeface="Cambria Math"/>
                                      </a:rPr>
                                      <m:t>4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800" dirty="0"/>
                        </a:p>
                      </a:txBody>
                      <a:tcPr>
                        <a:solidFill>
                          <a:schemeClr val="accent6">
                            <a:lumMod val="20000"/>
                            <a:lumOff val="8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 xmlns:m="http://schemas.openxmlformats.org/officeDocument/2006/math">
                              <m:f>
                                <m:fPr>
                                  <m:ctrlPr>
                                    <a:rPr lang="cs-CZ" sz="240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400" b="0" i="1" smtClean="0"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sz="2400" b="0" i="1" smtClean="0">
                                      <a:latin typeface="Cambria Math"/>
                                    </a:rPr>
                                    <m:t>4</m:t>
                                  </m:r>
                                </m:den>
                              </m:f>
                            </m:oMath>
                          </a14:m>
                          <a:r>
                            <a:rPr lang="cs-CZ" sz="2400" dirty="0" smtClean="0"/>
                            <a:t>x</a:t>
                          </a:r>
                          <a:endParaRPr lang="cs-CZ" sz="2400" dirty="0"/>
                        </a:p>
                      </a:txBody>
                      <a:tcPr>
                        <a:solidFill>
                          <a:schemeClr val="accent6">
                            <a:lumMod val="20000"/>
                            <a:lumOff val="80000"/>
                          </a:schemeClr>
                        </a:solidFill>
                      </a:tcPr>
                    </a:tc>
                  </a:tr>
                  <a:tr h="570077">
                    <a:tc>
                      <a:txBody>
                        <a:bodyPr/>
                        <a:lstStyle/>
                        <a:p>
                          <a:r>
                            <a:rPr lang="cs-CZ" sz="2400" dirty="0" smtClean="0"/>
                            <a:t>Šimon</a:t>
                          </a:r>
                          <a:endParaRPr lang="cs-CZ" sz="2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/>
                            <a:t>y</a:t>
                          </a:r>
                          <a:endParaRPr lang="cs-CZ" sz="2400" dirty="0"/>
                        </a:p>
                      </a:txBody>
                      <a:tcPr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800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800" b="0" i="1" smtClean="0">
                                        <a:latin typeface="Cambria Math"/>
                                      </a:rPr>
                                      <m:t>4</m:t>
                                    </m:r>
                                  </m:num>
                                  <m:den>
                                    <m:r>
                                      <a:rPr lang="cs-CZ" sz="1800" b="0" i="1" smtClean="0">
                                        <a:latin typeface="Cambria Math"/>
                                      </a:rPr>
                                      <m:t>60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800" dirty="0"/>
                        </a:p>
                      </a:txBody>
                      <a:tcPr>
                        <a:solidFill>
                          <a:schemeClr val="accent3">
                            <a:lumMod val="40000"/>
                            <a:lumOff val="6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800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800" b="0" i="1" smtClean="0">
                                        <a:latin typeface="Cambria Math"/>
                                      </a:rPr>
                                      <m:t>4</m:t>
                                    </m:r>
                                  </m:num>
                                  <m:den>
                                    <m:r>
                                      <a:rPr lang="cs-CZ" sz="1800" b="0" i="1" smtClean="0">
                                        <a:latin typeface="Cambria Math"/>
                                      </a:rPr>
                                      <m:t>60</m:t>
                                    </m:r>
                                  </m:den>
                                </m:f>
                                <m:r>
                                  <a:rPr lang="cs-CZ" sz="1800" b="0" i="1" smtClean="0">
                                    <a:latin typeface="Cambria Math"/>
                                  </a:rPr>
                                  <m:t>𝑦</m:t>
                                </m:r>
                              </m:oMath>
                            </m:oMathPara>
                          </a14:m>
                          <a:endParaRPr lang="cs-CZ" sz="1800" dirty="0"/>
                        </a:p>
                      </a:txBody>
                      <a:tcPr>
                        <a:solidFill>
                          <a:schemeClr val="accent3">
                            <a:lumMod val="40000"/>
                            <a:lumOff val="6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800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800" b="0" i="1" smtClean="0">
                                        <a:latin typeface="Cambria Math"/>
                                      </a:rPr>
                                      <m:t>1</m:t>
                                    </m:r>
                                  </m:num>
                                  <m:den>
                                    <m:r>
                                      <a:rPr lang="cs-CZ" sz="1800" b="0" i="1" smtClean="0">
                                        <a:latin typeface="Cambria Math"/>
                                      </a:rPr>
                                      <m:t>4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800" dirty="0"/>
                        </a:p>
                      </a:txBody>
                      <a:tcPr>
                        <a:solidFill>
                          <a:schemeClr val="accent6">
                            <a:lumMod val="20000"/>
                            <a:lumOff val="8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 xmlns:m="http://schemas.openxmlformats.org/officeDocument/2006/math">
                              <m:f>
                                <m:fPr>
                                  <m:ctrlPr>
                                    <a:rPr lang="cs-CZ" sz="240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400" b="0" i="1" smtClean="0"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sz="2400" b="0" i="1" smtClean="0">
                                      <a:latin typeface="Cambria Math"/>
                                    </a:rPr>
                                    <m:t>4</m:t>
                                  </m:r>
                                </m:den>
                              </m:f>
                            </m:oMath>
                          </a14:m>
                          <a:r>
                            <a:rPr lang="cs-CZ" sz="2400" dirty="0" smtClean="0"/>
                            <a:t>y</a:t>
                          </a:r>
                          <a:endParaRPr lang="cs-CZ" sz="2400" dirty="0"/>
                        </a:p>
                      </a:txBody>
                      <a:tcPr>
                        <a:solidFill>
                          <a:schemeClr val="accent6">
                            <a:lumMod val="20000"/>
                            <a:lumOff val="80000"/>
                          </a:schemeClr>
                        </a:solidFill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4" name="Zástupný symbol pro obsah 3"/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584895810"/>
                  </p:ext>
                </p:extLst>
              </p:nvPr>
            </p:nvGraphicFramePr>
            <p:xfrm>
              <a:off x="617053" y="1032770"/>
              <a:ext cx="7053942" cy="1855978"/>
            </p:xfrm>
            <a:graphic>
              <a:graphicData uri="http://schemas.openxmlformats.org/drawingml/2006/table">
                <a:tbl>
                  <a:tblPr firstRow="1" bandRow="1">
                    <a:tableStyleId>{616DA210-FB5B-4158-B5E0-FEB733F419BA}</a:tableStyleId>
                  </a:tblPr>
                  <a:tblGrid>
                    <a:gridCol w="1175657"/>
                    <a:gridCol w="1175657"/>
                    <a:gridCol w="1175657"/>
                    <a:gridCol w="1175657"/>
                    <a:gridCol w="1175657"/>
                    <a:gridCol w="1175657"/>
                  </a:tblGrid>
                  <a:tr h="640080"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100000" t="-4762" r="-400000" b="-200952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t[h]</a:t>
                          </a:r>
                          <a:endParaRPr lang="cs-CZ" dirty="0"/>
                        </a:p>
                      </a:txBody>
                      <a:tcPr>
                        <a:solidFill>
                          <a:schemeClr val="accent3">
                            <a:lumMod val="40000"/>
                            <a:lumOff val="6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s[km]</a:t>
                          </a:r>
                          <a:endParaRPr lang="cs-CZ" dirty="0"/>
                        </a:p>
                      </a:txBody>
                      <a:tcPr>
                        <a:solidFill>
                          <a:schemeClr val="accent3">
                            <a:lumMod val="40000"/>
                            <a:lumOff val="6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dirty="0" smtClean="0"/>
                            <a:t>t[h]</a:t>
                          </a:r>
                        </a:p>
                        <a:p>
                          <a:endParaRPr lang="cs-CZ" dirty="0"/>
                        </a:p>
                      </a:txBody>
                      <a:tcPr>
                        <a:solidFill>
                          <a:schemeClr val="accent6">
                            <a:lumMod val="20000"/>
                            <a:lumOff val="8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dirty="0" smtClean="0"/>
                            <a:t>s[km]</a:t>
                          </a:r>
                        </a:p>
                        <a:p>
                          <a:endParaRPr lang="cs-CZ" dirty="0"/>
                        </a:p>
                      </a:txBody>
                      <a:tcPr>
                        <a:solidFill>
                          <a:schemeClr val="accent6">
                            <a:lumMod val="20000"/>
                            <a:lumOff val="80000"/>
                          </a:schemeClr>
                        </a:solidFill>
                      </a:tcPr>
                    </a:tc>
                  </a:tr>
                  <a:tr h="607949">
                    <a:tc>
                      <a:txBody>
                        <a:bodyPr/>
                        <a:lstStyle/>
                        <a:p>
                          <a:r>
                            <a:rPr lang="cs-CZ" sz="2400" dirty="0" smtClean="0"/>
                            <a:t>Ondra</a:t>
                          </a:r>
                          <a:endParaRPr lang="cs-CZ" sz="2400" dirty="0"/>
                        </a:p>
                      </a:txBody>
                      <a:tcPr>
                        <a:solidFill>
                          <a:schemeClr val="accent5">
                            <a:lumMod val="20000"/>
                            <a:lumOff val="80000"/>
                            <a:alpha val="2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/>
                            <a:t>x</a:t>
                          </a:r>
                          <a:endParaRPr lang="cs-CZ" sz="2400" dirty="0"/>
                        </a:p>
                      </a:txBody>
                      <a:tcPr>
                        <a:solidFill>
                          <a:schemeClr val="accent3">
                            <a:lumMod val="60000"/>
                            <a:lumOff val="40000"/>
                            <a:alpha val="2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200000" t="-110000" r="-300000" b="-111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301563" t="-110000" r="-201563" b="-111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399482" t="-110000" r="-100518" b="-111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499482" t="-110000" r="-518" b="-111000"/>
                          </a:stretch>
                        </a:blipFill>
                      </a:tcPr>
                    </a:tc>
                  </a:tr>
                  <a:tr h="607949">
                    <a:tc>
                      <a:txBody>
                        <a:bodyPr/>
                        <a:lstStyle/>
                        <a:p>
                          <a:r>
                            <a:rPr lang="cs-CZ" sz="2400" dirty="0" smtClean="0"/>
                            <a:t>Šimon</a:t>
                          </a:r>
                          <a:endParaRPr lang="cs-CZ" sz="2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/>
                            <a:t>y</a:t>
                          </a:r>
                          <a:endParaRPr lang="cs-CZ" sz="2400" dirty="0"/>
                        </a:p>
                      </a:txBody>
                      <a:tcPr>
                        <a:solidFill>
                          <a:schemeClr val="bg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200000" t="-210000" r="-300000" b="-11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301563" t="-210000" r="-201563" b="-11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399482" t="-210000" r="-100518" b="-11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499482" t="-210000" r="-518" b="-11000"/>
                          </a:stretch>
                        </a:blipFill>
                      </a:tcPr>
                    </a:tc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72255" y="3239576"/>
                <a:ext cx="2088232" cy="221118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2000" b="1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𝟔𝟎</m:t>
                        </m:r>
                      </m:den>
                    </m:f>
                    <m:r>
                      <a:rPr lang="cs-CZ" sz="2000" b="1" i="1" smtClean="0">
                        <a:solidFill>
                          <a:srgbClr val="00B050"/>
                        </a:solidFill>
                        <a:latin typeface="Cambria Math"/>
                      </a:rPr>
                      <m:t>𝒙</m:t>
                    </m:r>
                    <m:r>
                      <a:rPr lang="cs-CZ" sz="2000" b="1" i="1" smtClean="0">
                        <a:solidFill>
                          <a:srgbClr val="00B050"/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000" b="1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2000" b="1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𝟔𝟎</m:t>
                        </m:r>
                      </m:den>
                    </m:f>
                    <m:r>
                      <a:rPr lang="cs-CZ" sz="2000" b="1" i="1" smtClean="0">
                        <a:solidFill>
                          <a:srgbClr val="00B050"/>
                        </a:solidFill>
                        <a:latin typeface="Cambria Math"/>
                      </a:rPr>
                      <m:t>𝒚</m:t>
                    </m:r>
                  </m:oMath>
                </a14:m>
                <a:r>
                  <a:rPr lang="cs-CZ" sz="2000" b="1" dirty="0" smtClean="0">
                    <a:solidFill>
                      <a:srgbClr val="00B050"/>
                    </a:solidFill>
                  </a:rPr>
                  <a:t>  </a:t>
                </a:r>
                <a:r>
                  <a:rPr lang="cs-CZ" sz="2000" dirty="0" smtClean="0"/>
                  <a:t>/∙60</a:t>
                </a:r>
                <a:endParaRPr lang="cs-CZ" sz="2000" dirty="0"/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sz="2000" b="1" dirty="0" smtClean="0">
                    <a:solidFill>
                      <a:srgbClr val="FF0000"/>
                    </a:solidFill>
                  </a:rPr>
                  <a:t>x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sz="2000" b="1" dirty="0" smtClean="0">
                    <a:solidFill>
                      <a:srgbClr val="FF0000"/>
                    </a:solidFill>
                  </a:rPr>
                  <a:t>y = 0,5  </a:t>
                </a:r>
                <a:r>
                  <a:rPr lang="cs-CZ" sz="2000" dirty="0" smtClean="0"/>
                  <a:t>/∙  4</a:t>
                </a:r>
              </a:p>
              <a:p>
                <a:endParaRPr lang="cs-CZ" sz="2000" dirty="0"/>
              </a:p>
              <a:p>
                <a:r>
                  <a:rPr lang="cs-CZ" sz="2000" dirty="0" smtClean="0"/>
                  <a:t>3x – 4 y = 0   /∙ (-1)</a:t>
                </a:r>
              </a:p>
              <a:p>
                <a:r>
                  <a:rPr lang="cs-CZ" sz="2000" dirty="0"/>
                  <a:t>x</a:t>
                </a:r>
                <a:r>
                  <a:rPr lang="cs-CZ" sz="2000" dirty="0" smtClean="0"/>
                  <a:t> -   y     = 2  /∙ 3</a:t>
                </a:r>
                <a:endParaRPr lang="cs-CZ" sz="2000" dirty="0"/>
              </a:p>
              <a:p>
                <a:endParaRPr lang="cs-CZ" sz="20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2255" y="3239576"/>
                <a:ext cx="2088232" cy="2211183"/>
              </a:xfrm>
              <a:prstGeom prst="rect">
                <a:avLst/>
              </a:prstGeom>
              <a:blipFill rotWithShape="1">
                <a:blip r:embed="rId3"/>
                <a:stretch>
                  <a:fillRect l="-2915" r="-320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" name="Přímá spojnice 7"/>
          <p:cNvCxnSpPr/>
          <p:nvPr/>
        </p:nvCxnSpPr>
        <p:spPr>
          <a:xfrm>
            <a:off x="398833" y="4293096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398833" y="5229200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2460487" y="3414479"/>
            <a:ext cx="158417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-3x + 4 y =  0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3x  - 3 y =  6</a:t>
            </a:r>
          </a:p>
          <a:p>
            <a:endParaRPr lang="cs-CZ" sz="2000" dirty="0"/>
          </a:p>
          <a:p>
            <a:r>
              <a:rPr lang="cs-CZ" sz="2000" b="1" dirty="0" smtClean="0"/>
              <a:t>         </a:t>
            </a:r>
            <a:r>
              <a:rPr lang="cs-CZ" sz="2000" b="1" u="sng" dirty="0" smtClean="0"/>
              <a:t>  y   =  6</a:t>
            </a:r>
          </a:p>
          <a:p>
            <a:r>
              <a:rPr lang="cs-CZ" sz="2000" dirty="0" smtClean="0"/>
              <a:t>       x – 6 = 2</a:t>
            </a:r>
          </a:p>
          <a:p>
            <a:r>
              <a:rPr lang="cs-CZ" sz="2000" dirty="0" smtClean="0"/>
              <a:t>           </a:t>
            </a:r>
            <a:r>
              <a:rPr lang="cs-CZ" sz="2000" b="1" u="sng" dirty="0" smtClean="0"/>
              <a:t>x   = 8</a:t>
            </a:r>
          </a:p>
          <a:p>
            <a:r>
              <a:rPr lang="cs-CZ" sz="2000" b="1" u="sng" dirty="0"/>
              <a:t> </a:t>
            </a:r>
            <a:r>
              <a:rPr lang="cs-CZ" sz="2000" b="1" u="sng" dirty="0" smtClean="0"/>
              <a:t>           </a:t>
            </a:r>
            <a:endParaRPr lang="cs-CZ" sz="2000" b="1" u="sng" dirty="0"/>
          </a:p>
        </p:txBody>
      </p:sp>
      <p:cxnSp>
        <p:nvCxnSpPr>
          <p:cNvPr id="13" name="Přímá spojnice 12"/>
          <p:cNvCxnSpPr/>
          <p:nvPr/>
        </p:nvCxnSpPr>
        <p:spPr>
          <a:xfrm>
            <a:off x="2568499" y="4293096"/>
            <a:ext cx="136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4126988" y="3138905"/>
                <a:ext cx="4477460" cy="278351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Zkouška:     Ondra: v = 8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h</m:t>
                        </m:r>
                      </m:den>
                    </m:f>
                  </m:oMath>
                </a14:m>
                <a:endParaRPr lang="cs-CZ" dirty="0" smtClean="0"/>
              </a:p>
              <a:p>
                <a:r>
                  <a:rPr lang="cs-CZ" dirty="0" smtClean="0">
                    <a:solidFill>
                      <a:srgbClr val="00B050"/>
                    </a:solidFill>
                  </a:rPr>
                  <a:t>1)t= 3min 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60</m:t>
                        </m:r>
                      </m:den>
                    </m:f>
                    <m:r>
                      <a:rPr lang="cs-CZ" b="0" i="1" smtClean="0">
                        <a:solidFill>
                          <a:srgbClr val="00B050"/>
                        </a:solidFill>
                        <a:latin typeface="Cambria Math"/>
                      </a:rPr>
                      <m:t>h</m:t>
                    </m:r>
                    <m:r>
                      <a:rPr lang="cs-CZ" b="0" i="1" smtClean="0">
                        <a:solidFill>
                          <a:srgbClr val="00B050"/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20</m:t>
                        </m:r>
                      </m:den>
                    </m:f>
                    <m:r>
                      <a:rPr lang="cs-CZ" b="0" i="1" smtClean="0">
                        <a:solidFill>
                          <a:srgbClr val="00B050"/>
                        </a:solidFill>
                        <a:latin typeface="Cambria Math"/>
                      </a:rPr>
                      <m:t>h</m:t>
                    </m:r>
                    <m:r>
                      <a:rPr lang="cs-CZ" b="0" i="1" smtClean="0">
                        <a:solidFill>
                          <a:srgbClr val="00B050"/>
                        </a:solidFill>
                        <a:latin typeface="Cambria Math"/>
                      </a:rPr>
                      <m:t>   2)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𝑡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4</m:t>
                        </m:r>
                      </m:den>
                    </m:f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h</m:t>
                    </m:r>
                  </m:oMath>
                </a14:m>
                <a:endParaRPr lang="cs-CZ" b="0" dirty="0" smtClean="0">
                  <a:solidFill>
                    <a:srgbClr val="FF0000"/>
                  </a:solidFill>
                </a:endParaRPr>
              </a:p>
              <a:p>
                <a:r>
                  <a:rPr lang="cs-CZ" dirty="0" smtClean="0">
                    <a:solidFill>
                      <a:srgbClr val="00B050"/>
                    </a:solidFill>
                  </a:rPr>
                  <a:t>s = 8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000" b="0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20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rgbClr val="00B050"/>
                    </a:solidFill>
                  </a:rPr>
                  <a:t>km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5</m:t>
                        </m:r>
                      </m:den>
                    </m:f>
                    <m:r>
                      <a:rPr lang="cs-CZ" b="0" i="1" smtClean="0">
                        <a:solidFill>
                          <a:srgbClr val="00B050"/>
                        </a:solidFill>
                        <a:latin typeface="Cambria Math"/>
                      </a:rPr>
                      <m:t>𝑘𝑚</m:t>
                    </m:r>
                  </m:oMath>
                </a14:m>
                <a:r>
                  <a:rPr lang="cs-CZ" dirty="0" smtClean="0">
                    <a:solidFill>
                      <a:srgbClr val="00B050"/>
                    </a:solidFill>
                  </a:rPr>
                  <a:t>	        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s = 8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4</m:t>
                        </m:r>
                      </m:den>
                    </m:f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 </m:t>
                    </m:r>
                  </m:oMath>
                </a14:m>
                <a:r>
                  <a:rPr lang="cs-CZ" dirty="0" smtClean="0">
                    <a:solidFill>
                      <a:srgbClr val="FF0000"/>
                    </a:solidFill>
                  </a:rPr>
                  <a:t>km = 2 km</a:t>
                </a:r>
              </a:p>
              <a:p>
                <a:r>
                  <a:rPr lang="cs-CZ" dirty="0" smtClean="0">
                    <a:solidFill>
                      <a:schemeClr val="tx1"/>
                    </a:solidFill>
                  </a:rPr>
                  <a:t>                   Šimon: v = 6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h</m:t>
                        </m:r>
                      </m:den>
                    </m:f>
                  </m:oMath>
                </a14:m>
                <a:endParaRPr lang="cs-CZ" dirty="0" smtClean="0">
                  <a:solidFill>
                    <a:srgbClr val="FF0000"/>
                  </a:solidFill>
                </a:endParaRPr>
              </a:p>
              <a:p>
                <a:r>
                  <a:rPr lang="cs-CZ" dirty="0" smtClean="0">
                    <a:solidFill>
                      <a:srgbClr val="00B050"/>
                    </a:solidFill>
                  </a:rPr>
                  <a:t>1)t= 4 min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60</m:t>
                        </m:r>
                      </m:den>
                    </m:f>
                    <m:r>
                      <a:rPr lang="cs-CZ" b="0" i="1" smtClean="0">
                        <a:solidFill>
                          <a:srgbClr val="00B050"/>
                        </a:solidFill>
                        <a:latin typeface="Cambria Math"/>
                      </a:rPr>
                      <m:t>h</m:t>
                    </m:r>
                    <m:r>
                      <a:rPr lang="cs-CZ" b="0" i="1" smtClean="0">
                        <a:solidFill>
                          <a:srgbClr val="00B050"/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15</m:t>
                        </m:r>
                      </m:den>
                    </m:f>
                    <m:r>
                      <a:rPr lang="cs-CZ" b="0" i="1" smtClean="0">
                        <a:solidFill>
                          <a:srgbClr val="00B050"/>
                        </a:solidFill>
                        <a:latin typeface="Cambria Math"/>
                      </a:rPr>
                      <m:t>h</m:t>
                    </m:r>
                  </m:oMath>
                </a14:m>
                <a:r>
                  <a:rPr lang="cs-CZ" dirty="0" smtClean="0">
                    <a:solidFill>
                      <a:srgbClr val="00B050"/>
                    </a:solidFill>
                  </a:rPr>
                  <a:t> 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2)</a:t>
                </a:r>
                <a14:m>
                  <m:oMath xmlns:m="http://schemas.openxmlformats.org/officeDocument/2006/math"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𝑡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4</m:t>
                        </m:r>
                      </m:den>
                    </m:f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h</m:t>
                    </m:r>
                  </m:oMath>
                </a14:m>
                <a:endParaRPr lang="cs-CZ" dirty="0" smtClean="0">
                  <a:solidFill>
                    <a:srgbClr val="FF0000"/>
                  </a:solidFill>
                </a:endParaRPr>
              </a:p>
              <a:p>
                <a:r>
                  <a:rPr lang="cs-CZ" dirty="0" smtClean="0">
                    <a:solidFill>
                      <a:srgbClr val="00B050"/>
                    </a:solidFill>
                  </a:rPr>
                  <a:t>S = 6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15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rgbClr val="00B050"/>
                    </a:solidFill>
                  </a:rPr>
                  <a:t>km 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rgbClr val="00B050"/>
                    </a:solidFill>
                  </a:rPr>
                  <a:t>km	        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s = 6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4</m:t>
                        </m:r>
                      </m:den>
                    </m:f>
                    <m:r>
                      <m:rPr>
                        <m:sty m:val="p"/>
                      </m:rPr>
                      <a:rPr lang="cs-CZ" b="0" i="0" smtClean="0">
                        <a:solidFill>
                          <a:srgbClr val="FF0000"/>
                        </a:solidFill>
                        <a:latin typeface="Cambria Math"/>
                      </a:rPr>
                      <m:t>km</m:t>
                    </m:r>
                    <m:r>
                      <a:rPr lang="cs-CZ" b="0" i="0" smtClean="0">
                        <a:solidFill>
                          <a:srgbClr val="FF0000"/>
                        </a:solidFill>
                        <a:latin typeface="Cambria Math"/>
                      </a:rPr>
                      <m:t>=1,5</m:t>
                    </m:r>
                    <m:r>
                      <m:rPr>
                        <m:sty m:val="p"/>
                      </m:rPr>
                      <a:rPr lang="cs-CZ" b="0" i="0" smtClean="0">
                        <a:solidFill>
                          <a:srgbClr val="FF0000"/>
                        </a:solidFill>
                        <a:latin typeface="Cambria Math"/>
                      </a:rPr>
                      <m:t>k</m:t>
                    </m:r>
                  </m:oMath>
                </a14:m>
                <a:endParaRPr lang="cs-CZ" b="0" dirty="0" smtClean="0">
                  <a:solidFill>
                    <a:srgbClr val="FF0000"/>
                  </a:solidFill>
                </a:endParaRPr>
              </a:p>
              <a:p>
                <a:r>
                  <a:rPr lang="cs-CZ" dirty="0" smtClean="0">
                    <a:solidFill>
                      <a:srgbClr val="FF0000"/>
                    </a:solidFill>
                  </a:rPr>
                  <a:t>                     2 km – 1,5 km = 0,5 km = 500 m</a:t>
                </a:r>
                <a:endParaRPr lang="cs-CZ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26988" y="3138905"/>
                <a:ext cx="4477460" cy="2783519"/>
              </a:xfrm>
              <a:prstGeom prst="rect">
                <a:avLst/>
              </a:prstGeom>
              <a:blipFill rotWithShape="1">
                <a:blip r:embed="rId4"/>
                <a:stretch>
                  <a:fillRect l="-1090" b="-240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539552" y="5822484"/>
                <a:ext cx="6264696" cy="54162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Ondra jezdil rychlostí 8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 smtClean="0">
                            <a:latin typeface="Cambria Math"/>
                          </a:rPr>
                          <m:t>𝒌𝒎</m:t>
                        </m:r>
                      </m:num>
                      <m:den>
                        <m:r>
                          <a:rPr lang="cs-CZ" sz="2000" b="1" i="1" smtClean="0">
                            <a:latin typeface="Cambria Math"/>
                          </a:rPr>
                          <m:t>𝒉</m:t>
                        </m:r>
                      </m:den>
                    </m:f>
                  </m:oMath>
                </a14:m>
                <a:r>
                  <a:rPr lang="cs-CZ" sz="2000" b="1" dirty="0" smtClean="0"/>
                  <a:t>, Šimon rychlostí 6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 smtClean="0">
                            <a:latin typeface="Cambria Math"/>
                          </a:rPr>
                          <m:t>𝒌𝒎</m:t>
                        </m:r>
                      </m:num>
                      <m:den>
                        <m:r>
                          <a:rPr lang="cs-CZ" sz="2000" b="1" i="1" smtClean="0">
                            <a:latin typeface="Cambria Math"/>
                          </a:rPr>
                          <m:t>𝒉</m:t>
                        </m:r>
                      </m:den>
                    </m:f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5822484"/>
                <a:ext cx="6264696" cy="541623"/>
              </a:xfrm>
              <a:prstGeom prst="rect">
                <a:avLst/>
              </a:prstGeom>
              <a:blipFill rotWithShape="1">
                <a:blip r:embed="rId5"/>
                <a:stretch>
                  <a:fillRect l="-1071" b="-786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865501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346</TotalTime>
  <Words>1727</Words>
  <Application>Microsoft Office PowerPoint</Application>
  <PresentationFormat>Předvádění na obrazovce (4:3)</PresentationFormat>
  <Paragraphs>242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  </vt:lpstr>
      <vt:lpstr>Prezentace aplikace PowerPoint</vt:lpstr>
      <vt:lpstr>Slovní úlohy na pohyb</vt:lpstr>
      <vt:lpstr>Prezentace aplikace PowerPoint</vt:lpstr>
      <vt:lpstr>Tatínek s dětmi vyjel v 16 hodin rychlostí 12km/h.  Maminka v 16:40 rychlostí 60km/h. V kolik hodin své syny a manžela dohonila? </vt:lpstr>
      <vt:lpstr>Tatínek s dětmi vyjel v 16 hodin rychlostí 12km/h.  Maminka v 16:40 rychlostí 60km/h. V kolik hodin své syny a manžela dohonila? </vt:lpstr>
      <vt:lpstr>Prezentace aplikace PowerPoint</vt:lpstr>
      <vt:lpstr>Vzdáleni 15 km, kluci s mamkou jeli rychlostí 11 km/h, taťka jel rychlostí 24 km/h, zdržení čtvrt hodiny, jedou proti sobě. Vyjeli v 15:30. Kdy svačina?</vt:lpstr>
      <vt:lpstr>Vzdáleni 15 km, kluci s mamkou jeli rychlostí 11 km/h, taťka jel rychlostí 24 km/h, zdržení čtvrt hodiny, jedou proti sobě. Vyjeli v 15:30. Kdy svačina?</vt:lpstr>
      <vt:lpstr>Prezentace aplikace PowerPoint</vt:lpstr>
      <vt:lpstr>Stejnou vzdálenost ujel Ondra za 3 minuty, Šimon za 4 minuty. Za čtvrt hodiny ujel Ondra o 500 m víc než Šimon. Jakou rychlostí jezdil Ondra, jakou Šimon?</vt:lpstr>
      <vt:lpstr>Stejnou vzdálenost ujel Ondra za 3 minuty, Šimon za 4 minuty. Za čtvrt hodiny ujel Ondra o 500 m víc než Šimon. Jakou rychlostí jezdil Ondra, jakou Šimon?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Slovní úlohy na pohyb</dc:title>
  <dc:creator>mrkackovav</dc:creator>
  <cp:lastModifiedBy>mrkackovav</cp:lastModifiedBy>
  <cp:revision>37</cp:revision>
  <dcterms:created xsi:type="dcterms:W3CDTF">2013-02-16T18:42:16Z</dcterms:created>
  <dcterms:modified xsi:type="dcterms:W3CDTF">2013-03-11T20:36:51Z</dcterms:modified>
</cp:coreProperties>
</file>