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3" r:id="rId2"/>
    <p:sldId id="264" r:id="rId3"/>
    <p:sldId id="259" r:id="rId4"/>
    <p:sldId id="260" r:id="rId5"/>
    <p:sldId id="261" r:id="rId6"/>
    <p:sldId id="26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2FF59-A917-429E-8AA7-6E6D353FAAC1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4DBCD-D5F8-473B-B0AE-4B02D2CECC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838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4DBCD-D5F8-473B-B0AE-4B02D2CECCC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D52C288-899B-4DD5-AEAC-838ED8B0D19D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82688E9-8D38-4DFB-9D61-1F9BCEE852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dirty="0" smtClean="0">
                <a:solidFill>
                  <a:schemeClr val="tx1"/>
                </a:solidFill>
                <a:latin typeface="Arial Black" pitchFamily="34" charset="0"/>
              </a:rPr>
              <a:t>VÝUKOVÝ MATERIÁL ZPRACOVANÝ V RÁMCI PROJEKTU </a:t>
            </a:r>
          </a:p>
          <a:p>
            <a:r>
              <a:rPr lang="cs-CZ" sz="1800" dirty="0" smtClean="0">
                <a:solidFill>
                  <a:schemeClr val="tx1"/>
                </a:solidFill>
                <a:latin typeface="Arial Black" pitchFamily="34" charset="0"/>
              </a:rPr>
              <a:t>MODERNÍ ŠKOLA</a:t>
            </a:r>
          </a:p>
          <a:p>
            <a:r>
              <a:rPr lang="cs-CZ" sz="1800" dirty="0" smtClean="0">
                <a:solidFill>
                  <a:schemeClr val="tx1"/>
                </a:solidFill>
                <a:latin typeface="Arial Black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Mgr. Veronika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Kolompárová</a:t>
            </a:r>
            <a:r>
              <a:rPr lang="cs-CZ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B3 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VY_32_INOVACE_04</a:t>
            </a:r>
            <a:endParaRPr lang="cs-CZ" sz="1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Vytvořeno: 18. srpen 2012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Ročník: 7., 8. a 9.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oblast: multikulturní výchova – volitelný předmět  Svět Romů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Cílem VM je seznámit žáky s romskými zvyky, s tradičním 	   romským žebříčkem hodnot a s dodržováním pravidel 	  	   týkajících se čistoty - a to především té morální. 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Romské zvyky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Dokážeš vyjmenovat některé typické romské zvyky?</a:t>
            </a:r>
          </a:p>
          <a:p>
            <a:r>
              <a:rPr lang="cs-CZ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Romové byli v minulosti velmi často pronásledováni společností, právě proto se u nich vytvářel postoj nedůvěry vůči majoritě a vznikala potřeba společného romského semknutí. Kvůli tomuto semknutí pomalu mizela individualita jedince, který sám o sobě neměl hodnotu. </a:t>
            </a:r>
            <a:endParaRPr lang="cs-CZ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romských pospolitostí se začala dodržovat různá pravidla (zvyky), pokud je někdo porušil, následoval trest. Na dodržování pravidel se dbalo u všech členů rodiny. </a:t>
            </a:r>
            <a:endParaRPr lang="cs-CZ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6372200" y="1124744"/>
            <a:ext cx="1152128" cy="504056"/>
          </a:xfrm>
          <a:prstGeom prst="cloudCallout">
            <a:avLst>
              <a:gd name="adj1" fmla="val -56812"/>
              <a:gd name="adj2" fmla="val 818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Romské zvyky, žebříček hodnot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Romové nemají vlastní svátky, dodržují svátky majority (společnosti), ve které se nacházejí. Např. Romové žijící na našem území dodržují křesťanské svátky. 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Základem hodnotového žebříčku Roma jsou především: úcta, zdvořilost a pohostinnost i vůči ostatním rodům a etnikům. 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 pohostinností souvisí i zavedená pravidla, která se týkají přípravy a konzumace rituálně „čistých“ pokrmů.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Pravidla přípravy a konzumace rituálně „čistých“ pokrmů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Tato pravidla byla dodržována velmi přísně. 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Příklady pravidel: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„Čistý“ pokrm se musí vařit v nádobě, která je určena pouze k tomuto účelu. 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Všechny potraviny se stávaly nečistými, pokud byly znovu ohřívané, spadl do nich vlas či upadly na zem. 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Pokud přišla potravina do styku se spodní částí sukně ženy, byla taktéž považována za nečistou. 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v oblasti mravní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Autofit/>
          </a:bodyPr>
          <a:lstStyle/>
          <a:p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této oblasti byl přísný zákaz odhalování těla. Tento zákaz dodržovali i členové rodiny. Základem v žebříčku morálních hodnot byla cudnost. 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Symbolem cudnosti měla být romská žena.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Pokud se nechovala dle nastolených pravidel a byla např. nevěrná svému muži, byla vypovězena z komunity, což byl pro Romy v minulosti nejvyšší trest. 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 pojem „porušení rituální čistoty“ používají např. tato označení: </a:t>
            </a:r>
          </a:p>
          <a:p>
            <a:pPr>
              <a:buNone/>
            </a:pP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1800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marimé</a:t>
            </a: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Romové z jihovýchodní Evropy </a:t>
            </a:r>
          </a:p>
          <a:p>
            <a:pPr>
              <a:buNone/>
            </a:pP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1800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magerdo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(poskvrněný,špinavý) –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olašští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Romové</a:t>
            </a:r>
          </a:p>
          <a:p>
            <a:pPr>
              <a:buNone/>
            </a:pP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1800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prasto</a:t>
            </a: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(vyděděný,vyhnaný) – čeští Romové a </a:t>
            </a:r>
            <a:r>
              <a:rPr lang="cs-CZ" sz="1800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Sintové</a:t>
            </a:r>
            <a:endParaRPr lang="cs-CZ" sz="1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8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celá instituce dodržování pravidel se nazývá </a:t>
            </a:r>
            <a:r>
              <a:rPr lang="cs-CZ" sz="1800" b="1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prastipen</a:t>
            </a:r>
            <a:r>
              <a:rPr lang="cs-CZ" sz="18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cs-CZ" sz="1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Zamysli se…</a:t>
            </a:r>
          </a:p>
          <a:p>
            <a:pPr>
              <a:buNone/>
            </a:pPr>
            <a:r>
              <a:rPr lang="cs-CZ" sz="1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Jsou i dnes tato pravidla dodržována? Pokud ne, pokus se vysvětlit na příkladech.</a:t>
            </a:r>
            <a:endParaRPr lang="cs-CZ" sz="1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7020272" y="5013176"/>
            <a:ext cx="1008112" cy="576064"/>
          </a:xfrm>
          <a:prstGeom prst="cloudCallout">
            <a:avLst>
              <a:gd name="adj1" fmla="val -52277"/>
              <a:gd name="adj2" fmla="val 1132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LÁZNIČKOVÁ, I.: Tradiční rodinné vztahy, obřady a obyčeje, In: Romové - o Roma. Tradice a současnost, Brno,  Moravské zemské muzeum 1999, str. 53-57.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DAVIDOVÁ, E.: Ke způsobu bydlení, obživy a odívání, In: Romové - o Roma. Tradice a současnost, Brno, Moravské zemské muzeum 1999, str. 46-51.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73</TotalTime>
  <Words>479</Words>
  <Application>Microsoft Office PowerPoint</Application>
  <PresentationFormat>Předvádění na obrazovce (4:3)</PresentationFormat>
  <Paragraphs>45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Prezentace aplikace PowerPoint</vt:lpstr>
      <vt:lpstr>Prezentace aplikace PowerPoint</vt:lpstr>
      <vt:lpstr>Romské zvyky</vt:lpstr>
      <vt:lpstr>Romské zvyky, žebříček hodnot</vt:lpstr>
      <vt:lpstr>Pravidla přípravy a konzumace rituálně „čistých“ pokrmů</vt:lpstr>
      <vt:lpstr>Pravidla v oblasti mravní</vt:lpstr>
      <vt:lpstr>Zdroje informací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František Bret</cp:lastModifiedBy>
  <cp:revision>8</cp:revision>
  <dcterms:created xsi:type="dcterms:W3CDTF">2012-11-04T20:21:23Z</dcterms:created>
  <dcterms:modified xsi:type="dcterms:W3CDTF">2013-02-27T06:23:13Z</dcterms:modified>
</cp:coreProperties>
</file>