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9" r:id="rId2"/>
    <p:sldId id="270" r:id="rId3"/>
    <p:sldId id="257" r:id="rId4"/>
    <p:sldId id="258" r:id="rId5"/>
    <p:sldId id="259" r:id="rId6"/>
    <p:sldId id="260" r:id="rId7"/>
    <p:sldId id="262" r:id="rId8"/>
    <p:sldId id="261" r:id="rId9"/>
    <p:sldId id="263" r:id="rId10"/>
    <p:sldId id="264" r:id="rId11"/>
    <p:sldId id="265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7B22E-3B0C-4F84-8D8F-147E7E54BC15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D5D08-88E4-4DD5-BFB3-B7D975A791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zoom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7B22E-3B0C-4F84-8D8F-147E7E54BC15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D5D08-88E4-4DD5-BFB3-B7D975A791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7B22E-3B0C-4F84-8D8F-147E7E54BC15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D5D08-88E4-4DD5-BFB3-B7D975A791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zoom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7B22E-3B0C-4F84-8D8F-147E7E54BC15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D5D08-88E4-4DD5-BFB3-B7D975A791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7B22E-3B0C-4F84-8D8F-147E7E54BC15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D5D08-88E4-4DD5-BFB3-B7D975A791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7B22E-3B0C-4F84-8D8F-147E7E54BC15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D5D08-88E4-4DD5-BFB3-B7D975A791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7B22E-3B0C-4F84-8D8F-147E7E54BC15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D5D08-88E4-4DD5-BFB3-B7D975A791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7B22E-3B0C-4F84-8D8F-147E7E54BC15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D5D08-88E4-4DD5-BFB3-B7D975A791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3177B22E-3B0C-4F84-8D8F-147E7E54BC15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97DD5D08-88E4-4DD5-BFB3-B7D975A791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zoom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7B22E-3B0C-4F84-8D8F-147E7E54BC15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D5D08-88E4-4DD5-BFB3-B7D975A791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7B22E-3B0C-4F84-8D8F-147E7E54BC15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D5D08-88E4-4DD5-BFB3-B7D975A791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3177B22E-3B0C-4F84-8D8F-147E7E54BC15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7DD5D08-88E4-4DD5-BFB3-B7D975A791E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med">
    <p:zoom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VÝUKOVÝ MATERIÁL ZPRACOVANÝ V RÁMCI PROJEKTU 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MODERNÍ ŠKOLA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FontTx/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Název klíčové aktivity:</a:t>
            </a:r>
          </a:p>
          <a:p>
            <a:pPr algn="ctr">
              <a:buFontTx/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Autor: Mgr. Veronika </a:t>
            </a:r>
            <a:r>
              <a:rPr lang="cs-CZ" sz="1800" b="1" dirty="0" err="1" smtClean="0">
                <a:latin typeface="Arial" pitchFamily="34" charset="0"/>
                <a:cs typeface="Arial" pitchFamily="34" charset="0"/>
              </a:rPr>
              <a:t>Kolompárová</a:t>
            </a:r>
            <a:r>
              <a:rPr lang="cs-CZ" sz="1800" b="1" dirty="0">
                <a:latin typeface="Arial" pitchFamily="34" charset="0"/>
                <a:cs typeface="Arial" pitchFamily="34" charset="0"/>
              </a:rPr>
              <a:t>	B3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VY_32_INOVACE_10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Vytvořeno:  12. září 2012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Ročník: 7., 8. a 9.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Vzdělávací oblast: multikulturní výchova - volitelný předmět Svět Romů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Anotace:  Cílem vyučovací hodiny je přiblížit žákům nástin historie Romů 	     v Evropě od středověku do roku 1930. Výuka je zaměřena 	     především na počátky dějin Romů v českých zemích a na 	     Slovensku. Žáci se seznámí s vlivem historických událostí na 	     život Romů v jednotlivých historických etapách, s životem 	     Romů v období 1. republiky. Součástí VM je závěrečná aktivita 	     zabývající se hrami s číslovkami v romštině, u které je 		     uvedeno řešení.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endParaRPr lang="cs-CZ" sz="1800" dirty="0" smtClean="0"/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Romové v Byzanci a středověké </a:t>
            </a:r>
            <a:r>
              <a:rPr lang="cs-CZ" sz="3200" dirty="0" err="1" smtClean="0"/>
              <a:t>Evoropě</a:t>
            </a:r>
            <a:endParaRPr lang="cs-CZ" sz="32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Ve středověku Romové vnímáni jako cizorodý společenský element, psalo se o nich jako o Cikánech, Egypťanech.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 tom, že se Romové vyskytovali v Byzantské říši, vypráví událost popisovaná v legendě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„Svatého Jiřího Athoského“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ve které najdeme Romy pod názvem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Adsincami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kolo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roku 1500)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 Byzanci se Romové poprvé setkávají s křesťanstvím.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Počátky dějin Romů v českých zemích a na Slovensku</a:t>
            </a:r>
            <a:endParaRPr lang="cs-CZ" sz="32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První zmínky o Romech na Slovensku máme zachovány v písemných památkách z roku 1383 a 1423.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Pro území Čech nemáme přesná data romského osidlování.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 přítomnosti Romů na našem území vypovídají verše z Dalimilovy kroniky z 13. století.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 průběhu 14. a 15. století (pozdní středověk) se Romové stali po střední Evropě velmi známými. Příležitostně pracují jako kováři,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nadháněči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zvěře, hudebníci apod. V této době se objevují zprávy o různých způsobech příživnictví či krádežích. </a:t>
            </a: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Romové v českých zemích a Uhrách v 18. a 19. století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18. století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Součástí osvícenských reforem (Kdo je jejich autorem? Nebo má autorů více?) je radikální změna přístupu státu k neusedlému obyvatelstvu, což vedlo k nutnosti zavést přesnou evidenci obyvatelstva, vznikají i nové prameny k dějinám Romů.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Jsou potvrzeny hypotézy o indoevropském původu romštiny.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Jsou součástí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multietnické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společnosti habsburské monarchie mezi obyvateli nežádoucí,  pouze někteří Romové se řadí mezi privilegované, zostřují se perzekuce cikánů.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2/2 18. století – 19. století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V tomto období nastává nový přístup k neusedlému obyvatelstvu, objevují se snahy po trvalém usídlení a asimilaci Romů – hovoří o tom dekret Josefa II. z roku 1782.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Cílem dekretu bylo vytvořit ekonomický potenciál romského obyvatelstva a spojit je s majoritou. 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Cikáni byli dočasně přejmenováni na: </a:t>
            </a:r>
            <a:r>
              <a:rPr lang="cs-CZ" sz="2200" i="1" dirty="0" smtClean="0">
                <a:latin typeface="Arial" pitchFamily="34" charset="0"/>
                <a:cs typeface="Arial" pitchFamily="34" charset="0"/>
              </a:rPr>
              <a:t>Novousedlé, </a:t>
            </a:r>
            <a:r>
              <a:rPr lang="cs-CZ" sz="2200" i="1" dirty="0" err="1" smtClean="0">
                <a:latin typeface="Arial" pitchFamily="34" charset="0"/>
                <a:cs typeface="Arial" pitchFamily="34" charset="0"/>
              </a:rPr>
              <a:t>Novomaďary</a:t>
            </a:r>
            <a:r>
              <a:rPr lang="cs-CZ" sz="2200" i="1" dirty="0" smtClean="0">
                <a:latin typeface="Arial" pitchFamily="34" charset="0"/>
                <a:cs typeface="Arial" pitchFamily="34" charset="0"/>
              </a:rPr>
              <a:t> či </a:t>
            </a:r>
            <a:r>
              <a:rPr lang="cs-CZ" sz="2200" i="1" dirty="0" err="1" smtClean="0">
                <a:latin typeface="Arial" pitchFamily="34" charset="0"/>
                <a:cs typeface="Arial" pitchFamily="34" charset="0"/>
              </a:rPr>
              <a:t>Novosedláky</a:t>
            </a:r>
            <a:r>
              <a:rPr lang="cs-CZ" sz="2200" i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Asimilace se projevovala v důsledné evidenci, diskriminačními zařízeními, jako bylo odebírání dětí, omezování sňatků, potlačování romštiny apod. 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Zákazy za vlády Marie Terezie a Josefa II.: </a:t>
            </a: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    Romové nesměli používat cikánský jazyk, nesměli se mezi sebou brát, nesměli používat své oděvy, vlastnit koně a vozy. 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Vliv historických událostí na dějiny Romů 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 průběhu celého 20. století dochází k postupnému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etnoemancipačnímu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procesu.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Historickým mezníkem je 1. mezinárodní romský kongres, který se konal 8. 4. 1971 u Londýna. Na 2. kongresu byla založena Mezinárodní romská unie – přijata do OSN. </a:t>
            </a:r>
          </a:p>
          <a:p>
            <a:r>
              <a:rPr lang="cs-CZ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Datum 8. dubna je dnes oficiálním Mezinárodním dnem Romů. </a:t>
            </a:r>
            <a:endParaRPr lang="cs-CZ" b="1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Romové v českých zemích v letech 1918 - 1930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Romské obyvatelstvo žijící v první republice (Kdy vznikla Československá republika?) </a:t>
            </a:r>
          </a:p>
          <a:p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28. října 1918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lze rozlišovat na několik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subetnických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skupin:</a:t>
            </a:r>
          </a:p>
          <a:p>
            <a:pPr marL="624078" indent="-514350">
              <a:buAutoNum type="alphaLcParenR"/>
            </a:pP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Slovenských Romů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– </a:t>
            </a:r>
            <a:r>
              <a:rPr lang="cs-CZ" sz="2000" b="1" i="1" dirty="0" err="1" smtClean="0">
                <a:latin typeface="Arial" pitchFamily="34" charset="0"/>
                <a:cs typeface="Arial" pitchFamily="34" charset="0"/>
              </a:rPr>
              <a:t>slovenska</a:t>
            </a:r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 Roma, </a:t>
            </a:r>
            <a:r>
              <a:rPr lang="cs-CZ" sz="2000" b="1" i="1" dirty="0" err="1" smtClean="0">
                <a:latin typeface="Arial" pitchFamily="34" charset="0"/>
                <a:cs typeface="Arial" pitchFamily="34" charset="0"/>
              </a:rPr>
              <a:t>servika</a:t>
            </a:r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 Roma</a:t>
            </a:r>
          </a:p>
          <a:p>
            <a:pPr marL="624078" indent="-514350">
              <a:buAutoNum type="alphaLcParenR"/>
            </a:pP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Maďarských Romů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– </a:t>
            </a:r>
            <a:r>
              <a:rPr lang="cs-CZ" sz="2000" b="1" i="1" dirty="0" err="1" smtClean="0">
                <a:latin typeface="Arial" pitchFamily="34" charset="0"/>
                <a:cs typeface="Arial" pitchFamily="34" charset="0"/>
              </a:rPr>
              <a:t>ungrika</a:t>
            </a:r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 Roma</a:t>
            </a:r>
          </a:p>
          <a:p>
            <a:pPr marL="624078" indent="-514350">
              <a:buAutoNum type="alphaLcParenR"/>
            </a:pPr>
            <a:r>
              <a:rPr lang="cs-CZ" sz="2000" b="1" u="sng" dirty="0" err="1" smtClean="0">
                <a:latin typeface="Arial" pitchFamily="34" charset="0"/>
                <a:cs typeface="Arial" pitchFamily="34" charset="0"/>
              </a:rPr>
              <a:t>Olašských</a:t>
            </a: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 Romů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– </a:t>
            </a:r>
            <a:r>
              <a:rPr lang="cs-CZ" sz="2000" b="1" i="1" dirty="0" err="1" smtClean="0">
                <a:latin typeface="Arial" pitchFamily="34" charset="0"/>
                <a:cs typeface="Arial" pitchFamily="34" charset="0"/>
              </a:rPr>
              <a:t>vlachika</a:t>
            </a:r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 Roma</a:t>
            </a:r>
          </a:p>
          <a:p>
            <a:pPr marL="624078" indent="-514350">
              <a:buAutoNum type="alphaLcParenR"/>
            </a:pP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Českých a moravských Romů </a:t>
            </a:r>
          </a:p>
          <a:p>
            <a:pPr marL="624078" indent="-514350">
              <a:buAutoNum type="alphaLcParenR"/>
            </a:pP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Německých Romů - </a:t>
            </a:r>
            <a:r>
              <a:rPr lang="cs-CZ" sz="2000" b="1" i="1" dirty="0" err="1" smtClean="0">
                <a:latin typeface="Arial" pitchFamily="34" charset="0"/>
                <a:cs typeface="Arial" pitchFamily="34" charset="0"/>
              </a:rPr>
              <a:t>Sinti</a:t>
            </a:r>
            <a:endParaRPr lang="cs-CZ" sz="2000" b="1" u="sng" dirty="0" smtClean="0">
              <a:latin typeface="Arial" pitchFamily="34" charset="0"/>
              <a:cs typeface="Arial" pitchFamily="34" charset="0"/>
            </a:endParaRPr>
          </a:p>
          <a:p>
            <a:pPr marL="624078" indent="-514350">
              <a:buNone/>
            </a:pPr>
            <a:endParaRPr lang="cs-CZ" dirty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 době první republiky žila většina romského obyvatelstva usedle.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Nejčastěji se uplatňovali jako kováři, košíkáři, výrobci košíků apod..</a:t>
            </a:r>
          </a:p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Olašští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Romové žili stále kočovně, živili se prodejem koní.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Čeští Romové žili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polokočovně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Romové nevlastnili žádné velké pozemky, spokojili se s malým pozemkem k bydlení.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 ½ 20. století se jim vyplácela odměna v naturáliích.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Hry s číslovkami v romštině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Číslovky v romštině mají etymologii společnou s indickými jazyky (např. hindštinou).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Číslovky 7, 8, 9 tvoří výjimku – jsou převzaty z … ? </a:t>
            </a:r>
          </a:p>
          <a:p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řečtiny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Číslovky vyšší než 10 se tvoří stejně jako v indických jazycích (základní číslovka + desítka – 12=10+2, nebo vyjádřením násobku – 60=6*10)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Seřaď romské číslovky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jedna				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šov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dva 				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deš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tři					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eňa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čtyři 				duj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pět				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jekh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šest 				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efta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sedm				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pandž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osm 				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trin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devět				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štar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deset				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ochto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Řešení: </a:t>
            </a:r>
            <a:r>
              <a:rPr lang="cs-CZ" sz="2200" b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jekh</a:t>
            </a:r>
            <a:r>
              <a:rPr lang="cs-CZ" sz="22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, duj, </a:t>
            </a:r>
            <a:r>
              <a:rPr lang="cs-CZ" sz="2200" b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trin</a:t>
            </a:r>
            <a:r>
              <a:rPr lang="cs-CZ" sz="22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200" b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štar</a:t>
            </a:r>
            <a:r>
              <a:rPr lang="cs-CZ" sz="22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200" b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pandž</a:t>
            </a:r>
            <a:r>
              <a:rPr lang="cs-CZ" sz="22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200" b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šov</a:t>
            </a:r>
            <a:r>
              <a:rPr lang="cs-CZ" sz="22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200" b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efta</a:t>
            </a:r>
            <a:r>
              <a:rPr lang="cs-CZ" sz="22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200" b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ochto</a:t>
            </a:r>
            <a:r>
              <a:rPr lang="cs-CZ" sz="22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200" b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eňa</a:t>
            </a:r>
            <a:r>
              <a:rPr lang="cs-CZ" sz="22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200" b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deš</a:t>
            </a:r>
            <a:endParaRPr lang="cs-CZ" sz="2200" b="1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1835696" y="2060848"/>
            <a:ext cx="3240360" cy="16561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1547664" y="2492896"/>
            <a:ext cx="3528392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1331640" y="2852936"/>
            <a:ext cx="3744416" cy="20882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1619672" y="3356992"/>
            <a:ext cx="3456384" cy="20882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1475656" y="3789040"/>
            <a:ext cx="360040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1619672" y="2132856"/>
            <a:ext cx="3456384" cy="20162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V="1">
            <a:off x="1835696" y="4149080"/>
            <a:ext cx="324036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1619672" y="4941168"/>
            <a:ext cx="3456384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V="1">
            <a:off x="1835696" y="2924944"/>
            <a:ext cx="3240360" cy="24482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V="1">
            <a:off x="1907704" y="2564904"/>
            <a:ext cx="3096344" cy="32403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informací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Závodská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M.: Romové v Byzanci a středověké Evropě, </a:t>
            </a:r>
            <a:r>
              <a:rPr lang="pl-PL" dirty="0" smtClean="0">
                <a:latin typeface="Arial" pitchFamily="34" charset="0"/>
                <a:cs typeface="Arial" pitchFamily="34" charset="0"/>
              </a:rPr>
              <a:t>Romove v českych zemích a na Slovensku v letech 1918–1989, In: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Druhá směna (Jak využívat dějiny a literaturu Romů ve výuce na 2. stupni ZŠ), Romea, 1. vydání, 2012, ISBN: 978-80-904106-1-9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178</TotalTime>
  <Words>729</Words>
  <Application>Microsoft Office PowerPoint</Application>
  <PresentationFormat>Předvádění na obrazovce (4:3)</PresentationFormat>
  <Paragraphs>74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Modul</vt:lpstr>
      <vt:lpstr>Snímek 1</vt:lpstr>
      <vt:lpstr>Snímek 2</vt:lpstr>
      <vt:lpstr>Romové v Byzanci a středověké Evoropě</vt:lpstr>
      <vt:lpstr>Počátky dějin Romů v českých zemích a na Slovensku</vt:lpstr>
      <vt:lpstr>Romové v českých zemích a Uhrách v 18. a 19. století</vt:lpstr>
      <vt:lpstr>2/2 18. století – 19. století</vt:lpstr>
      <vt:lpstr>Vliv historických událostí na dějiny Romů </vt:lpstr>
      <vt:lpstr>Romové v českých zemích v letech 1918 - 1930</vt:lpstr>
      <vt:lpstr>Snímek 9</vt:lpstr>
      <vt:lpstr>Hry s číslovkami v romštině</vt:lpstr>
      <vt:lpstr>Seřaď romské číslovky</vt:lpstr>
      <vt:lpstr>Zdroje informací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Svět Romů II</dc:title>
  <dc:creator>hp</dc:creator>
  <cp:lastModifiedBy>U1</cp:lastModifiedBy>
  <cp:revision>17</cp:revision>
  <dcterms:created xsi:type="dcterms:W3CDTF">2012-10-08T14:14:23Z</dcterms:created>
  <dcterms:modified xsi:type="dcterms:W3CDTF">2013-03-15T18:53:15Z</dcterms:modified>
</cp:coreProperties>
</file>