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936" autoAdjust="0"/>
  </p:normalViewPr>
  <p:slideViewPr>
    <p:cSldViewPr>
      <p:cViewPr varScale="1">
        <p:scale>
          <a:sx n="54" d="100"/>
          <a:sy n="54" d="100"/>
        </p:scale>
        <p:origin x="-49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a procvičování psaní párových souhlásek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244" custLinFactNeighborY="368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8B697EC-FB97-4B16-8946-BDEF38024A8F}" type="presOf" srcId="{39F8B381-5807-488E-AC22-73DD4140ED4A}" destId="{612116FE-9061-44B1-A457-8F1AFBD162E0}" srcOrd="0" destOrd="0" presId="urn:microsoft.com/office/officeart/2005/8/layout/vList2"/>
    <dgm:cxn modelId="{A23AFD74-53F5-475D-85AB-B7DDBE70EB33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7835744-0E23-4AA7-85F5-5CE7056767BF}" type="presOf" srcId="{6B0205A6-422D-4956-AD89-0CEBCAE4530D}" destId="{B1DDF1AD-3BC2-43B8-A8D0-A33120EFAF7C}" srcOrd="0" destOrd="0" presId="urn:microsoft.com/office/officeart/2005/8/layout/vList2"/>
    <dgm:cxn modelId="{E9CDE668-ABE1-436A-9297-662925860CCE}" type="presOf" srcId="{EBC41103-E2E5-4D48-9B4B-425520D3D098}" destId="{97CBBA99-26B9-4E2D-BA76-BF47FEBF0134}" srcOrd="0" destOrd="0" presId="urn:microsoft.com/office/officeart/2005/8/layout/vList2"/>
    <dgm:cxn modelId="{9EF112BC-9C66-4C1B-B41D-8303FBA5418C}" type="presOf" srcId="{C73C7642-F245-4585-8F88-243F9FAEF6CA}" destId="{1C4BCB69-D3A6-4CCF-9871-D9B9359B8159}" srcOrd="0" destOrd="0" presId="urn:microsoft.com/office/officeart/2005/8/layout/vList2"/>
    <dgm:cxn modelId="{CC3AA603-FF4D-41D3-8C2B-92A14257E8F3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086DEC16-B211-4BE8-AF84-806228162EB1}" type="presParOf" srcId="{612116FE-9061-44B1-A457-8F1AFBD162E0}" destId="{7B541546-39A7-4633-AED0-6028788110D7}" srcOrd="0" destOrd="0" presId="urn:microsoft.com/office/officeart/2005/8/layout/vList2"/>
    <dgm:cxn modelId="{56708D92-39F4-48FF-9318-14B1B5248B51}" type="presParOf" srcId="{612116FE-9061-44B1-A457-8F1AFBD162E0}" destId="{9B9314F6-85CC-4C49-B24D-6AF5DF05D800}" srcOrd="1" destOrd="0" presId="urn:microsoft.com/office/officeart/2005/8/layout/vList2"/>
    <dgm:cxn modelId="{8A72FA73-475A-4BA2-AD49-3B5452F7DAF8}" type="presParOf" srcId="{612116FE-9061-44B1-A457-8F1AFBD162E0}" destId="{ACAD381E-21DC-4C07-8FDD-119C2EC3BB2E}" srcOrd="2" destOrd="0" presId="urn:microsoft.com/office/officeart/2005/8/layout/vList2"/>
    <dgm:cxn modelId="{ABE6C936-D3B9-47A2-9512-1553E5DC1B1F}" type="presParOf" srcId="{612116FE-9061-44B1-A457-8F1AFBD162E0}" destId="{208194AD-7544-4854-B7A4-4A67E5453B54}" srcOrd="3" destOrd="0" presId="urn:microsoft.com/office/officeart/2005/8/layout/vList2"/>
    <dgm:cxn modelId="{D27D032C-0488-4BF9-B873-EBC7A9E5361E}" type="presParOf" srcId="{612116FE-9061-44B1-A457-8F1AFBD162E0}" destId="{1C4BCB69-D3A6-4CCF-9871-D9B9359B8159}" srcOrd="4" destOrd="0" presId="urn:microsoft.com/office/officeart/2005/8/layout/vList2"/>
    <dgm:cxn modelId="{698914CE-820F-47AA-87FA-57FA292F6A24}" type="presParOf" srcId="{612116FE-9061-44B1-A457-8F1AFBD162E0}" destId="{34DE5943-AAB5-4DC3-B765-99B35FCB6ECD}" srcOrd="5" destOrd="0" presId="urn:microsoft.com/office/officeart/2005/8/layout/vList2"/>
    <dgm:cxn modelId="{9EA58329-D572-4609-AA7C-A8DE44F849CC}" type="presParOf" srcId="{612116FE-9061-44B1-A457-8F1AFBD162E0}" destId="{97CBBA99-26B9-4E2D-BA76-BF47FEBF0134}" srcOrd="6" destOrd="0" presId="urn:microsoft.com/office/officeart/2005/8/layout/vList2"/>
    <dgm:cxn modelId="{26152560-E245-4889-AC2D-203696B5A938}" type="presParOf" srcId="{612116FE-9061-44B1-A457-8F1AFBD162E0}" destId="{9A22653A-B2DB-4D9E-A633-AD2EC219A723}" srcOrd="7" destOrd="0" presId="urn:microsoft.com/office/officeart/2005/8/layout/vList2"/>
    <dgm:cxn modelId="{10D1C17B-4659-4BE0-AD8B-4A7AB65F4C97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6B50BD5A-9518-483B-9D7E-2ACCC31AE275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6113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108264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Seznámení a procvičování psaní párových souhlásek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17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20.2.2012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56E0D1E-1F79-43E0-A5A7-B6DA73206B2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7CD8F20-00E8-4DE4-9FA8-25A32463FA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000950"/>
              </p:ext>
            </p:extLst>
          </p:nvPr>
        </p:nvGraphicFramePr>
        <p:xfrm>
          <a:off x="899592" y="2606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120" y="5027995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590862"/>
              </p:ext>
            </p:extLst>
          </p:nvPr>
        </p:nvGraphicFramePr>
        <p:xfrm>
          <a:off x="1051992" y="4130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15882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jako seznamovací </a:t>
            </a:r>
            <a:r>
              <a:rPr lang="cs-CZ" dirty="0"/>
              <a:t>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a procvičování </a:t>
            </a:r>
            <a:r>
              <a:rPr lang="cs-CZ" dirty="0" smtClean="0"/>
              <a:t>psaní párových souhlásek uprostřed a na konci slova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párové souhlásky p-b, t-d, ť-ď, f-v, s-z,</a:t>
            </a:r>
          </a:p>
          <a:p>
            <a:pPr>
              <a:defRPr/>
            </a:pPr>
            <a:r>
              <a:rPr lang="cs-CZ" dirty="0"/>
              <a:t>š</a:t>
            </a:r>
            <a:r>
              <a:rPr lang="cs-CZ" dirty="0" smtClean="0"/>
              <a:t>-ž, ch-h,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</a:t>
            </a:r>
            <a:r>
              <a:rPr lang="cs-CZ" dirty="0" smtClean="0"/>
              <a:t>2. a 3.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7</a:t>
            </a:r>
            <a:r>
              <a:rPr lang="cs-CZ" dirty="0" smtClean="0"/>
              <a:t> </a:t>
            </a:r>
            <a:r>
              <a:rPr lang="cs-CZ" dirty="0"/>
              <a:t>– 9 let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21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 S  PRAVIDLY</a:t>
            </a:r>
          </a:p>
          <a:p>
            <a:endParaRPr lang="cs-CZ" dirty="0"/>
          </a:p>
          <a:p>
            <a:r>
              <a:rPr lang="cs-CZ" dirty="0" smtClean="0"/>
              <a:t>DVOJICE  HLÁSEK</a:t>
            </a:r>
          </a:p>
          <a:p>
            <a:endParaRPr lang="cs-CZ" dirty="0"/>
          </a:p>
          <a:p>
            <a:r>
              <a:rPr lang="cs-CZ" dirty="0" smtClean="0"/>
              <a:t>PROCVIČOVÁNÍ</a:t>
            </a:r>
          </a:p>
          <a:p>
            <a:endParaRPr lang="cs-CZ" dirty="0"/>
          </a:p>
          <a:p>
            <a:r>
              <a:rPr lang="cs-CZ" dirty="0" smtClean="0"/>
              <a:t>DOPLŇOVACÍ  CVIČENÍ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PSANÍ  PÁROVÝCH  SOUHLÁSEK  UVNITŘ  A  NA  KONCI  SLOV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9I7DJK3U\MM9001782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114" y="3429000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FHA66MLH\MM90017822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95700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YSLA72LG\MM90017822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UOV30637\MM9001782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004" y="4760128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MGM\AppData\Local\Microsoft\Windows\Temporary Internet Files\Content.IE5\MH0F30X1\MM90017822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656" y="2420888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2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Uprostřed nebo na konci některých slov jsou </a:t>
            </a:r>
            <a:r>
              <a:rPr lang="cs-CZ" b="1" dirty="0" smtClean="0"/>
              <a:t>souhlásky, které jinak píšeme a jinak slyšíme i vyslovujeme.</a:t>
            </a:r>
          </a:p>
          <a:p>
            <a:endParaRPr lang="cs-CZ" dirty="0"/>
          </a:p>
          <a:p>
            <a:r>
              <a:rPr lang="cs-CZ" dirty="0" smtClean="0"/>
              <a:t>Taková slova si musíme říct v jiném tvaru, abychom poznali, jak je správně napsat.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DVOJICE HLÁSEK</a:t>
            </a:r>
          </a:p>
          <a:p>
            <a:r>
              <a:rPr lang="cs-CZ" b="1" dirty="0" smtClean="0"/>
              <a:t>p-b     t-d      ť-ď     f-v     s-z     š-ž    ch-h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4BGKK1Y0\MM90039572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839344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42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p-b</a:t>
            </a:r>
          </a:p>
          <a:p>
            <a:r>
              <a:rPr lang="cs-CZ" dirty="0" smtClean="0"/>
              <a:t>hřib /hři</a:t>
            </a:r>
            <a:r>
              <a:rPr lang="cs-CZ" b="1" dirty="0" smtClean="0"/>
              <a:t>b</a:t>
            </a:r>
            <a:r>
              <a:rPr lang="cs-CZ" dirty="0" smtClean="0"/>
              <a:t>u, hří</a:t>
            </a:r>
            <a:r>
              <a:rPr lang="cs-CZ" b="1" dirty="0" smtClean="0"/>
              <a:t>b</a:t>
            </a:r>
            <a:r>
              <a:rPr lang="cs-CZ" dirty="0" smtClean="0"/>
              <a:t>ek/       čá</a:t>
            </a:r>
            <a:r>
              <a:rPr lang="cs-CZ" b="1" dirty="0" smtClean="0"/>
              <a:t>p</a:t>
            </a:r>
            <a:r>
              <a:rPr lang="cs-CZ" dirty="0" smtClean="0"/>
              <a:t> /čá</a:t>
            </a:r>
            <a:r>
              <a:rPr lang="cs-CZ" b="1" dirty="0" smtClean="0"/>
              <a:t>p</a:t>
            </a:r>
            <a:r>
              <a:rPr lang="cs-CZ" dirty="0" smtClean="0"/>
              <a:t>a/</a:t>
            </a:r>
          </a:p>
          <a:p>
            <a:endParaRPr lang="cs-CZ" dirty="0" smtClean="0"/>
          </a:p>
          <a:p>
            <a:r>
              <a:rPr lang="cs-CZ" b="1" dirty="0"/>
              <a:t>t</a:t>
            </a:r>
            <a:r>
              <a:rPr lang="cs-CZ" b="1" dirty="0" smtClean="0"/>
              <a:t>-d</a:t>
            </a:r>
          </a:p>
          <a:p>
            <a:r>
              <a:rPr lang="cs-CZ" dirty="0" smtClean="0"/>
              <a:t>plo</a:t>
            </a:r>
            <a:r>
              <a:rPr lang="cs-CZ" b="1" dirty="0" smtClean="0"/>
              <a:t>t</a:t>
            </a:r>
            <a:r>
              <a:rPr lang="cs-CZ" dirty="0" smtClean="0"/>
              <a:t> /plo</a:t>
            </a:r>
            <a:r>
              <a:rPr lang="cs-CZ" b="1" dirty="0" smtClean="0"/>
              <a:t>t</a:t>
            </a:r>
            <a:r>
              <a:rPr lang="cs-CZ" dirty="0" smtClean="0"/>
              <a:t>y/                    souse</a:t>
            </a:r>
            <a:r>
              <a:rPr lang="cs-CZ" b="1" dirty="0" smtClean="0"/>
              <a:t>d</a:t>
            </a:r>
            <a:r>
              <a:rPr lang="cs-CZ" dirty="0" smtClean="0"/>
              <a:t> /souse</a:t>
            </a:r>
            <a:r>
              <a:rPr lang="cs-CZ" b="1" dirty="0" smtClean="0"/>
              <a:t>d</a:t>
            </a:r>
            <a:r>
              <a:rPr lang="cs-CZ" dirty="0" smtClean="0"/>
              <a:t>é/</a:t>
            </a:r>
          </a:p>
          <a:p>
            <a:endParaRPr lang="cs-CZ" dirty="0" smtClean="0"/>
          </a:p>
          <a:p>
            <a:r>
              <a:rPr lang="cs-CZ" b="1" dirty="0"/>
              <a:t>ť</a:t>
            </a:r>
            <a:r>
              <a:rPr lang="cs-CZ" b="1" dirty="0" smtClean="0"/>
              <a:t> -ď</a:t>
            </a:r>
          </a:p>
          <a:p>
            <a:r>
              <a:rPr lang="cs-CZ" dirty="0" smtClean="0"/>
              <a:t>lo</a:t>
            </a:r>
            <a:r>
              <a:rPr lang="cs-CZ" b="1" dirty="0" smtClean="0"/>
              <a:t>ď</a:t>
            </a:r>
            <a:r>
              <a:rPr lang="cs-CZ" dirty="0" smtClean="0"/>
              <a:t> /lo</a:t>
            </a:r>
            <a:r>
              <a:rPr lang="cs-CZ" b="1" dirty="0" smtClean="0"/>
              <a:t>d</a:t>
            </a:r>
            <a:r>
              <a:rPr lang="cs-CZ" dirty="0" smtClean="0"/>
              <a:t>ička/                 labu</a:t>
            </a:r>
            <a:r>
              <a:rPr lang="cs-CZ" b="1" dirty="0" smtClean="0"/>
              <a:t>ť</a:t>
            </a:r>
            <a:r>
              <a:rPr lang="cs-CZ" dirty="0" smtClean="0"/>
              <a:t> /labu</a:t>
            </a:r>
            <a:r>
              <a:rPr lang="cs-CZ" b="1" dirty="0" smtClean="0"/>
              <a:t>t</a:t>
            </a:r>
            <a:r>
              <a:rPr lang="cs-CZ" dirty="0" smtClean="0"/>
              <a:t>ě/</a:t>
            </a:r>
          </a:p>
          <a:p>
            <a:endParaRPr lang="cs-CZ" dirty="0" smtClean="0"/>
          </a:p>
          <a:p>
            <a:r>
              <a:rPr lang="cs-CZ" b="1" dirty="0"/>
              <a:t>f</a:t>
            </a:r>
            <a:r>
              <a:rPr lang="cs-CZ" b="1" dirty="0" smtClean="0"/>
              <a:t>-v</a:t>
            </a:r>
          </a:p>
          <a:p>
            <a:r>
              <a:rPr lang="cs-CZ" dirty="0" smtClean="0"/>
              <a:t>láhe</a:t>
            </a:r>
            <a:r>
              <a:rPr lang="cs-CZ" b="1" dirty="0" smtClean="0"/>
              <a:t>v</a:t>
            </a:r>
            <a:r>
              <a:rPr lang="cs-CZ" dirty="0" smtClean="0"/>
              <a:t> /lah</a:t>
            </a:r>
            <a:r>
              <a:rPr lang="cs-CZ" b="1" dirty="0" smtClean="0"/>
              <a:t>v</a:t>
            </a:r>
            <a:r>
              <a:rPr lang="cs-CZ" dirty="0" smtClean="0"/>
              <a:t>e/                 Rudol</a:t>
            </a:r>
            <a:r>
              <a:rPr lang="cs-CZ" b="1" dirty="0" smtClean="0"/>
              <a:t>f</a:t>
            </a:r>
            <a:r>
              <a:rPr lang="cs-CZ" dirty="0" smtClean="0"/>
              <a:t> /Rudol</a:t>
            </a:r>
            <a:r>
              <a:rPr lang="cs-CZ" b="1" dirty="0" smtClean="0"/>
              <a:t>f</a:t>
            </a:r>
            <a:r>
              <a:rPr lang="cs-CZ" dirty="0" smtClean="0"/>
              <a:t>e/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ZDŮVODŇOVÁNÍ</a:t>
            </a:r>
            <a:endParaRPr lang="cs-CZ" dirty="0"/>
          </a:p>
        </p:txBody>
      </p:sp>
      <p:pic>
        <p:nvPicPr>
          <p:cNvPr id="1029" name="Picture 5" descr="C:\Users\0MGM\AppData\Local\Microsoft\Windows\Temporary Internet Files\Content.IE5\9I7DJK3U\MP90039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93096"/>
            <a:ext cx="1296144" cy="86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87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-z</a:t>
            </a:r>
          </a:p>
          <a:p>
            <a:r>
              <a:rPr lang="cs-CZ" dirty="0" smtClean="0"/>
              <a:t>le</a:t>
            </a:r>
            <a:r>
              <a:rPr lang="cs-CZ" b="1" dirty="0" smtClean="0"/>
              <a:t>s</a:t>
            </a:r>
            <a:r>
              <a:rPr lang="cs-CZ" dirty="0" smtClean="0"/>
              <a:t> /le</a:t>
            </a:r>
            <a:r>
              <a:rPr lang="cs-CZ" b="1" dirty="0" smtClean="0"/>
              <a:t>s</a:t>
            </a:r>
            <a:r>
              <a:rPr lang="cs-CZ" dirty="0" smtClean="0"/>
              <a:t>ík, le</a:t>
            </a:r>
            <a:r>
              <a:rPr lang="cs-CZ" b="1" dirty="0" smtClean="0"/>
              <a:t>s</a:t>
            </a:r>
            <a:r>
              <a:rPr lang="cs-CZ" dirty="0" smtClean="0"/>
              <a:t>a/       mrá</a:t>
            </a:r>
            <a:r>
              <a:rPr lang="cs-CZ" b="1" dirty="0" smtClean="0"/>
              <a:t>z</a:t>
            </a:r>
            <a:r>
              <a:rPr lang="cs-CZ" dirty="0" smtClean="0"/>
              <a:t> /mra</a:t>
            </a:r>
            <a:r>
              <a:rPr lang="cs-CZ" b="1" dirty="0" smtClean="0"/>
              <a:t>z</a:t>
            </a:r>
            <a:r>
              <a:rPr lang="cs-CZ" dirty="0" smtClean="0"/>
              <a:t>u, mra</a:t>
            </a:r>
            <a:r>
              <a:rPr lang="cs-CZ" b="1" dirty="0" smtClean="0"/>
              <a:t>z</a:t>
            </a:r>
            <a:r>
              <a:rPr lang="cs-CZ" dirty="0" smtClean="0"/>
              <a:t>ík/</a:t>
            </a:r>
          </a:p>
          <a:p>
            <a:endParaRPr lang="cs-CZ" dirty="0"/>
          </a:p>
          <a:p>
            <a:r>
              <a:rPr lang="cs-CZ" b="1" dirty="0"/>
              <a:t>š</a:t>
            </a:r>
            <a:r>
              <a:rPr lang="cs-CZ" b="1" dirty="0" smtClean="0"/>
              <a:t>-ž</a:t>
            </a:r>
          </a:p>
          <a:p>
            <a:r>
              <a:rPr lang="cs-CZ" dirty="0" smtClean="0"/>
              <a:t>myš /my</a:t>
            </a:r>
            <a:r>
              <a:rPr lang="cs-CZ" b="1" dirty="0" smtClean="0"/>
              <a:t>š</a:t>
            </a:r>
            <a:r>
              <a:rPr lang="cs-CZ" dirty="0" smtClean="0"/>
              <a:t>i/             mu</a:t>
            </a:r>
            <a:r>
              <a:rPr lang="cs-CZ" b="1" dirty="0" smtClean="0"/>
              <a:t>ž</a:t>
            </a:r>
            <a:r>
              <a:rPr lang="cs-CZ" dirty="0" smtClean="0"/>
              <a:t> /mu</a:t>
            </a:r>
            <a:r>
              <a:rPr lang="cs-CZ" b="1" dirty="0" smtClean="0"/>
              <a:t>ž</a:t>
            </a:r>
            <a:r>
              <a:rPr lang="cs-CZ" dirty="0" smtClean="0"/>
              <a:t>i/</a:t>
            </a:r>
          </a:p>
          <a:p>
            <a:endParaRPr lang="cs-CZ" dirty="0"/>
          </a:p>
          <a:p>
            <a:r>
              <a:rPr lang="cs-CZ" b="1" dirty="0"/>
              <a:t>h</a:t>
            </a:r>
            <a:r>
              <a:rPr lang="cs-CZ" b="1" dirty="0" smtClean="0"/>
              <a:t>-ch</a:t>
            </a:r>
          </a:p>
          <a:p>
            <a:r>
              <a:rPr lang="cs-CZ" dirty="0" smtClean="0"/>
              <a:t>sníh /sně</a:t>
            </a:r>
            <a:r>
              <a:rPr lang="cs-CZ" b="1" dirty="0" smtClean="0"/>
              <a:t>h</a:t>
            </a:r>
            <a:r>
              <a:rPr lang="cs-CZ" dirty="0" smtClean="0"/>
              <a:t>u/         oře</a:t>
            </a:r>
            <a:r>
              <a:rPr lang="cs-CZ" b="1" dirty="0" smtClean="0"/>
              <a:t>ch</a:t>
            </a:r>
            <a:r>
              <a:rPr lang="cs-CZ" dirty="0" smtClean="0"/>
              <a:t> /oře</a:t>
            </a:r>
            <a:r>
              <a:rPr lang="cs-CZ" b="1" dirty="0" smtClean="0"/>
              <a:t>ch</a:t>
            </a:r>
            <a:r>
              <a:rPr lang="cs-CZ" dirty="0" smtClean="0"/>
              <a:t>y/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ZDŮVODŇOVÁNÍ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MH0F30X1\MC900440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896" y="116632"/>
            <a:ext cx="2299892" cy="173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X2W0SL50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670" y="3717032"/>
            <a:ext cx="2124236" cy="142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05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53635" y="2862367"/>
            <a:ext cx="11304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P-B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4883471" y="2921835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NÁKU-</a:t>
            </a:r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4942444" y="1835298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KLU-KO</a:t>
            </a:r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6084168" y="1732039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SLU-KA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7214672" y="178278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ŽA-KA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>
            <a:off x="7164408" y="2893255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VTI-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7122874" y="3988143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ŠROU-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5976156" y="3988143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ZU-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4926839" y="3988143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SLOU-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577131" y="3842254"/>
            <a:ext cx="114349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T-D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483110" y="3811103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POHLE-</a:t>
            </a:r>
            <a:endParaRPr lang="cs-CZ" dirty="0"/>
          </a:p>
        </p:txBody>
      </p:sp>
      <p:sp>
        <p:nvSpPr>
          <p:cNvPr id="15" name="Slza 14"/>
          <p:cNvSpPr/>
          <p:nvPr/>
        </p:nvSpPr>
        <p:spPr>
          <a:xfrm>
            <a:off x="2771800" y="2697182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HRA-</a:t>
            </a:r>
            <a:endParaRPr lang="cs-CZ" dirty="0"/>
          </a:p>
        </p:txBody>
      </p:sp>
      <p:sp>
        <p:nvSpPr>
          <p:cNvPr id="16" name="Slza 15"/>
          <p:cNvSpPr/>
          <p:nvPr/>
        </p:nvSpPr>
        <p:spPr>
          <a:xfrm>
            <a:off x="514400" y="5029579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LOPA-KA</a:t>
            </a:r>
            <a:endParaRPr lang="cs-CZ" dirty="0"/>
          </a:p>
        </p:txBody>
      </p:sp>
      <p:sp>
        <p:nvSpPr>
          <p:cNvPr id="17" name="Slza 16"/>
          <p:cNvSpPr/>
          <p:nvPr/>
        </p:nvSpPr>
        <p:spPr>
          <a:xfrm>
            <a:off x="2966120" y="5013176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SLA-KÝ</a:t>
            </a:r>
            <a:endParaRPr lang="cs-CZ" dirty="0"/>
          </a:p>
        </p:txBody>
      </p:sp>
      <p:sp>
        <p:nvSpPr>
          <p:cNvPr id="18" name="Slza 17"/>
          <p:cNvSpPr/>
          <p:nvPr/>
        </p:nvSpPr>
        <p:spPr>
          <a:xfrm>
            <a:off x="483110" y="2733177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HA-</a:t>
            </a:r>
            <a:endParaRPr lang="cs-CZ" dirty="0"/>
          </a:p>
        </p:txBody>
      </p:sp>
      <p:sp>
        <p:nvSpPr>
          <p:cNvPr id="19" name="Slza 18"/>
          <p:cNvSpPr/>
          <p:nvPr/>
        </p:nvSpPr>
        <p:spPr>
          <a:xfrm>
            <a:off x="1691680" y="2760901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VÝCHO-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>
            <a:off x="2945293" y="3741586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FO-KA</a:t>
            </a:r>
            <a:endParaRPr lang="cs-CZ" dirty="0"/>
          </a:p>
        </p:txBody>
      </p:sp>
      <p:sp>
        <p:nvSpPr>
          <p:cNvPr id="21" name="Slza 20"/>
          <p:cNvSpPr/>
          <p:nvPr/>
        </p:nvSpPr>
        <p:spPr>
          <a:xfrm>
            <a:off x="1691680" y="4932518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POHÁ-KA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352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514542" y="2931900"/>
            <a:ext cx="1092277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Ť-Ď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5436096" y="1859972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CHY-</a:t>
            </a:r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5436096" y="2931900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HO-</a:t>
            </a:r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6668941" y="1844386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ZAME-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7748224" y="1844386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SE-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>
            <a:off x="7738796" y="2931900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OBRA- SE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7606819" y="4051920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ODPOVĚ-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6522335" y="4032388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LABU-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5424896" y="4011561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LO-KA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671690" y="3554361"/>
            <a:ext cx="10801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F-V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571600" y="2639961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FOTOGRA-</a:t>
            </a:r>
            <a:endParaRPr lang="cs-CZ" dirty="0"/>
          </a:p>
        </p:txBody>
      </p:sp>
      <p:sp>
        <p:nvSpPr>
          <p:cNvPr id="15" name="Slza 14"/>
          <p:cNvSpPr/>
          <p:nvPr/>
        </p:nvSpPr>
        <p:spPr>
          <a:xfrm>
            <a:off x="1727684" y="2560121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HOU-</a:t>
            </a:r>
            <a:endParaRPr lang="cs-CZ" dirty="0"/>
          </a:p>
        </p:txBody>
      </p:sp>
      <p:sp>
        <p:nvSpPr>
          <p:cNvPr id="16" name="Slza 15"/>
          <p:cNvSpPr/>
          <p:nvPr/>
        </p:nvSpPr>
        <p:spPr>
          <a:xfrm>
            <a:off x="2796912" y="2560121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ZPĚ-</a:t>
            </a:r>
            <a:endParaRPr lang="cs-CZ" dirty="0"/>
          </a:p>
        </p:txBody>
      </p:sp>
      <p:sp>
        <p:nvSpPr>
          <p:cNvPr id="17" name="Slza 16"/>
          <p:cNvSpPr/>
          <p:nvPr/>
        </p:nvSpPr>
        <p:spPr>
          <a:xfrm>
            <a:off x="2915816" y="364586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LÁ-KA</a:t>
            </a:r>
            <a:endParaRPr lang="cs-CZ" dirty="0"/>
          </a:p>
        </p:txBody>
      </p:sp>
      <p:sp>
        <p:nvSpPr>
          <p:cNvPr id="18" name="Slza 17"/>
          <p:cNvSpPr/>
          <p:nvPr/>
        </p:nvSpPr>
        <p:spPr>
          <a:xfrm>
            <a:off x="571600" y="3712688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OSTRO-</a:t>
            </a:r>
            <a:endParaRPr lang="cs-CZ" dirty="0"/>
          </a:p>
        </p:txBody>
      </p:sp>
      <p:sp>
        <p:nvSpPr>
          <p:cNvPr id="19" name="Slza 18"/>
          <p:cNvSpPr/>
          <p:nvPr/>
        </p:nvSpPr>
        <p:spPr>
          <a:xfrm>
            <a:off x="698117" y="4779395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LAHE-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>
            <a:off x="1782313" y="4697820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MRKE-</a:t>
            </a:r>
            <a:endParaRPr lang="cs-CZ" dirty="0"/>
          </a:p>
        </p:txBody>
      </p:sp>
      <p:sp>
        <p:nvSpPr>
          <p:cNvPr id="21" name="Slza 20"/>
          <p:cNvSpPr/>
          <p:nvPr/>
        </p:nvSpPr>
        <p:spPr>
          <a:xfrm>
            <a:off x="2915816" y="4697820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778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505713" y="2682851"/>
            <a:ext cx="106891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Š-Ž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6444208" y="1651780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NŮ-KY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7520023" y="1651780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HRU-KA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>
            <a:off x="5364088" y="1710773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LE-!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5466490" y="280263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SOUTĚ-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7668344" y="2682851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MY-KA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7668344" y="383589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LI-KA</a:t>
            </a:r>
            <a:endParaRPr lang="cs-CZ" dirty="0"/>
          </a:p>
        </p:txBody>
      </p:sp>
      <p:sp>
        <p:nvSpPr>
          <p:cNvPr id="13" name="Slza 12"/>
          <p:cNvSpPr/>
          <p:nvPr/>
        </p:nvSpPr>
        <p:spPr>
          <a:xfrm>
            <a:off x="6582972" y="3818138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NŮ-</a:t>
            </a:r>
            <a:endParaRPr lang="cs-CZ" dirty="0"/>
          </a:p>
        </p:txBody>
      </p:sp>
      <p:sp>
        <p:nvSpPr>
          <p:cNvPr id="14" name="Slza 13"/>
          <p:cNvSpPr/>
          <p:nvPr/>
        </p:nvSpPr>
        <p:spPr>
          <a:xfrm>
            <a:off x="5466490" y="383589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LOUPE-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948422" y="3740470"/>
            <a:ext cx="120243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S-Z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>
            <a:off x="849288" y="2668541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KO-</a:t>
            </a:r>
            <a:endParaRPr lang="cs-CZ" dirty="0"/>
          </a:p>
        </p:txBody>
      </p:sp>
      <p:sp>
        <p:nvSpPr>
          <p:cNvPr id="17" name="Slza 16"/>
          <p:cNvSpPr/>
          <p:nvPr/>
        </p:nvSpPr>
        <p:spPr>
          <a:xfrm>
            <a:off x="1958008" y="2683250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ZÁKA-</a:t>
            </a:r>
            <a:endParaRPr lang="cs-CZ" dirty="0"/>
          </a:p>
        </p:txBody>
      </p:sp>
      <p:sp>
        <p:nvSpPr>
          <p:cNvPr id="18" name="Slza 17"/>
          <p:cNvSpPr/>
          <p:nvPr/>
        </p:nvSpPr>
        <p:spPr>
          <a:xfrm>
            <a:off x="3233226" y="2780509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NÁPI-</a:t>
            </a:r>
            <a:endParaRPr lang="cs-CZ" dirty="0"/>
          </a:p>
        </p:txBody>
      </p:sp>
      <p:sp>
        <p:nvSpPr>
          <p:cNvPr id="19" name="Slza 18"/>
          <p:cNvSpPr/>
          <p:nvPr/>
        </p:nvSpPr>
        <p:spPr>
          <a:xfrm>
            <a:off x="798924" y="3725283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VLA-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>
            <a:off x="3150854" y="4848912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ŘÍ-KY</a:t>
            </a:r>
            <a:endParaRPr lang="cs-CZ" dirty="0"/>
          </a:p>
        </p:txBody>
      </p:sp>
      <p:sp>
        <p:nvSpPr>
          <p:cNvPr id="21" name="Slza 20"/>
          <p:cNvSpPr/>
          <p:nvPr/>
        </p:nvSpPr>
        <p:spPr>
          <a:xfrm>
            <a:off x="3309698" y="3818138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BLÍ-KO</a:t>
            </a:r>
            <a:endParaRPr lang="cs-CZ" dirty="0"/>
          </a:p>
        </p:txBody>
      </p:sp>
      <p:sp>
        <p:nvSpPr>
          <p:cNvPr id="22" name="Slza 21"/>
          <p:cNvSpPr/>
          <p:nvPr/>
        </p:nvSpPr>
        <p:spPr>
          <a:xfrm>
            <a:off x="849288" y="4848912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PRALE-</a:t>
            </a:r>
            <a:endParaRPr lang="cs-CZ" dirty="0"/>
          </a:p>
        </p:txBody>
      </p:sp>
      <p:sp>
        <p:nvSpPr>
          <p:cNvPr id="23" name="Slza 22"/>
          <p:cNvSpPr/>
          <p:nvPr/>
        </p:nvSpPr>
        <p:spPr>
          <a:xfrm>
            <a:off x="1958008" y="4848912"/>
            <a:ext cx="914400" cy="914400"/>
          </a:xfrm>
          <a:prstGeom prst="teardrop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ŘETĚ-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82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11959" y="3140968"/>
            <a:ext cx="122413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CH-H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3129208" y="3140968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LENO-</a:t>
            </a:r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3129208" y="209857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OŘE-</a:t>
            </a:r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4326907" y="205425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PŘÍBĚ-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5580112" y="196010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DE-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>
            <a:off x="5580112" y="301297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SNÍ-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5580112" y="4267944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BU-TY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4366827" y="4267944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VOJTĚ-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3129208" y="4267944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1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Jarku bolí </a:t>
            </a:r>
            <a:r>
              <a:rPr lang="cs-CZ" dirty="0" err="1" smtClean="0"/>
              <a:t>zu</a:t>
            </a:r>
            <a:r>
              <a:rPr lang="cs-CZ" dirty="0" smtClean="0"/>
              <a:t>-. U potoka roste velký </a:t>
            </a:r>
            <a:r>
              <a:rPr lang="cs-CZ" dirty="0" err="1" smtClean="0"/>
              <a:t>du</a:t>
            </a:r>
            <a:r>
              <a:rPr lang="cs-CZ" dirty="0" smtClean="0"/>
              <a:t>-.</a:t>
            </a:r>
          </a:p>
          <a:p>
            <a:r>
              <a:rPr lang="cs-CZ" dirty="0" err="1" smtClean="0"/>
              <a:t>Zame</a:t>
            </a:r>
            <a:r>
              <a:rPr lang="cs-CZ" dirty="0" smtClean="0"/>
              <a:t>- chodník. </a:t>
            </a:r>
            <a:r>
              <a:rPr lang="cs-CZ" dirty="0" err="1" smtClean="0"/>
              <a:t>Usma</a:t>
            </a:r>
            <a:r>
              <a:rPr lang="cs-CZ" dirty="0" smtClean="0"/>
              <a:t>- nám ří-</a:t>
            </a:r>
            <a:r>
              <a:rPr lang="cs-CZ" dirty="0" err="1" smtClean="0"/>
              <a:t>ky</a:t>
            </a:r>
            <a:r>
              <a:rPr lang="cs-CZ" dirty="0" smtClean="0"/>
              <a:t>. </a:t>
            </a:r>
            <a:r>
              <a:rPr lang="cs-CZ" dirty="0" err="1" smtClean="0"/>
              <a:t>Nedro</a:t>
            </a:r>
            <a:r>
              <a:rPr lang="cs-CZ" dirty="0" smtClean="0"/>
              <a:t>- </a:t>
            </a:r>
          </a:p>
          <a:p>
            <a:r>
              <a:rPr lang="cs-CZ" dirty="0" err="1" smtClean="0"/>
              <a:t>chlé</a:t>
            </a:r>
            <a:r>
              <a:rPr lang="cs-CZ" dirty="0" smtClean="0"/>
              <a:t>- na zem. Se- rovně! V knihovně leží </a:t>
            </a:r>
          </a:p>
          <a:p>
            <a:r>
              <a:rPr lang="cs-CZ" dirty="0" smtClean="0"/>
              <a:t>mnoho </a:t>
            </a:r>
            <a:r>
              <a:rPr lang="cs-CZ" dirty="0" err="1" smtClean="0"/>
              <a:t>kni</a:t>
            </a:r>
            <a:r>
              <a:rPr lang="cs-CZ" dirty="0" smtClean="0"/>
              <a:t>-. Ivan má </a:t>
            </a:r>
            <a:r>
              <a:rPr lang="cs-CZ" dirty="0" err="1" smtClean="0"/>
              <a:t>rá</a:t>
            </a:r>
            <a:r>
              <a:rPr lang="cs-CZ" dirty="0" smtClean="0"/>
              <a:t>- </a:t>
            </a:r>
            <a:r>
              <a:rPr lang="cs-CZ" dirty="0" err="1" smtClean="0"/>
              <a:t>me</a:t>
            </a:r>
            <a:r>
              <a:rPr lang="cs-CZ" dirty="0" smtClean="0"/>
              <a:t>-. Železo je </a:t>
            </a:r>
            <a:r>
              <a:rPr lang="cs-CZ" dirty="0" err="1" smtClean="0"/>
              <a:t>ko</a:t>
            </a:r>
            <a:r>
              <a:rPr lang="cs-CZ" dirty="0" smtClean="0"/>
              <a:t>-.</a:t>
            </a:r>
          </a:p>
          <a:p>
            <a:r>
              <a:rPr lang="cs-CZ" dirty="0" err="1" smtClean="0"/>
              <a:t>Prova</a:t>
            </a:r>
            <a:r>
              <a:rPr lang="cs-CZ" dirty="0" smtClean="0"/>
              <a:t>- se přetrhl. </a:t>
            </a:r>
            <a:r>
              <a:rPr lang="cs-CZ" dirty="0" err="1" smtClean="0"/>
              <a:t>Pe</a:t>
            </a:r>
            <a:r>
              <a:rPr lang="cs-CZ" dirty="0" smtClean="0"/>
              <a:t>- má dobrý či- a </a:t>
            </a:r>
            <a:r>
              <a:rPr lang="cs-CZ" dirty="0" err="1" smtClean="0"/>
              <a:t>slu</a:t>
            </a:r>
            <a:r>
              <a:rPr lang="cs-CZ" dirty="0" smtClean="0"/>
              <a:t>-.</a:t>
            </a:r>
          </a:p>
          <a:p>
            <a:r>
              <a:rPr lang="cs-CZ" dirty="0" smtClean="0"/>
              <a:t>V rybníku je plno </a:t>
            </a:r>
            <a:r>
              <a:rPr lang="cs-CZ" dirty="0" err="1" smtClean="0"/>
              <a:t>ža</a:t>
            </a:r>
            <a:r>
              <a:rPr lang="cs-CZ" dirty="0" smtClean="0"/>
              <a:t>- a </a:t>
            </a:r>
            <a:r>
              <a:rPr lang="cs-CZ" dirty="0" err="1" smtClean="0"/>
              <a:t>ry</a:t>
            </a:r>
            <a:r>
              <a:rPr lang="cs-CZ" dirty="0" smtClean="0"/>
              <a:t>-. U lesa stálo pět </a:t>
            </a:r>
          </a:p>
          <a:p>
            <a:r>
              <a:rPr lang="cs-CZ" dirty="0" err="1" smtClean="0"/>
              <a:t>chalu</a:t>
            </a:r>
            <a:r>
              <a:rPr lang="cs-CZ" dirty="0" smtClean="0"/>
              <a:t>-. Podej mi </a:t>
            </a:r>
            <a:r>
              <a:rPr lang="cs-CZ" dirty="0" err="1" smtClean="0"/>
              <a:t>nů-ky</a:t>
            </a:r>
            <a:r>
              <a:rPr lang="cs-CZ" dirty="0" smtClean="0"/>
              <a:t> a praví-</a:t>
            </a:r>
            <a:r>
              <a:rPr lang="cs-CZ" dirty="0" err="1" smtClean="0"/>
              <a:t>ko</a:t>
            </a:r>
            <a:r>
              <a:rPr lang="cs-CZ" dirty="0" smtClean="0"/>
              <a:t>. Na ze- </a:t>
            </a:r>
          </a:p>
          <a:p>
            <a:r>
              <a:rPr lang="cs-CZ" dirty="0" smtClean="0"/>
              <a:t>pověsíme </a:t>
            </a:r>
            <a:r>
              <a:rPr lang="cs-CZ" dirty="0" err="1" smtClean="0"/>
              <a:t>obrá-ky</a:t>
            </a:r>
            <a:r>
              <a:rPr lang="cs-CZ" dirty="0" smtClean="0"/>
              <a:t>. V zimě se voda mění v </a:t>
            </a:r>
            <a:r>
              <a:rPr lang="cs-CZ" dirty="0" err="1" smtClean="0"/>
              <a:t>le</a:t>
            </a:r>
            <a:r>
              <a:rPr lang="cs-CZ" dirty="0" smtClean="0"/>
              <a:t>-.</a:t>
            </a:r>
          </a:p>
          <a:p>
            <a:r>
              <a:rPr lang="cs-CZ" dirty="0" smtClean="0"/>
              <a:t>Děti staví z pí-ku hra-. </a:t>
            </a:r>
            <a:r>
              <a:rPr lang="cs-CZ" dirty="0" err="1" smtClean="0"/>
              <a:t>Medvě</a:t>
            </a:r>
            <a:r>
              <a:rPr lang="cs-CZ" dirty="0" smtClean="0"/>
              <a:t>- žije v lese.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1KSUHWV9\MC900413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3399" y="5517232"/>
            <a:ext cx="1080120" cy="982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F5M6QV46\MC9004418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446" y="272230"/>
            <a:ext cx="1258456" cy="125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50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Jarku bolí </a:t>
            </a:r>
            <a:r>
              <a:rPr lang="cs-CZ" dirty="0" smtClean="0"/>
              <a:t>zu</a:t>
            </a:r>
            <a:r>
              <a:rPr lang="cs-CZ" b="1" dirty="0">
                <a:solidFill>
                  <a:srgbClr val="FF0000"/>
                </a:solidFill>
              </a:rPr>
              <a:t>b</a:t>
            </a:r>
            <a:r>
              <a:rPr lang="cs-CZ" dirty="0" smtClean="0"/>
              <a:t>. </a:t>
            </a:r>
            <a:r>
              <a:rPr lang="cs-CZ" dirty="0"/>
              <a:t>U potoka roste velký </a:t>
            </a:r>
            <a:r>
              <a:rPr lang="cs-CZ" dirty="0" smtClean="0"/>
              <a:t>du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Zame</a:t>
            </a:r>
            <a:r>
              <a:rPr lang="cs-CZ" b="1" dirty="0" smtClean="0">
                <a:solidFill>
                  <a:srgbClr val="FF0000"/>
                </a:solidFill>
              </a:rPr>
              <a:t>ť</a:t>
            </a:r>
            <a:r>
              <a:rPr lang="cs-CZ" dirty="0" smtClean="0"/>
              <a:t> </a:t>
            </a:r>
            <a:r>
              <a:rPr lang="cs-CZ" dirty="0"/>
              <a:t>chodník. </a:t>
            </a:r>
            <a:r>
              <a:rPr lang="cs-CZ" dirty="0" smtClean="0"/>
              <a:t>Usma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 </a:t>
            </a:r>
            <a:r>
              <a:rPr lang="cs-CZ" dirty="0"/>
              <a:t>nám </a:t>
            </a:r>
            <a:r>
              <a:rPr lang="cs-CZ" dirty="0" smtClean="0"/>
              <a:t>ří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ky</a:t>
            </a:r>
            <a:r>
              <a:rPr lang="cs-CZ" dirty="0"/>
              <a:t>. </a:t>
            </a:r>
            <a:r>
              <a:rPr lang="cs-CZ" dirty="0" smtClean="0"/>
              <a:t>Nedro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chlé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</a:t>
            </a:r>
            <a:r>
              <a:rPr lang="cs-CZ" dirty="0"/>
              <a:t>na zem. </a:t>
            </a:r>
            <a:r>
              <a:rPr lang="cs-CZ" dirty="0" smtClean="0"/>
              <a:t>Se</a:t>
            </a:r>
            <a:r>
              <a:rPr lang="cs-CZ" b="1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</a:t>
            </a:r>
            <a:r>
              <a:rPr lang="cs-CZ" dirty="0"/>
              <a:t>rovně! V knihovně leží </a:t>
            </a:r>
          </a:p>
          <a:p>
            <a:r>
              <a:rPr lang="cs-CZ" dirty="0"/>
              <a:t>mnoho </a:t>
            </a:r>
            <a:r>
              <a:rPr lang="cs-CZ" dirty="0" smtClean="0"/>
              <a:t>kni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. </a:t>
            </a:r>
            <a:r>
              <a:rPr lang="cs-CZ" dirty="0"/>
              <a:t>Ivan má </a:t>
            </a:r>
            <a:r>
              <a:rPr lang="cs-CZ" dirty="0" smtClean="0"/>
              <a:t>rá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me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. </a:t>
            </a:r>
            <a:r>
              <a:rPr lang="cs-CZ" dirty="0"/>
              <a:t>Železo je </a:t>
            </a:r>
            <a:r>
              <a:rPr lang="cs-CZ" dirty="0" smtClean="0"/>
              <a:t>ko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Prova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</a:t>
            </a:r>
            <a:r>
              <a:rPr lang="cs-CZ" dirty="0"/>
              <a:t>se přetrhl. </a:t>
            </a:r>
            <a:r>
              <a:rPr lang="cs-CZ" dirty="0" smtClean="0"/>
              <a:t>Pe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/>
              <a:t>má dobrý </a:t>
            </a:r>
            <a:r>
              <a:rPr lang="cs-CZ" dirty="0" smtClean="0"/>
              <a:t>či</a:t>
            </a:r>
            <a:r>
              <a:rPr lang="cs-CZ" b="1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slu</a:t>
            </a:r>
            <a:r>
              <a:rPr lang="cs-CZ" b="1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V rybníku je plno </a:t>
            </a:r>
            <a:r>
              <a:rPr lang="cs-CZ" dirty="0" smtClean="0"/>
              <a:t>ža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ry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. </a:t>
            </a:r>
            <a:r>
              <a:rPr lang="cs-CZ" dirty="0"/>
              <a:t>U lesa stálo pět </a:t>
            </a:r>
          </a:p>
          <a:p>
            <a:r>
              <a:rPr lang="cs-CZ" dirty="0" smtClean="0"/>
              <a:t>chalu</a:t>
            </a:r>
            <a:r>
              <a:rPr lang="cs-CZ" b="1" dirty="0" smtClean="0"/>
              <a:t>p</a:t>
            </a:r>
            <a:r>
              <a:rPr lang="cs-CZ" dirty="0" smtClean="0"/>
              <a:t>. </a:t>
            </a:r>
            <a:r>
              <a:rPr lang="cs-CZ" dirty="0"/>
              <a:t>Podej mi </a:t>
            </a:r>
            <a:r>
              <a:rPr lang="cs-CZ" dirty="0" smtClean="0"/>
              <a:t>nů</a:t>
            </a:r>
            <a:r>
              <a:rPr lang="cs-CZ" b="1" dirty="0" smtClean="0"/>
              <a:t>ž</a:t>
            </a:r>
            <a:r>
              <a:rPr lang="cs-CZ" dirty="0" smtClean="0"/>
              <a:t>ky </a:t>
            </a:r>
            <a:r>
              <a:rPr lang="cs-CZ" dirty="0"/>
              <a:t>a </a:t>
            </a:r>
            <a:r>
              <a:rPr lang="cs-CZ" dirty="0" smtClean="0"/>
              <a:t>praví</a:t>
            </a:r>
            <a:r>
              <a:rPr lang="cs-CZ" b="1" dirty="0" smtClean="0"/>
              <a:t>t</a:t>
            </a:r>
            <a:r>
              <a:rPr lang="cs-CZ" dirty="0" smtClean="0"/>
              <a:t>ko</a:t>
            </a:r>
            <a:r>
              <a:rPr lang="cs-CZ" dirty="0"/>
              <a:t>. Na </a:t>
            </a:r>
            <a:r>
              <a:rPr lang="cs-CZ" dirty="0" smtClean="0"/>
              <a:t>ze</a:t>
            </a:r>
            <a:r>
              <a:rPr lang="cs-CZ" b="1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pověsíme </a:t>
            </a:r>
            <a:r>
              <a:rPr lang="cs-CZ" dirty="0" err="1" smtClean="0"/>
              <a:t>obrá</a:t>
            </a:r>
            <a:r>
              <a:rPr lang="cs-CZ" b="1" dirty="0" err="1" smtClean="0">
                <a:solidFill>
                  <a:srgbClr val="FF0000"/>
                </a:solidFill>
              </a:rPr>
              <a:t>z</a:t>
            </a:r>
            <a:r>
              <a:rPr lang="cs-CZ" dirty="0" err="1" smtClean="0"/>
              <a:t>ky.V</a:t>
            </a:r>
            <a:r>
              <a:rPr lang="cs-CZ" dirty="0" smtClean="0"/>
              <a:t> </a:t>
            </a:r>
            <a:r>
              <a:rPr lang="cs-CZ" dirty="0"/>
              <a:t>zimě se voda mění v </a:t>
            </a:r>
            <a:r>
              <a:rPr lang="cs-CZ" dirty="0" smtClean="0"/>
              <a:t>le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Děti staví z </a:t>
            </a:r>
            <a:r>
              <a:rPr lang="cs-CZ" dirty="0" smtClean="0"/>
              <a:t>pí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ku hra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. Medvě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</a:t>
            </a:r>
            <a:r>
              <a:rPr lang="cs-CZ" dirty="0"/>
              <a:t>žije v lese.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74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  <a:defRPr/>
            </a:pPr>
            <a:r>
              <a:rPr lang="cs-CZ" dirty="0"/>
              <a:t>Ilustrace : office.microsoft.com</a:t>
            </a:r>
          </a:p>
          <a:p>
            <a:pPr marL="109728" indent="0">
              <a:buNone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9I7DJK3U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3344416" cy="33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150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</TotalTime>
  <Words>526</Words>
  <Application>Microsoft Office PowerPoint</Application>
  <PresentationFormat>Předvádění na obrazovce (4:3)</PresentationFormat>
  <Paragraphs>143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ANOTACE</vt:lpstr>
      <vt:lpstr>PSANÍ  PÁROVÝCH  SOUHLÁSEK  UVNITŘ  A  NA  KONCI  SLOV</vt:lpstr>
      <vt:lpstr>PRAVIDLA</vt:lpstr>
      <vt:lpstr>ZDŮVODŇOVÁNÍ</vt:lpstr>
      <vt:lpstr>ZDŮVODŇOVÁNÍ</vt:lpstr>
      <vt:lpstr>DOPLŇUJ</vt:lpstr>
      <vt:lpstr>DOPLŇUJ</vt:lpstr>
      <vt:lpstr>DOPLŇUJ</vt:lpstr>
      <vt:lpstr>DOPLŇUJ</vt:lpstr>
      <vt:lpstr>PROCVIČUJ</vt:lpstr>
      <vt:lpstr>ZKONTROLUJ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23</cp:revision>
  <dcterms:created xsi:type="dcterms:W3CDTF">2013-01-23T18:05:51Z</dcterms:created>
  <dcterms:modified xsi:type="dcterms:W3CDTF">2013-03-07T18:58:37Z</dcterms:modified>
</cp:coreProperties>
</file>