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VY_32_INOVACE_9/05_ROSTLINY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Rostliny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rgbClr val="92D050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rgbClr val="FFC000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VY_32_INOVACE_9/05_ROSTLINY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Rostliny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FFC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10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img.blesk.cz/img/1/normal480/44511-img-import.jpg" TargetMode="External"/><Relationship Id="rId13" Type="http://schemas.openxmlformats.org/officeDocument/2006/relationships/hyperlink" Target="http://www.uspza.cz/obrazky5/06-jedle_06_big.jpg" TargetMode="External"/><Relationship Id="rId18" Type="http://schemas.openxmlformats.org/officeDocument/2006/relationships/hyperlink" Target="http://www.weathermasterhvac.com/images/uploads/shutterstock_65729302.jpg" TargetMode="External"/><Relationship Id="rId3" Type="http://schemas.openxmlformats.org/officeDocument/2006/relationships/hyperlink" Target="http://www.horoskopnamiru.cz/files/sipkovy-ker.jpg" TargetMode="External"/><Relationship Id="rId21" Type="http://schemas.openxmlformats.org/officeDocument/2006/relationships/hyperlink" Target="http://www.pelargonie.cz/zlatice.jpg" TargetMode="External"/><Relationship Id="rId7" Type="http://schemas.openxmlformats.org/officeDocument/2006/relationships/hyperlink" Target="http://krytosemennerostliny.xf.cz/javorm.jpg" TargetMode="External"/><Relationship Id="rId12" Type="http://schemas.openxmlformats.org/officeDocument/2006/relationships/hyperlink" Target="http://www.cb.cz/pisek/sites/default/files/images/buk-lesni%20list_0.jpg" TargetMode="External"/><Relationship Id="rId17" Type="http://schemas.openxmlformats.org/officeDocument/2006/relationships/hyperlink" Target="http://www.ireceptar.cz/res/data/188/022580.jpg" TargetMode="External"/><Relationship Id="rId2" Type="http://schemas.openxmlformats.org/officeDocument/2006/relationships/hyperlink" Target="http://www.petrfrancan.cz/wp-content/uploads/2012/01/IMG_9614.jpg" TargetMode="External"/><Relationship Id="rId16" Type="http://schemas.openxmlformats.org/officeDocument/2006/relationships/hyperlink" Target="http://grizzlymedia.files.wordpress.com/2008/02/peach-book-award-2.jpg" TargetMode="External"/><Relationship Id="rId20" Type="http://schemas.openxmlformats.org/officeDocument/2006/relationships/hyperlink" Target="http://files.zsvotice.webnode.cz/200000229-0fcde10c81/L%C3%ADska%20obecn%C3%A1%20(Corylus%20avellana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projekty.cz/weby/demo/_app/Repository/yy2009/mm10/dd15/3345.jpg" TargetMode="External"/><Relationship Id="rId11" Type="http://schemas.openxmlformats.org/officeDocument/2006/relationships/hyperlink" Target="http://botanika.borec.cz/fota/lipa_srdcita1.jpg" TargetMode="External"/><Relationship Id="rId5" Type="http://schemas.openxmlformats.org/officeDocument/2006/relationships/hyperlink" Target="http://www.sharkan.net/images/dendrologie/dub_nebo_buk/dub_nebo_buk_007.jpg" TargetMode="External"/><Relationship Id="rId15" Type="http://schemas.openxmlformats.org/officeDocument/2006/relationships/hyperlink" Target="http://mckenziemalanaphy.files.wordpress.com/2011/05/pear.jpg" TargetMode="External"/><Relationship Id="rId10" Type="http://schemas.openxmlformats.org/officeDocument/2006/relationships/hyperlink" Target="http://www.profizahrada.cz/images_data/5168-jablon-florina.jpg" TargetMode="External"/><Relationship Id="rId19" Type="http://schemas.openxmlformats.org/officeDocument/2006/relationships/hyperlink" Target="http://www.garten-de.com/images_forum/gallery/11417/6604-p6270054.jpg" TargetMode="External"/><Relationship Id="rId4" Type="http://schemas.openxmlformats.org/officeDocument/2006/relationships/hyperlink" Target="http://www.e-zahrady.cz/img/upload/herbar_14300294.jpg" TargetMode="External"/><Relationship Id="rId9" Type="http://schemas.openxmlformats.org/officeDocument/2006/relationships/hyperlink" Target="http://kulickova2222.wz.cz/ssiska.jpg" TargetMode="External"/><Relationship Id="rId14" Type="http://schemas.openxmlformats.org/officeDocument/2006/relationships/hyperlink" Target="http://www.chicagofarmandtable.com/wp-content/uploads/2012/05/red-apples.jpg" TargetMode="External"/><Relationship Id="rId22" Type="http://schemas.openxmlformats.org/officeDocument/2006/relationships/hyperlink" Target="http://skolakov3a.sweb.cz/PRVOUKA/rostliny2/rostlina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06309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výuku předmětu Přírodověda pro druhý stupeň základní školy speciální</a:t>
            </a:r>
          </a:p>
          <a:p>
            <a:r>
              <a:rPr lang="cs-CZ" sz="2400" dirty="0" smtClean="0"/>
              <a:t>Doba vzniku – červenec 2012</a:t>
            </a:r>
          </a:p>
          <a:p>
            <a:r>
              <a:rPr lang="cs-CZ" sz="2400" dirty="0" smtClean="0"/>
              <a:t>Doba ověření – 25. 9. 2012</a:t>
            </a:r>
          </a:p>
          <a:p>
            <a:r>
              <a:rPr lang="cs-CZ" sz="2400" dirty="0" smtClean="0"/>
              <a:t>Určeno pro procvičování učiva a práci s interaktivní tabulí</a:t>
            </a:r>
          </a:p>
          <a:p>
            <a:r>
              <a:rPr lang="cs-CZ" sz="2400" dirty="0" smtClean="0"/>
              <a:t>Prezentace je vhodná </a:t>
            </a:r>
            <a:r>
              <a:rPr lang="cs-CZ" sz="2400" smtClean="0"/>
              <a:t>jako doplněk učiva</a:t>
            </a:r>
            <a:endParaRPr lang="cs-CZ" sz="2400" dirty="0" smtClean="0"/>
          </a:p>
          <a:p>
            <a:r>
              <a:rPr lang="cs-CZ" sz="2400" dirty="0" smtClean="0"/>
              <a:t>Učitel pomocí názorných obrázků vysvětlí učivo</a:t>
            </a:r>
          </a:p>
          <a:p>
            <a:r>
              <a:rPr lang="cs-CZ" sz="2400" dirty="0" smtClean="0"/>
              <a:t>Žáci pracovali aktivně a odpovídali na dané otázky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ROSTLINY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Rostliny rozdělujeme na </a:t>
            </a:r>
            <a:r>
              <a:rPr lang="cs-CZ" sz="2800" b="1" dirty="0" smtClean="0">
                <a:solidFill>
                  <a:srgbClr val="FF0000"/>
                </a:solidFill>
              </a:rPr>
              <a:t>stromy, keře a byliny.</a:t>
            </a:r>
          </a:p>
          <a:p>
            <a:pPr marL="0" indent="0">
              <a:buNone/>
            </a:pPr>
            <a:r>
              <a:rPr lang="cs-CZ" sz="2800" dirty="0" smtClean="0"/>
              <a:t>Rostliny potřebují k životu: světlo, vodu, živiny, vzduch a teplo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Stromy dělíme na </a:t>
            </a:r>
            <a:r>
              <a:rPr lang="cs-CZ" sz="2800" b="1" dirty="0" smtClean="0">
                <a:solidFill>
                  <a:srgbClr val="FFFF00"/>
                </a:solidFill>
              </a:rPr>
              <a:t>okrasné</a:t>
            </a:r>
            <a:r>
              <a:rPr lang="cs-CZ" sz="2800" b="1" dirty="0" smtClean="0">
                <a:solidFill>
                  <a:srgbClr val="92D050"/>
                </a:solidFill>
              </a:rPr>
              <a:t> </a:t>
            </a:r>
            <a:r>
              <a:rPr lang="cs-CZ" sz="2800" dirty="0" smtClean="0"/>
              <a:t>(např. javor, lípa, bříza…) a </a:t>
            </a:r>
            <a:r>
              <a:rPr lang="cs-CZ" sz="2800" b="1" dirty="0" smtClean="0">
                <a:solidFill>
                  <a:srgbClr val="FF0000"/>
                </a:solidFill>
              </a:rPr>
              <a:t>ovocné </a:t>
            </a:r>
            <a:r>
              <a:rPr lang="cs-CZ" sz="2800" dirty="0" smtClean="0"/>
              <a:t>(jabloň, hrušeň, meruňka, švestka, broskvoň) </a:t>
            </a:r>
            <a:r>
              <a:rPr lang="cs-CZ" sz="2800" b="1" dirty="0" smtClean="0">
                <a:solidFill>
                  <a:srgbClr val="C00000"/>
                </a:solidFill>
              </a:rPr>
              <a:t>listnaté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dirty="0" smtClean="0"/>
              <a:t>(dub, buk, lípa, jírovec-kaštan…) 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jehličnaté</a:t>
            </a:r>
            <a:r>
              <a:rPr lang="cs-CZ" sz="2800" dirty="0" smtClean="0"/>
              <a:t> (smrk, jedle, borovice, modřín…).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02339"/>
            <a:ext cx="2171575" cy="1628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25" t="2186" r="27840" b="30590"/>
          <a:stretch/>
        </p:blipFill>
        <p:spPr bwMode="auto">
          <a:xfrm>
            <a:off x="1043608" y="2902451"/>
            <a:ext cx="1851046" cy="1628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56" t="16972" r="12361" b="746"/>
          <a:stretch/>
        </p:blipFill>
        <p:spPr bwMode="auto">
          <a:xfrm>
            <a:off x="5818793" y="2902451"/>
            <a:ext cx="2317898" cy="16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22029" y="2350382"/>
            <a:ext cx="743537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strom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38854" y="2422803"/>
            <a:ext cx="486159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keř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480279"/>
            <a:ext cx="76533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bylina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67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STROMY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endParaRPr lang="cs-CZ" sz="19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2" t="5334" r="3286" b="11689"/>
          <a:stretch/>
        </p:blipFill>
        <p:spPr bwMode="auto">
          <a:xfrm>
            <a:off x="688367" y="2715087"/>
            <a:ext cx="2299457" cy="15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24" y="2292332"/>
            <a:ext cx="1332000" cy="1995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823" y="2556791"/>
            <a:ext cx="2273010" cy="1704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1700808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Příklady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stromů</a:t>
            </a:r>
            <a:r>
              <a:rPr lang="cs-CZ" dirty="0"/>
              <a:t>: buk, dub, bříza, smrk, jedle, borovice, javor, lípa, jabloň, hrušeň, broskvoň, meruňka…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19706" y="4263087"/>
            <a:ext cx="801245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JAVOR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8958" y="4287983"/>
            <a:ext cx="753732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BŘÍZA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32562" y="4261549"/>
            <a:ext cx="611065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DUB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66" y="4706806"/>
            <a:ext cx="2480083" cy="157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338245" y="6286652"/>
            <a:ext cx="1180323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BOROVICE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85"/>
          <a:stretch/>
        </p:blipFill>
        <p:spPr bwMode="auto">
          <a:xfrm>
            <a:off x="3359991" y="4738889"/>
            <a:ext cx="2016224" cy="1547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45245" y="6269200"/>
            <a:ext cx="86933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 SMRK</a:t>
            </a:r>
            <a:endParaRPr lang="cs-CZ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4" t="2289" r="3609" b="6652"/>
          <a:stretch/>
        </p:blipFill>
        <p:spPr bwMode="auto">
          <a:xfrm>
            <a:off x="7164288" y="4721438"/>
            <a:ext cx="1276637" cy="1597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456834" y="6319271"/>
            <a:ext cx="590611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LÍPA</a:t>
            </a:r>
            <a:endParaRPr lang="cs-CZ" b="1" dirty="0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064" y="4738890"/>
            <a:ext cx="1559402" cy="1580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789393" y="6319271"/>
            <a:ext cx="958744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JABLOŇ</a:t>
            </a:r>
          </a:p>
        </p:txBody>
      </p:sp>
    </p:spTree>
    <p:extLst>
      <p:ext uri="{BB962C8B-B14F-4D97-AF65-F5344CB8AC3E}">
        <p14:creationId xmlns:p14="http://schemas.microsoft.com/office/powerpoint/2010/main" val="207488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STROMY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5" name="Picture 7" descr="C:\Users\Radek\AppData\Local\Microsoft\Windows\Temporary Internet Files\Content.IE5\90P6RZYQ\MP900406533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5868144" y="1618231"/>
            <a:ext cx="1441954" cy="180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3248800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BUK</a:t>
            </a:r>
            <a:endParaRPr lang="cs-CZ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2160000" cy="16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6379"/>
            <a:ext cx="2124000" cy="1590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62743" y="322568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JEDLE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618132"/>
            <a:ext cx="5286902" cy="286232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SPOJ ČAROU CO PATŘÍ K SOBĚ: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PLOD JABLONĚ SE NAZÝVÁ                        </a:t>
            </a:r>
            <a:r>
              <a:rPr lang="cs-CZ" b="1" dirty="0" smtClean="0">
                <a:solidFill>
                  <a:srgbClr val="FFFF00"/>
                </a:solidFill>
              </a:rPr>
              <a:t>HRUŠKA</a:t>
            </a:r>
          </a:p>
          <a:p>
            <a:r>
              <a:rPr lang="cs-CZ" dirty="0" smtClean="0"/>
              <a:t>PLOD HRUŠNĚ SE NAZÝVÁ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JABLKO</a:t>
            </a:r>
          </a:p>
          <a:p>
            <a:r>
              <a:rPr lang="cs-CZ" dirty="0" smtClean="0"/>
              <a:t>PLOD BROSKVONĚ SE NAZÝVÁ                  </a:t>
            </a:r>
            <a:r>
              <a:rPr lang="cs-CZ" b="1" dirty="0" smtClean="0">
                <a:solidFill>
                  <a:srgbClr val="FFC000"/>
                </a:solidFill>
              </a:rPr>
              <a:t>MERUŇKA</a:t>
            </a:r>
          </a:p>
          <a:p>
            <a:r>
              <a:rPr lang="cs-CZ" dirty="0" smtClean="0"/>
              <a:t>PLOD MERUŇKY                                          </a:t>
            </a:r>
            <a:r>
              <a:rPr lang="cs-CZ" b="1" dirty="0" smtClean="0">
                <a:solidFill>
                  <a:srgbClr val="FF9933"/>
                </a:solidFill>
              </a:rPr>
              <a:t>BROSKEV</a:t>
            </a:r>
            <a:endParaRPr lang="cs-CZ" b="1" dirty="0">
              <a:solidFill>
                <a:srgbClr val="FF9933"/>
              </a:solidFill>
            </a:endParaRPr>
          </a:p>
        </p:txBody>
      </p:sp>
      <p:pic>
        <p:nvPicPr>
          <p:cNvPr id="2056" name="Picture 8" descr="C:\Users\Radek\AppData\Local\Microsoft\Windows\Temporary Internet Files\Content.IE5\X4BXBAFX\MP900402406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7" t="32597" r="13906" b="403"/>
          <a:stretch/>
        </p:blipFill>
        <p:spPr bwMode="auto">
          <a:xfrm>
            <a:off x="5868144" y="3433466"/>
            <a:ext cx="1410608" cy="1678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adek\AppData\Local\Microsoft\Windows\Temporary Internet Files\Content.IE5\9GBNML7B\MP900402107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23" b="8706"/>
          <a:stretch/>
        </p:blipFill>
        <p:spPr bwMode="auto">
          <a:xfrm>
            <a:off x="7282927" y="3410351"/>
            <a:ext cx="1472447" cy="170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124659"/>
            <a:ext cx="1728000" cy="154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3510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POPIS STROMU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61" y="2204864"/>
            <a:ext cx="3727987" cy="34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987824" y="3068960"/>
            <a:ext cx="2016224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396854" y="3996135"/>
            <a:ext cx="3096344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987824" y="4725144"/>
            <a:ext cx="3600400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148064" y="2884294"/>
            <a:ext cx="10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KORUNA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27186" y="3811469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KMEN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4581128"/>
            <a:ext cx="971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KOŘENY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7341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KEŘ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Keř je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dřevnatá rostlina</a:t>
            </a:r>
            <a:r>
              <a:rPr lang="cs-CZ" sz="1800" dirty="0" smtClean="0"/>
              <a:t>, která se hned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nad zemí </a:t>
            </a:r>
            <a:r>
              <a:rPr lang="cs-CZ" sz="1800" dirty="0" smtClean="0"/>
              <a:t>nebo nízko nad ní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dělí do mnoha větví.</a:t>
            </a:r>
          </a:p>
          <a:p>
            <a:pPr marL="0" indent="0">
              <a:buNone/>
            </a:pPr>
            <a:r>
              <a:rPr lang="cs-CZ" sz="1800" dirty="0" smtClean="0"/>
              <a:t>Na rozdíl od stromu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nemá kmen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Keře bývají nižší než stromy a vyšší než byliny.</a:t>
            </a:r>
          </a:p>
          <a:p>
            <a:pPr marL="0" indent="0">
              <a:buNone/>
            </a:pPr>
            <a:r>
              <a:rPr lang="cs-CZ" sz="1800" dirty="0" smtClean="0"/>
              <a:t>Příklady keřů: zlatice (zlatý déšť, bez černý, jalovec, líska, růže, rybíz, ostružiník, angrešt..)</a:t>
            </a: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322" y="3431793"/>
            <a:ext cx="1886629" cy="2267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43790" y="5729313"/>
            <a:ext cx="791692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zlatice</a:t>
            </a:r>
            <a:endParaRPr lang="cs-CZ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092" y="3703981"/>
            <a:ext cx="2268000" cy="169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5402793"/>
            <a:ext cx="894476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angrešt</a:t>
            </a:r>
            <a:endParaRPr lang="cs-CZ" b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03981"/>
            <a:ext cx="2244313" cy="16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09112" y="5359981"/>
            <a:ext cx="609847" cy="369332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líska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2193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BYLINA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Bylina</a:t>
            </a:r>
            <a:r>
              <a:rPr lang="cs-CZ" sz="2400" dirty="0" smtClean="0"/>
              <a:t> je rostlina, která má </a:t>
            </a:r>
            <a:r>
              <a:rPr lang="cs-CZ" sz="2400" b="1" dirty="0" smtClean="0">
                <a:solidFill>
                  <a:srgbClr val="FF0000"/>
                </a:solidFill>
              </a:rPr>
              <a:t>nedřevnatý nadzemní stonek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Příklady bylin: </a:t>
            </a:r>
            <a:r>
              <a:rPr lang="cs-CZ" sz="2400" dirty="0" smtClean="0"/>
              <a:t>sněženka, kopretina, rajče, paprika, tulipán, slunečnice…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Popis rostliny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860" y="2054746"/>
            <a:ext cx="3744000" cy="4012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C:\Documents and Settings\Horehleďová\Local Settings\Temporary Internet Files\Content.IE5\ME122RL9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09120"/>
            <a:ext cx="1352772" cy="135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84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OPAKOVÁNÍ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176464" cy="4525963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Spoj čarou co k těmto rostlinám patří:</a:t>
            </a:r>
          </a:p>
          <a:p>
            <a:pPr marL="0" indent="0">
              <a:buNone/>
            </a:pPr>
            <a:endParaRPr lang="cs-CZ" sz="2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</a:rPr>
              <a:t>Jabloň                                        keř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</a:rPr>
              <a:t>Rybíz                                          strom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</a:rPr>
              <a:t>Líska                                           bylina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</a:rPr>
              <a:t>Rajče                                          keř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</a:rPr>
              <a:t>Bez černý                                  strom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0000"/>
                </a:solidFill>
              </a:rPr>
              <a:t>Buk                                             keř</a:t>
            </a:r>
          </a:p>
          <a:p>
            <a:pPr>
              <a:buFont typeface="Wingdings" pitchFamily="2" charset="2"/>
              <a:buChar char="§"/>
            </a:pPr>
            <a:endParaRPr lang="cs-CZ" sz="1800" dirty="0"/>
          </a:p>
          <a:p>
            <a:pPr>
              <a:buFont typeface="Wingdings" pitchFamily="2" charset="2"/>
              <a:buChar char="§"/>
            </a:pPr>
            <a:endParaRPr lang="cs-CZ" sz="18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Pojmenuj rostliny na obrázcích: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148" y="4695829"/>
            <a:ext cx="1140497" cy="1371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2" t="5334" r="3286" b="11689"/>
          <a:stretch/>
        </p:blipFill>
        <p:spPr bwMode="auto">
          <a:xfrm>
            <a:off x="4955532" y="2636912"/>
            <a:ext cx="1471057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26179"/>
            <a:ext cx="1224135" cy="1226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4" t="2289" r="3609" b="6652"/>
          <a:stretch/>
        </p:blipFill>
        <p:spPr bwMode="auto">
          <a:xfrm>
            <a:off x="7452320" y="2132855"/>
            <a:ext cx="1149132" cy="1389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256" y="3696651"/>
            <a:ext cx="1445333" cy="918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935" y="4672587"/>
            <a:ext cx="1328430" cy="1348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784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solidFill>
            <a:schemeClr val="accent3">
              <a:lumMod val="75000"/>
            </a:schemeClr>
          </a:solidFill>
        </p:spPr>
        <p:txBody>
          <a:bodyPr>
            <a:normAutofit fontScale="40000" lnSpcReduction="20000"/>
          </a:bodyPr>
          <a:lstStyle/>
          <a:p>
            <a:endParaRPr lang="cs-CZ" u="sng" smtClean="0">
              <a:hlinkClick r:id="rId2"/>
            </a:endParaRPr>
          </a:p>
          <a:p>
            <a:r>
              <a:rPr lang="cs-CZ" u="sng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://www.petrfrancan.cz/wp-content/uploads/2012/01/IMG_9614.jpg</a:t>
            </a:r>
            <a:endParaRPr lang="cs-CZ" dirty="0"/>
          </a:p>
          <a:p>
            <a:r>
              <a:rPr lang="cs-CZ" u="sng" dirty="0">
                <a:hlinkClick r:id="rId3"/>
              </a:rPr>
              <a:t>http://www.horoskopnamiru.cz/files/sipkovy-ker.jpg</a:t>
            </a:r>
            <a:endParaRPr lang="cs-CZ" dirty="0"/>
          </a:p>
          <a:p>
            <a:r>
              <a:rPr lang="cs-CZ" u="sng" dirty="0">
                <a:hlinkClick r:id="rId4"/>
              </a:rPr>
              <a:t>http://www.e-zahrady.cz/img/upload/herbar_14300294.jpg</a:t>
            </a:r>
            <a:endParaRPr lang="cs-CZ" dirty="0"/>
          </a:p>
          <a:p>
            <a:r>
              <a:rPr lang="cs-CZ" u="sng" dirty="0">
                <a:hlinkClick r:id="rId5"/>
              </a:rPr>
              <a:t>http://www.sharkan.net/images/dendrologie/dub_nebo_buk/dub_nebo_buk_007.jpg</a:t>
            </a:r>
            <a:endParaRPr lang="cs-CZ" dirty="0"/>
          </a:p>
          <a:p>
            <a:r>
              <a:rPr lang="cs-CZ" u="sng" dirty="0">
                <a:hlinkClick r:id="rId6"/>
              </a:rPr>
              <a:t>http://www.eprojekty.cz/weby/demo/_app/Repository/yy2009/mm10/dd15/3345.jpg</a:t>
            </a:r>
            <a:endParaRPr lang="cs-CZ" dirty="0"/>
          </a:p>
          <a:p>
            <a:r>
              <a:rPr lang="cs-CZ" u="sng" dirty="0">
                <a:hlinkClick r:id="rId7"/>
              </a:rPr>
              <a:t>http://krytosemennerostliny.xf.cz/javorm.jpg</a:t>
            </a:r>
            <a:endParaRPr lang="cs-CZ" dirty="0"/>
          </a:p>
          <a:p>
            <a:r>
              <a:rPr lang="cs-CZ" u="sng" dirty="0">
                <a:hlinkClick r:id="rId8"/>
              </a:rPr>
              <a:t>http://img.blesk.cz/img/1/normal480/44511-img-import.jpg</a:t>
            </a:r>
            <a:endParaRPr lang="cs-CZ" dirty="0"/>
          </a:p>
          <a:p>
            <a:r>
              <a:rPr lang="cs-CZ" u="sng" dirty="0">
                <a:hlinkClick r:id="rId9"/>
              </a:rPr>
              <a:t>http://kulickova2222.wz.cz/ssiska.jpg</a:t>
            </a:r>
            <a:endParaRPr lang="cs-CZ" dirty="0"/>
          </a:p>
          <a:p>
            <a:r>
              <a:rPr lang="cs-CZ" u="sng" dirty="0">
                <a:hlinkClick r:id="rId10"/>
              </a:rPr>
              <a:t>http://www.profizahrada.cz/images_data/5168-jablon-florina.jpg</a:t>
            </a:r>
            <a:endParaRPr lang="cs-CZ" dirty="0"/>
          </a:p>
          <a:p>
            <a:r>
              <a:rPr lang="cs-CZ" u="sng" dirty="0">
                <a:hlinkClick r:id="rId11"/>
              </a:rPr>
              <a:t>http://botanika.borec.cz/fota/lipa_srdcita1.jpg</a:t>
            </a:r>
            <a:endParaRPr lang="cs-CZ" dirty="0"/>
          </a:p>
          <a:p>
            <a:r>
              <a:rPr lang="cs-CZ" u="sng" dirty="0">
                <a:hlinkClick r:id="rId12"/>
              </a:rPr>
              <a:t>http://www.cb.cz/pisek/sites/default/files/images/buk-lesni%20list_0.jpg</a:t>
            </a:r>
            <a:endParaRPr lang="cs-CZ" dirty="0"/>
          </a:p>
          <a:p>
            <a:r>
              <a:rPr lang="cs-CZ" u="sng" dirty="0">
                <a:hlinkClick r:id="rId13"/>
              </a:rPr>
              <a:t>http://www.uspza.cz/obrazky5/06-jedle_06_big.jpg</a:t>
            </a:r>
            <a:endParaRPr lang="cs-CZ" dirty="0"/>
          </a:p>
          <a:p>
            <a:r>
              <a:rPr lang="cs-CZ" u="sng" dirty="0">
                <a:hlinkClick r:id="rId14"/>
              </a:rPr>
              <a:t>http://www.chicagofarmandtable.com/wp-content/uploads/2012/05/red-apples.jpg</a:t>
            </a:r>
            <a:endParaRPr lang="cs-CZ" dirty="0"/>
          </a:p>
          <a:p>
            <a:r>
              <a:rPr lang="cs-CZ" u="sng" dirty="0">
                <a:hlinkClick r:id="rId15"/>
              </a:rPr>
              <a:t>http://mckenziemalanaphy.files.wordpress.com/2011/05/pear.jpg</a:t>
            </a:r>
            <a:endParaRPr lang="cs-CZ" dirty="0"/>
          </a:p>
          <a:p>
            <a:r>
              <a:rPr lang="cs-CZ" u="sng" dirty="0">
                <a:hlinkClick r:id="rId16"/>
              </a:rPr>
              <a:t>http://grizzlymedia.files.wordpress.com/2008/02/peach-book-award-2.jpg</a:t>
            </a:r>
            <a:endParaRPr lang="cs-CZ" dirty="0"/>
          </a:p>
          <a:p>
            <a:r>
              <a:rPr lang="cs-CZ" u="sng" dirty="0">
                <a:hlinkClick r:id="rId17"/>
              </a:rPr>
              <a:t>http://www.ireceptar.cz/res/data/188/022580.jpg</a:t>
            </a:r>
            <a:endParaRPr lang="cs-CZ" dirty="0"/>
          </a:p>
          <a:p>
            <a:r>
              <a:rPr lang="cs-CZ" u="sng" dirty="0">
                <a:hlinkClick r:id="rId18"/>
              </a:rPr>
              <a:t>http://www.weathermasterhvac.com/images/uploads/shutterstock_65729302.jpg</a:t>
            </a:r>
            <a:endParaRPr lang="cs-CZ" dirty="0"/>
          </a:p>
          <a:p>
            <a:r>
              <a:rPr lang="cs-CZ" u="sng" dirty="0">
                <a:hlinkClick r:id="rId19"/>
              </a:rPr>
              <a:t>http://www.garten-de.com/images_forum/gallery/11417/6604-p6270054.jpg</a:t>
            </a:r>
            <a:endParaRPr lang="cs-CZ" dirty="0"/>
          </a:p>
          <a:p>
            <a:r>
              <a:rPr lang="cs-CZ" u="sng" dirty="0">
                <a:hlinkClick r:id="rId20"/>
              </a:rPr>
              <a:t>http://files.zsvotice.webnode.cz/200000229-0fcde10c81/L%C3%ADska%20obecn%C3%A1%20(Corylus%20avellana).jpg</a:t>
            </a:r>
            <a:endParaRPr lang="cs-CZ" dirty="0"/>
          </a:p>
          <a:p>
            <a:r>
              <a:rPr lang="cs-CZ" u="sng" dirty="0">
                <a:hlinkClick r:id="rId21"/>
              </a:rPr>
              <a:t>http://www.pelargonie.cz/zlatice.jpg</a:t>
            </a:r>
            <a:endParaRPr lang="cs-CZ" dirty="0"/>
          </a:p>
          <a:p>
            <a:r>
              <a:rPr lang="cs-CZ" u="sng" dirty="0">
                <a:hlinkClick r:id="rId22"/>
              </a:rPr>
              <a:t>http://</a:t>
            </a:r>
            <a:r>
              <a:rPr lang="cs-CZ" u="sng" dirty="0" smtClean="0">
                <a:hlinkClick r:id="rId22"/>
              </a:rPr>
              <a:t>skolakov3a.sweb.cz/PRVOUKA/rostliny2/rostlina.gif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415</Words>
  <Application>Microsoft Office PowerPoint</Application>
  <PresentationFormat>Předvádění na obrazovce (4:3)</PresentationFormat>
  <Paragraphs>115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ROSTLINY</vt:lpstr>
      <vt:lpstr>STROMY</vt:lpstr>
      <vt:lpstr>STROMY</vt:lpstr>
      <vt:lpstr>POPIS STROMU</vt:lpstr>
      <vt:lpstr>KEŘ</vt:lpstr>
      <vt:lpstr>BYLINA</vt:lpstr>
      <vt:lpstr>OPAKOVÁNÍ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47</cp:revision>
  <dcterms:created xsi:type="dcterms:W3CDTF">2011-06-20T10:40:08Z</dcterms:created>
  <dcterms:modified xsi:type="dcterms:W3CDTF">2013-03-12T11:32:04Z</dcterms:modified>
</cp:coreProperties>
</file>