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56" r:id="rId3"/>
    <p:sldId id="263" r:id="rId4"/>
    <p:sldId id="258" r:id="rId5"/>
    <p:sldId id="265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1F799E-6604-4B29-B05E-8BDE6823E382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5F3441-53EE-43AA-B6E7-782C1C72217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491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5F3441-53EE-43AA-B6E7-782C1C72217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7705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A3C5632-D4DD-4A2C-BCC7-EEECDAB67DDF}" type="datetimeFigureOut">
              <a:rPr lang="cs-CZ" smtClean="0"/>
              <a:t>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8C984773-775C-4B24-AC93-D368E02F0B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47864" y="4725144"/>
            <a:ext cx="280608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VY_22_INOVACE_AJ.5.3-5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5469"/>
            <a:ext cx="684076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9401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491880" y="4149080"/>
            <a:ext cx="4536504" cy="2088232"/>
          </a:xfrm>
        </p:spPr>
        <p:txBody>
          <a:bodyPr>
            <a:normAutofit fontScale="25000" lnSpcReduction="20000"/>
          </a:bodyPr>
          <a:lstStyle/>
          <a:p>
            <a:r>
              <a:rPr lang="cs-CZ" sz="4400" dirty="0" smtClean="0"/>
              <a:t>                  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                                     </a:t>
            </a:r>
            <a:r>
              <a:rPr lang="cs-CZ" sz="14400" dirty="0" smtClean="0"/>
              <a:t>Na dovolené</a:t>
            </a:r>
          </a:p>
          <a:p>
            <a:r>
              <a:rPr lang="cs-CZ" sz="4400" dirty="0" smtClean="0"/>
              <a:t>    </a:t>
            </a:r>
            <a:r>
              <a:rPr lang="cs-CZ" sz="4400" dirty="0"/>
              <a:t>Obr.1</a:t>
            </a:r>
          </a:p>
          <a:p>
            <a:r>
              <a:rPr lang="cs-CZ" sz="4400" dirty="0" smtClean="0"/>
              <a:t>      </a:t>
            </a:r>
          </a:p>
          <a:p>
            <a:endParaRPr lang="cs-CZ" sz="4400" dirty="0"/>
          </a:p>
          <a:p>
            <a:endParaRPr lang="cs-CZ" sz="4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92696"/>
            <a:ext cx="7175351" cy="2719821"/>
          </a:xfrm>
        </p:spPr>
        <p:txBody>
          <a:bodyPr/>
          <a:lstStyle/>
          <a:p>
            <a:pPr marL="182880" indent="0" algn="ctr">
              <a:buNone/>
            </a:pPr>
            <a:r>
              <a:rPr lang="cs-CZ" dirty="0" smtClean="0"/>
              <a:t>On </a:t>
            </a:r>
            <a:r>
              <a:rPr lang="cs-CZ" dirty="0" err="1" smtClean="0"/>
              <a:t>holiday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err="1"/>
              <a:t>P</a:t>
            </a:r>
            <a:r>
              <a:rPr lang="cs-CZ" dirty="0" err="1" smtClean="0"/>
              <a:t>resent</a:t>
            </a:r>
            <a:r>
              <a:rPr lang="cs-CZ" dirty="0" smtClean="0"/>
              <a:t> </a:t>
            </a:r>
            <a:r>
              <a:rPr lang="cs-CZ" dirty="0" err="1" smtClean="0"/>
              <a:t>continuous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759968" y="2800449"/>
            <a:ext cx="184731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sz="1400" b="1" dirty="0" smtClean="0">
              <a:gradFill>
                <a:gsLst>
                  <a:gs pos="0">
                    <a:prstClr val="black"/>
                  </a:gs>
                  <a:gs pos="40000">
                    <a:prstClr val="black">
                      <a:lumMod val="75000"/>
                      <a:lumOff val="25000"/>
                    </a:prstClr>
                  </a:gs>
                  <a:gs pos="100000">
                    <a:srgbClr val="212745">
                      <a:alpha val="65000"/>
                    </a:srgb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  <a:ea typeface="+mj-ea"/>
              <a:cs typeface="+mj-cs"/>
            </a:endParaRPr>
          </a:p>
          <a:p>
            <a:endParaRPr lang="cs-CZ" sz="1400" b="1" dirty="0">
              <a:gradFill>
                <a:gsLst>
                  <a:gs pos="0">
                    <a:prstClr val="black"/>
                  </a:gs>
                  <a:gs pos="40000">
                    <a:prstClr val="black">
                      <a:lumMod val="75000"/>
                      <a:lumOff val="25000"/>
                    </a:prstClr>
                  </a:gs>
                  <a:gs pos="100000">
                    <a:srgbClr val="212745">
                      <a:alpha val="65000"/>
                    </a:srgb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  <a:ea typeface="+mj-ea"/>
              <a:cs typeface="+mj-cs"/>
            </a:endParaRPr>
          </a:p>
          <a:p>
            <a:endParaRPr lang="cs-CZ" sz="1400" b="1" dirty="0" smtClean="0">
              <a:gradFill>
                <a:gsLst>
                  <a:gs pos="0">
                    <a:prstClr val="black"/>
                  </a:gs>
                  <a:gs pos="40000">
                    <a:prstClr val="black">
                      <a:lumMod val="75000"/>
                      <a:lumOff val="25000"/>
                    </a:prstClr>
                  </a:gs>
                  <a:gs pos="100000">
                    <a:srgbClr val="212745">
                      <a:alpha val="65000"/>
                    </a:srgbClr>
                  </a:gs>
                </a:gsLst>
                <a:lin ang="5400000" scaled="0"/>
              </a:gradFill>
              <a:effectLst>
                <a:reflection blurRad="6350" stA="55000" endA="300" endPos="45500" dir="5400000" sy="-100000" algn="bl" rotWithShape="0"/>
              </a:effectLst>
              <a:ea typeface="+mj-ea"/>
              <a:cs typeface="+mj-cs"/>
            </a:endParaRPr>
          </a:p>
          <a:p>
            <a:endParaRPr lang="cs-CZ" dirty="0"/>
          </a:p>
        </p:txBody>
      </p:sp>
      <p:pic>
        <p:nvPicPr>
          <p:cNvPr id="2051" name="Picture 3" descr="C:\Users\11JP\Desktop\on vacatio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068960"/>
            <a:ext cx="2379695" cy="2410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4989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1800" b="1" dirty="0"/>
              <a:t>Anotace </a:t>
            </a:r>
            <a:r>
              <a:rPr lang="cs-CZ" sz="1800" b="1" dirty="0" smtClean="0"/>
              <a:t>: </a:t>
            </a:r>
            <a:r>
              <a:rPr lang="cs-CZ" sz="1800" dirty="0" smtClean="0"/>
              <a:t>žák se naučí slovíčka týkající se dovolené, sportů, používá přítomný čas průběhový</a:t>
            </a:r>
          </a:p>
          <a:p>
            <a:pPr marL="45720" indent="0">
              <a:buNone/>
            </a:pPr>
            <a:r>
              <a:rPr lang="cs-CZ" sz="1800" b="1" dirty="0" smtClean="0"/>
              <a:t>Autor</a:t>
            </a:r>
            <a:r>
              <a:rPr lang="cs-CZ" sz="1800" b="1" dirty="0"/>
              <a:t>: </a:t>
            </a:r>
            <a:r>
              <a:rPr lang="cs-CZ" sz="1800" dirty="0"/>
              <a:t>Sabina Svobodová	</a:t>
            </a:r>
          </a:p>
          <a:p>
            <a:pPr marL="45720" indent="0">
              <a:buNone/>
            </a:pPr>
            <a:r>
              <a:rPr lang="cs-CZ" sz="1800" b="1" dirty="0"/>
              <a:t>Jazyk: </a:t>
            </a:r>
            <a:r>
              <a:rPr lang="cs-CZ" sz="1800" dirty="0" smtClean="0"/>
              <a:t>Čeština, Angličtina</a:t>
            </a:r>
            <a:endParaRPr lang="cs-CZ" sz="1800" dirty="0"/>
          </a:p>
          <a:p>
            <a:pPr marL="45720" indent="0">
              <a:buNone/>
            </a:pPr>
            <a:r>
              <a:rPr lang="cs-CZ" sz="1800" b="1" dirty="0"/>
              <a:t>Očekávaný výstup </a:t>
            </a:r>
            <a:r>
              <a:rPr lang="cs-CZ" sz="1800" b="1" dirty="0" smtClean="0"/>
              <a:t>:</a:t>
            </a:r>
            <a:r>
              <a:rPr lang="cs-CZ" sz="1800" dirty="0" smtClean="0"/>
              <a:t>Je schopný vytvořit gramaticky správné věty s použitím </a:t>
            </a:r>
            <a:r>
              <a:rPr lang="cs-CZ" sz="1800" dirty="0" err="1" smtClean="0"/>
              <a:t>present</a:t>
            </a:r>
            <a:r>
              <a:rPr lang="cs-CZ" sz="1800" dirty="0" smtClean="0"/>
              <a:t> </a:t>
            </a:r>
            <a:r>
              <a:rPr lang="cs-CZ" sz="1800" dirty="0" err="1" smtClean="0"/>
              <a:t>continuous</a:t>
            </a:r>
            <a:endParaRPr lang="cs-CZ" sz="1800" b="1" dirty="0"/>
          </a:p>
          <a:p>
            <a:pPr marL="45720" indent="0">
              <a:buNone/>
            </a:pPr>
            <a:r>
              <a:rPr lang="cs-CZ" sz="1800" b="1" dirty="0" smtClean="0"/>
              <a:t>Klíčová </a:t>
            </a:r>
            <a:r>
              <a:rPr lang="cs-CZ" sz="1800" b="1" dirty="0"/>
              <a:t>slova : </a:t>
            </a:r>
            <a:r>
              <a:rPr lang="cs-CZ" sz="1800" dirty="0" err="1" smtClean="0"/>
              <a:t>He‘s</a:t>
            </a:r>
            <a:r>
              <a:rPr lang="cs-CZ" sz="1800" dirty="0" smtClean="0"/>
              <a:t> </a:t>
            </a:r>
            <a:r>
              <a:rPr lang="cs-CZ" sz="1800" dirty="0" err="1" smtClean="0"/>
              <a:t>swimming</a:t>
            </a:r>
            <a:r>
              <a:rPr lang="cs-CZ" sz="1800" dirty="0" smtClean="0"/>
              <a:t>, </a:t>
            </a:r>
            <a:r>
              <a:rPr lang="cs-CZ" sz="1800" dirty="0" err="1"/>
              <a:t>s</a:t>
            </a:r>
            <a:r>
              <a:rPr lang="cs-CZ" sz="1800" dirty="0" err="1" smtClean="0"/>
              <a:t>he‘s</a:t>
            </a:r>
            <a:r>
              <a:rPr lang="cs-CZ" sz="1800" dirty="0" smtClean="0"/>
              <a:t> </a:t>
            </a:r>
            <a:r>
              <a:rPr lang="cs-CZ" sz="1800" dirty="0" err="1" smtClean="0"/>
              <a:t>reading</a:t>
            </a:r>
            <a:endParaRPr lang="cs-CZ" sz="1800" dirty="0" smtClean="0"/>
          </a:p>
          <a:p>
            <a:pPr marL="45720" indent="0">
              <a:buNone/>
            </a:pPr>
            <a:r>
              <a:rPr lang="cs-CZ" sz="1800" b="1" dirty="0" smtClean="0"/>
              <a:t>Druh </a:t>
            </a:r>
            <a:r>
              <a:rPr lang="cs-CZ" sz="1800" b="1" dirty="0"/>
              <a:t>učebního materiálu: </a:t>
            </a:r>
            <a:r>
              <a:rPr lang="cs-CZ" sz="1800" dirty="0" smtClean="0"/>
              <a:t>prezentace </a:t>
            </a:r>
            <a:endParaRPr lang="cs-CZ" sz="1800" dirty="0"/>
          </a:p>
          <a:p>
            <a:pPr marL="45720" indent="0">
              <a:buNone/>
            </a:pPr>
            <a:r>
              <a:rPr lang="cs-CZ" sz="1800" b="1" dirty="0"/>
              <a:t>Druh interaktivity</a:t>
            </a:r>
            <a:r>
              <a:rPr lang="cs-CZ" sz="1800" dirty="0"/>
              <a:t>: </a:t>
            </a:r>
            <a:r>
              <a:rPr lang="cs-CZ" sz="1800" dirty="0" smtClean="0"/>
              <a:t>překlad, doplňování</a:t>
            </a:r>
          </a:p>
          <a:p>
            <a:pPr marL="45720" indent="0">
              <a:buNone/>
            </a:pPr>
            <a:r>
              <a:rPr lang="cs-CZ" sz="1800" b="1" dirty="0" smtClean="0"/>
              <a:t>Cílová </a:t>
            </a:r>
            <a:r>
              <a:rPr lang="cs-CZ" sz="1800" b="1" dirty="0"/>
              <a:t>skupina</a:t>
            </a:r>
            <a:r>
              <a:rPr lang="cs-CZ" sz="1800" dirty="0"/>
              <a:t>: Žák</a:t>
            </a:r>
          </a:p>
          <a:p>
            <a:pPr marL="45720" indent="0">
              <a:buNone/>
            </a:pPr>
            <a:r>
              <a:rPr lang="cs-CZ" sz="1800" b="1" dirty="0"/>
              <a:t>Stupeň a typ vzdělávání : </a:t>
            </a:r>
            <a:r>
              <a:rPr lang="cs-CZ" sz="1800" dirty="0"/>
              <a:t>základní vzdělávání – </a:t>
            </a:r>
            <a:r>
              <a:rPr lang="cs-CZ" sz="1800" dirty="0" smtClean="0"/>
              <a:t>první </a:t>
            </a:r>
            <a:r>
              <a:rPr lang="cs-CZ" sz="1800" dirty="0"/>
              <a:t>stupeň</a:t>
            </a:r>
          </a:p>
          <a:p>
            <a:pPr marL="45720" indent="0">
              <a:buNone/>
            </a:pPr>
            <a:r>
              <a:rPr lang="cs-CZ" sz="1800" b="1" dirty="0"/>
              <a:t>Typická věková skupina: </a:t>
            </a:r>
            <a:r>
              <a:rPr lang="cs-CZ" sz="1800" dirty="0"/>
              <a:t>10 - 11 let</a:t>
            </a:r>
          </a:p>
          <a:p>
            <a:pPr marL="45720" indent="0">
              <a:buNone/>
            </a:pPr>
            <a:r>
              <a:rPr lang="cs-CZ" sz="1800" b="1" dirty="0"/>
              <a:t>Celková velikost</a:t>
            </a:r>
            <a:r>
              <a:rPr lang="cs-CZ" sz="1800" b="1" dirty="0" smtClean="0"/>
              <a:t>: 344</a:t>
            </a:r>
            <a:r>
              <a:rPr lang="cs-CZ" sz="1800" b="1" dirty="0"/>
              <a:t> kB</a:t>
            </a:r>
          </a:p>
          <a:p>
            <a:pPr marL="4572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88882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9" y="548680"/>
            <a:ext cx="6696744" cy="864096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 err="1" smtClean="0"/>
              <a:t>Match</a:t>
            </a:r>
            <a:r>
              <a:rPr lang="cs-CZ" sz="2800" dirty="0" smtClean="0"/>
              <a:t> </a:t>
            </a:r>
            <a:r>
              <a:rPr lang="cs-CZ" sz="2800" dirty="0" err="1" smtClean="0"/>
              <a:t>czech</a:t>
            </a:r>
            <a:r>
              <a:rPr lang="cs-CZ" sz="2800" dirty="0" smtClean="0"/>
              <a:t> and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sentence:   Spoj shodné věty, otázky a odpovědi: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539552" y="2033465"/>
            <a:ext cx="3346704" cy="4824535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1.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/he </a:t>
            </a:r>
            <a:r>
              <a:rPr lang="cs-CZ" dirty="0" err="1" smtClean="0">
                <a:solidFill>
                  <a:srgbClr val="FF0000"/>
                </a:solidFill>
              </a:rPr>
              <a:t>running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2.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 he/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playing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tennis</a:t>
            </a:r>
            <a:r>
              <a:rPr lang="cs-CZ" dirty="0" smtClean="0">
                <a:solidFill>
                  <a:srgbClr val="FF0000"/>
                </a:solidFill>
              </a:rPr>
              <a:t>?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3.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he/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>
                <a:solidFill>
                  <a:srgbClr val="FF0000"/>
                </a:solidFill>
              </a:rPr>
              <a:t>?</a:t>
            </a:r>
            <a:endParaRPr lang="cs-CZ" dirty="0" smtClean="0">
              <a:solidFill>
                <a:srgbClr val="FF0000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4. No, he/</a:t>
            </a:r>
            <a:r>
              <a:rPr lang="cs-CZ" dirty="0" err="1" smtClean="0">
                <a:solidFill>
                  <a:srgbClr val="FF0000"/>
                </a:solidFill>
              </a:rPr>
              <a:t>she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isn‘t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5.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skipping</a:t>
            </a:r>
            <a:r>
              <a:rPr lang="cs-CZ" dirty="0" smtClean="0">
                <a:solidFill>
                  <a:srgbClr val="FF0000"/>
                </a:solidFill>
              </a:rPr>
              <a:t>? 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6. Are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eating</a:t>
            </a:r>
            <a:r>
              <a:rPr lang="cs-CZ" dirty="0" smtClean="0">
                <a:solidFill>
                  <a:srgbClr val="FF0000"/>
                </a:solidFill>
              </a:rPr>
              <a:t>? 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7. </a:t>
            </a:r>
            <a:r>
              <a:rPr lang="cs-CZ" dirty="0" err="1" smtClean="0">
                <a:solidFill>
                  <a:srgbClr val="FF0000"/>
                </a:solidFill>
              </a:rPr>
              <a:t>Yes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I‘m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8. No, </a:t>
            </a:r>
            <a:r>
              <a:rPr lang="cs-CZ" dirty="0" err="1" smtClean="0">
                <a:solidFill>
                  <a:srgbClr val="FF0000"/>
                </a:solidFill>
              </a:rPr>
              <a:t>I‘m</a:t>
            </a:r>
            <a:r>
              <a:rPr lang="cs-CZ" dirty="0" smtClean="0">
                <a:solidFill>
                  <a:srgbClr val="FF0000"/>
                </a:solidFill>
              </a:rPr>
              <a:t> not.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4"/>
          </p:nvPr>
        </p:nvSpPr>
        <p:spPr>
          <a:xfrm>
            <a:off x="4788024" y="2132856"/>
            <a:ext cx="3202688" cy="44644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A. Jíš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(ty)?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B. Běží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(ona/on)?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C. Ano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(hraje).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D. Poskakuješ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(ty)?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E. Ano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(já) jím.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F. Ne (já) nejím.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G. Hraje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(on/ona) tenis?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H. Ne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(nehraje).</a:t>
            </a:r>
          </a:p>
          <a:p>
            <a:pPr marL="4572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3085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6512511" cy="1143000"/>
          </a:xfrm>
        </p:spPr>
        <p:txBody>
          <a:bodyPr/>
          <a:lstStyle/>
          <a:p>
            <a:pPr marL="0" indent="0">
              <a:buNone/>
            </a:pPr>
            <a:r>
              <a:rPr lang="cs-CZ" sz="4000" dirty="0" smtClean="0"/>
              <a:t>Správné </a:t>
            </a:r>
            <a:r>
              <a:rPr lang="cs-CZ" sz="4000" dirty="0" err="1" smtClean="0"/>
              <a:t>řeření</a:t>
            </a:r>
            <a:r>
              <a:rPr lang="cs-CZ" sz="4000" dirty="0" smtClean="0"/>
              <a:t>: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916832"/>
            <a:ext cx="3346704" cy="3168352"/>
          </a:xfrm>
        </p:spPr>
        <p:txBody>
          <a:bodyPr>
            <a:normAutofit fontScale="92500" lnSpcReduction="10000"/>
          </a:bodyPr>
          <a:lstStyle/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B. Běží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(ona/on)?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G. Hraje </a:t>
            </a:r>
            <a:r>
              <a:rPr lang="cs-CZ" dirty="0">
                <a:solidFill>
                  <a:srgbClr val="FF0000"/>
                </a:solidFill>
              </a:rPr>
              <a:t>(on/ona) tenis?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C. Ano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(hraje).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H. Ne </a:t>
            </a:r>
            <a:r>
              <a:rPr lang="cs-CZ" dirty="0">
                <a:solidFill>
                  <a:srgbClr val="FF0000"/>
                </a:solidFill>
              </a:rPr>
              <a:t>(nehraje).</a:t>
            </a:r>
          </a:p>
          <a:p>
            <a:pPr marL="45720" indent="0">
              <a:buNone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D. Poskakuješ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(ty)?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A. Jíš </a:t>
            </a:r>
            <a:r>
              <a:rPr lang="cs-CZ" dirty="0">
                <a:solidFill>
                  <a:srgbClr val="FF0000"/>
                </a:solidFill>
              </a:rPr>
              <a:t>(ty)?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E. Ano </a:t>
            </a:r>
            <a:r>
              <a:rPr lang="cs-CZ" dirty="0">
                <a:solidFill>
                  <a:srgbClr val="FF0000"/>
                </a:solidFill>
              </a:rPr>
              <a:t>(já) jím.</a:t>
            </a:r>
          </a:p>
          <a:p>
            <a:pPr marL="4572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F. Ne </a:t>
            </a:r>
            <a:r>
              <a:rPr lang="cs-CZ" dirty="0">
                <a:solidFill>
                  <a:srgbClr val="FF0000"/>
                </a:solidFill>
              </a:rPr>
              <a:t>(já) nejím.</a:t>
            </a:r>
          </a:p>
          <a:p>
            <a:pPr marL="4572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11560" y="1844824"/>
            <a:ext cx="3346704" cy="3456384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1.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Is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/he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running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?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2. </a:t>
            </a:r>
            <a:r>
              <a:rPr lang="cs-CZ" sz="2000" dirty="0" err="1" smtClean="0">
                <a:solidFill>
                  <a:srgbClr val="FF0000"/>
                </a:solidFill>
              </a:rPr>
              <a:t>Is</a:t>
            </a:r>
            <a:r>
              <a:rPr lang="cs-CZ" sz="2000" dirty="0" smtClean="0">
                <a:solidFill>
                  <a:srgbClr val="FF0000"/>
                </a:solidFill>
              </a:rPr>
              <a:t>  he/</a:t>
            </a:r>
            <a:r>
              <a:rPr lang="cs-CZ" sz="2000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playing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tennis</a:t>
            </a:r>
            <a:r>
              <a:rPr lang="cs-CZ" sz="2000" dirty="0" smtClean="0">
                <a:solidFill>
                  <a:srgbClr val="FF0000"/>
                </a:solidFill>
              </a:rPr>
              <a:t>?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3.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Yes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, he/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she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is</a:t>
            </a:r>
            <a:r>
              <a:rPr lang="cs-CZ" sz="2000" dirty="0">
                <a:solidFill>
                  <a:schemeClr val="bg2">
                    <a:lumMod val="50000"/>
                  </a:schemeClr>
                </a:solidFill>
              </a:rPr>
              <a:t>?</a:t>
            </a:r>
            <a:endParaRPr lang="cs-CZ" sz="2000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4572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4. No, he/</a:t>
            </a:r>
            <a:r>
              <a:rPr lang="cs-CZ" sz="2000" dirty="0" err="1" smtClean="0">
                <a:solidFill>
                  <a:srgbClr val="FF0000"/>
                </a:solidFill>
              </a:rPr>
              <a:t>she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isn‘t</a:t>
            </a:r>
            <a:r>
              <a:rPr lang="cs-CZ" sz="2000" dirty="0" smtClean="0">
                <a:solidFill>
                  <a:srgbClr val="FF0000"/>
                </a:solidFill>
              </a:rPr>
              <a:t>.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5. Are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you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skipping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? 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6. Are </a:t>
            </a:r>
            <a:r>
              <a:rPr lang="cs-CZ" sz="2000" dirty="0" err="1" smtClean="0">
                <a:solidFill>
                  <a:srgbClr val="FF0000"/>
                </a:solidFill>
              </a:rPr>
              <a:t>you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dirty="0" err="1" smtClean="0">
                <a:solidFill>
                  <a:srgbClr val="FF0000"/>
                </a:solidFill>
              </a:rPr>
              <a:t>eating</a:t>
            </a:r>
            <a:r>
              <a:rPr lang="cs-CZ" sz="2000" dirty="0" smtClean="0">
                <a:solidFill>
                  <a:srgbClr val="FF0000"/>
                </a:solidFill>
              </a:rPr>
              <a:t>? 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7.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Yes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chemeClr val="bg2">
                    <a:lumMod val="50000"/>
                  </a:schemeClr>
                </a:solidFill>
              </a:rPr>
              <a:t>I‘m</a:t>
            </a:r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</a:rPr>
              <a:t>. </a:t>
            </a:r>
          </a:p>
          <a:p>
            <a:pPr marL="4572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8. No, </a:t>
            </a:r>
            <a:r>
              <a:rPr lang="cs-CZ" sz="2000" dirty="0" err="1" smtClean="0">
                <a:solidFill>
                  <a:srgbClr val="FF0000"/>
                </a:solidFill>
              </a:rPr>
              <a:t>I‘m</a:t>
            </a:r>
            <a:r>
              <a:rPr lang="cs-CZ" sz="2000" dirty="0" smtClean="0">
                <a:solidFill>
                  <a:srgbClr val="FF0000"/>
                </a:solidFill>
              </a:rPr>
              <a:t> not. 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9023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620688"/>
            <a:ext cx="6400800" cy="3474720"/>
          </a:xfrm>
        </p:spPr>
        <p:txBody>
          <a:bodyPr/>
          <a:lstStyle/>
          <a:p>
            <a:pPr marL="45720" indent="0">
              <a:buNone/>
            </a:pPr>
            <a:r>
              <a:rPr lang="cs-CZ" dirty="0" err="1" smtClean="0"/>
              <a:t>Write</a:t>
            </a:r>
            <a:r>
              <a:rPr lang="cs-CZ" dirty="0" smtClean="0"/>
              <a:t> 10 </a:t>
            </a:r>
            <a:r>
              <a:rPr lang="cs-CZ" dirty="0" err="1" smtClean="0"/>
              <a:t>sentences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family</a:t>
            </a:r>
            <a:r>
              <a:rPr lang="cs-CZ" dirty="0" smtClean="0"/>
              <a:t>:</a:t>
            </a:r>
          </a:p>
          <a:p>
            <a:pPr marL="45720" indent="0">
              <a:buNone/>
            </a:pPr>
            <a:r>
              <a:rPr lang="cs-CZ" dirty="0" smtClean="0"/>
              <a:t>Napiš 10 vět o své rodině: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dirty="0" err="1" smtClean="0"/>
              <a:t>př</a:t>
            </a:r>
            <a:r>
              <a:rPr lang="cs-CZ" dirty="0" smtClean="0"/>
              <a:t>: My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 a </a:t>
            </a:r>
            <a:r>
              <a:rPr lang="cs-CZ" dirty="0" err="1" smtClean="0"/>
              <a:t>magazine</a:t>
            </a:r>
            <a:r>
              <a:rPr lang="cs-CZ" dirty="0" smtClean="0"/>
              <a:t>.</a:t>
            </a:r>
          </a:p>
          <a:p>
            <a:pPr marL="45720" indent="0">
              <a:buNone/>
            </a:pPr>
            <a:r>
              <a:rPr lang="cs-CZ" dirty="0" smtClean="0"/>
              <a:t>     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toy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1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dirty="0" smtClean="0"/>
              <a:t>Obr.1 </a:t>
            </a:r>
          </a:p>
          <a:p>
            <a:pPr marL="45720" indent="0">
              <a:buNone/>
            </a:pPr>
            <a:r>
              <a:rPr lang="cs-CZ" dirty="0" smtClean="0"/>
              <a:t>http</a:t>
            </a:r>
            <a:r>
              <a:rPr lang="cs-CZ" dirty="0"/>
              <a:t>://www.google.cz/imgres?q=dovolen%C3%A1&amp;start=361&amp;um=1&amp;hl=cs&amp;biw=1366&amp;bih=576&amp;tbs=itp:clipart&amp;tbm=isch&amp;tbnid=sV06Q1wi0R0HIM:&amp;imgrefurl=http://theaffordablemouse.com/affordable-disney-vacations-step-by-step-part-eleven-driving-there-can-be-fun/&amp;docid=-Bjrik40BShZjM&amp;imgurl=http://theaffordablemouse.com/wp-content/uploads/2010/02/familyVacationStackedCarClipArt.jpg&amp;w=176&amp;h=200&amp;ei=fKxTT5OiOoephAeZ98DNCw&amp;zoom=1&amp;iact=hc&amp;vpx=725&amp;vpy=242&amp;dur=161&amp;hovh=160&amp;hovw=140&amp;tx=98&amp;ty=100&amp;sig=113371749014034453918&amp;page=14&amp;tbnh=130&amp;tbnw=113&amp;ndsp=29&amp;ved=1t:429,r:25,s:361</a:t>
            </a:r>
          </a:p>
        </p:txBody>
      </p:sp>
    </p:spTree>
    <p:extLst>
      <p:ext uri="{BB962C8B-B14F-4D97-AF65-F5344CB8AC3E}">
        <p14:creationId xmlns:p14="http://schemas.microsoft.com/office/powerpoint/2010/main" val="145204992"/>
      </p:ext>
    </p:extLst>
  </p:cSld>
  <p:clrMapOvr>
    <a:masterClrMapping/>
  </p:clrMapOvr>
</p:sld>
</file>

<file path=ppt/theme/theme1.xml><?xml version="1.0" encoding="utf-8"?>
<a:theme xmlns:a="http://schemas.openxmlformats.org/drawingml/2006/main" name="On holiday 5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On holiday 5</Template>
  <TotalTime>132</TotalTime>
  <Words>306</Words>
  <Application>Microsoft Office PowerPoint</Application>
  <PresentationFormat>Předvádění na obrazovce (4:3)</PresentationFormat>
  <Paragraphs>63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On holiday 5</vt:lpstr>
      <vt:lpstr>Prezentace aplikace PowerPoint</vt:lpstr>
      <vt:lpstr>On holiday Present continuous</vt:lpstr>
      <vt:lpstr>Prezentace aplikace PowerPoint</vt:lpstr>
      <vt:lpstr>Match czech and english sentence:   Spoj shodné věty, otázky a odpovědi:</vt:lpstr>
      <vt:lpstr>Správné řeření: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holiday Present continuous</dc:title>
  <dc:creator>11JP</dc:creator>
  <cp:lastModifiedBy>11JP</cp:lastModifiedBy>
  <cp:revision>18</cp:revision>
  <dcterms:created xsi:type="dcterms:W3CDTF">2011-11-13T20:52:44Z</dcterms:created>
  <dcterms:modified xsi:type="dcterms:W3CDTF">2012-03-04T21:08:07Z</dcterms:modified>
</cp:coreProperties>
</file>