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0" r:id="rId4"/>
    <p:sldId id="258" r:id="rId5"/>
    <p:sldId id="261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1F28A-74A1-4788-9C81-BBB6716A5043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4CFCC-687C-4583-A908-CDDFEE7CB3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6B810-9602-4653-9473-A78823C05A9E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AC53E0-748F-4833-953B-5D8E52BC75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7ED4-A105-4033-A932-9BE51C98A8D0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33F3D-DE63-4FFD-8C42-FC65880B26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22947-6E7E-4B9A-867C-0BF041F0D015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34650-E39B-4B88-8481-2A435B1D72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ABCB0-D43D-4882-864E-98A842419886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78035-D8CA-48CB-A662-55C9303848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2E047-1B99-4CCE-8548-A18107E116DF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712BC-6D9A-46AA-BCA4-FAD3234207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CF28E-4EE1-476D-8BE3-F36824B8DCC8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DB852-78A4-4533-8E0F-B91F7649E1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E7943-3B6E-40E9-940C-EE08B93B8509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361A7-DF83-4CF5-BD4A-EFC9AE542E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693A2-DAFA-48BD-8744-F1F84F17CF46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A9ABB-6B4D-4096-81E5-5828CC2C5E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C9BC1-3F63-4B3D-9ABC-5C1DB1ADEBF6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DB2F0-515F-46D9-B347-215341003B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11D22-D704-41C3-91D0-04A0CCB52218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0613C-A3D8-4B2E-A511-EE44C00432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1769A79-3C18-4149-947D-16EDF8063473}" type="datetimeFigureOut">
              <a:rPr lang="cs-CZ"/>
              <a:pPr>
                <a:defRPr/>
              </a:pPr>
              <a:t>12.3.2013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0541546-42D3-447D-870A-4C31453411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9.png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12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8.png"/><Relationship Id="rId5" Type="http://schemas.openxmlformats.org/officeDocument/2006/relationships/image" Target="../media/image14.png"/><Relationship Id="rId15" Type="http://schemas.openxmlformats.org/officeDocument/2006/relationships/image" Target="../media/image13.png"/><Relationship Id="rId10" Type="http://schemas.openxmlformats.org/officeDocument/2006/relationships/image" Target="../media/image17.png"/><Relationship Id="rId4" Type="http://schemas.openxmlformats.org/officeDocument/2006/relationships/image" Target="../media/image6.png"/><Relationship Id="rId9" Type="http://schemas.openxmlformats.org/officeDocument/2006/relationships/image" Target="../media/image16.png"/><Relationship Id="rId1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VY_12_INOVACE_ČJS.1.Bal.03_Hygiena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23. 10. 2012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Člověk a jeho svět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Člověk a jeho svět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Hygiena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slouží k procvičování znalostí o hygienických potřebách a hygienických návycích pro žáky prvního ročníku. Současně se ověřuje správné skládání vět ze slov a chápání věty jako celku (myšlenky). 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25400">
              <a:srgbClr val="00B0F0"/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71600" y="992627"/>
            <a:ext cx="6336704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HYGIENA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40" name="Picture 2" descr="http://www.clker.com/cliparts/A/F/W/0/r/Z/washing-hands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1268413"/>
            <a:ext cx="2479675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4" descr="http://www.clker.com/cliparts/K/S/v/x/3/9/blue-bubbles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2565400"/>
            <a:ext cx="3816350" cy="298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bg1"/>
            </a:gs>
            <a:gs pos="0">
              <a:srgbClr val="00B0F0"/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1030" y="208804"/>
            <a:ext cx="7448578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Vyjmenuj hygienické potřeby na obrázcích a řekni,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 čemu a jak často se používají.</a:t>
            </a:r>
          </a:p>
        </p:txBody>
      </p:sp>
      <p:pic>
        <p:nvPicPr>
          <p:cNvPr id="15363" name="Picture 4" descr="http://www.clker.com/cliparts/z/M/m/7/J/D/bar-of-soap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557338"/>
            <a:ext cx="223202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http://www.clker.com/cliparts/l/E/v/T/f/o/dishwashing-soap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87788" y="1538288"/>
            <a:ext cx="1223962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4" descr="http://www.clker.com/cliparts/4/Q/1/D/t/u/red-comb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1709738"/>
            <a:ext cx="2132012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2" descr="http://www.clker.com/cliparts/d/4/4/1/1194985030578652702toothbrush_and_paste_ganson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5" y="3616325"/>
            <a:ext cx="2128838" cy="1020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28" descr="http://www.clker.com/cliparts/9/6/2/8/11954291531006655589tube_hago_ziegler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7888" y="3500438"/>
            <a:ext cx="2593975" cy="148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0" descr="http://www.clker.com/cliparts/a/f/c/6/11949853212059374936recznik_-_wiper_starexte_01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89650" y="2995613"/>
            <a:ext cx="2054225" cy="203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24" descr="http://www.clker.com/cliparts/d/5/b/f/11954357171428729264molumen_toilet_paper_roll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29413" y="5229225"/>
            <a:ext cx="1352550" cy="1398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2" descr="http://www.clker.com/cliparts/2/2/9/a/1194984444165799079scissors_forbici_franc_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171825" y="4987925"/>
            <a:ext cx="28575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30" descr="http://www.clker.com/cliparts/a/a/6/d/12534995711720090050hand-sanitizer-dispenser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135063" y="4762500"/>
            <a:ext cx="128905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bg1"/>
            </a:gs>
            <a:gs pos="0">
              <a:srgbClr val="00B0F0"/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82667" y="208804"/>
            <a:ext cx="434529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Podtrhni hygienické potřeby.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2011" y="1988840"/>
            <a:ext cx="194393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ŠAMPON</a:t>
            </a:r>
          </a:p>
        </p:txBody>
      </p:sp>
      <p:sp>
        <p:nvSpPr>
          <p:cNvPr id="6" name="Obdélník 5"/>
          <p:cNvSpPr/>
          <p:nvPr/>
        </p:nvSpPr>
        <p:spPr>
          <a:xfrm>
            <a:off x="748367" y="2787571"/>
            <a:ext cx="147027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TUŽKA</a:t>
            </a:r>
          </a:p>
        </p:txBody>
      </p:sp>
      <p:sp>
        <p:nvSpPr>
          <p:cNvPr id="7" name="Obdélník 6"/>
          <p:cNvSpPr/>
          <p:nvPr/>
        </p:nvSpPr>
        <p:spPr>
          <a:xfrm>
            <a:off x="648180" y="3586302"/>
            <a:ext cx="167065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RUČNÍK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78535" y="4365104"/>
            <a:ext cx="140993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TAŠKA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4101" y="5163835"/>
            <a:ext cx="174759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HŘEBEN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81614" y="5962566"/>
            <a:ext cx="141256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BUDÍK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3568" y="1268760"/>
            <a:ext cx="162082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MÝDLO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121110" y="1988839"/>
            <a:ext cx="396191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KARTÁČEK NA ZUBY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979875" y="2787570"/>
            <a:ext cx="226344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MEDVÍDEK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465314" y="3586301"/>
            <a:ext cx="329256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TOALETNÍ PAPÍR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750967" y="4365103"/>
            <a:ext cx="272125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OŘEZÁVÁTKO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901331" y="5163834"/>
            <a:ext cx="242931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ZUBNÍ PATA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525425" y="5962565"/>
            <a:ext cx="318112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TEKUTÉ MÝDLO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405370" y="1268759"/>
            <a:ext cx="143340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MÍČEK</a:t>
            </a:r>
          </a:p>
        </p:txBody>
      </p:sp>
      <p:pic>
        <p:nvPicPr>
          <p:cNvPr id="16401" name="Picture 2" descr="http://www.clker.com/cliparts/d/4/4/1/1194985030578652702toothbrush_and_paste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63" y="2117725"/>
            <a:ext cx="119221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Picture 4" descr="http://www.clker.com/cliparts/z/M/m/7/J/D/bar-of-soap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62200" y="1162050"/>
            <a:ext cx="12065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3" name="Picture 6" descr="http://www.clker.com/cliparts/l/E/v/T/f/o/dishwashing-soap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62200" y="1985963"/>
            <a:ext cx="544513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4" name="Picture 8" descr="http://www.clker.com/cliparts/f/a/4/9/11949844731023471226pencil_jonathan_dietrich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89163" y="3094038"/>
            <a:ext cx="1428750" cy="13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5" name="Picture 10" descr="http://www.clker.com/cliparts/a/f/c/6/11949853212059374936recznik_-_wiper_starexte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46338" y="3455988"/>
            <a:ext cx="731837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6" name="Picture 12" descr="http://www.clker.com/cliparts/2/0/0/0/1197148238634476339johnny_automatic_tote_bag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46338" y="4268788"/>
            <a:ext cx="6254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7" name="Picture 14" descr="http://www.clker.com/cliparts/4/Q/1/D/t/u/red-comb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68550" y="5138738"/>
            <a:ext cx="993775" cy="52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8" name="Picture 16" descr="http://www.clker.com/cliparts/2/2/1/e/119498900815838943alarm_clock_mike_powers_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341563" y="5929313"/>
            <a:ext cx="557212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9" name="Picture 18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321300" y="1128713"/>
            <a:ext cx="858838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0" name="Picture 20" descr="http://www.clker.com/cliparts/1/d/7/8/11970923951047605892Gerald_G_Simple_Teddy_Bear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997450" y="2635250"/>
            <a:ext cx="831850" cy="95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1" name="Picture 24" descr="http://www.clker.com/cliparts/d/5/b/f/11954357171428729264molumen_toilet_paper_roll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654550" y="3581400"/>
            <a:ext cx="75882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2" name="Picture 26" descr="http://www.clker.com/cliparts/m/R/x/Q/e/J/pencil-sharpener-m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921250" y="4365625"/>
            <a:ext cx="800100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3" name="Picture 28" descr="http://www.clker.com/cliparts/9/6/2/8/11954291531006655589tube_hago_ziegler_01.svg.med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457700" y="4957763"/>
            <a:ext cx="16954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4" name="Picture 30" descr="http://www.clker.com/cliparts/a/a/6/d/12534995711720090050hand-sanitizer-dispenser.svg.med.png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4786313" y="5732463"/>
            <a:ext cx="669925" cy="89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bg1"/>
            </a:gs>
            <a:gs pos="0">
              <a:srgbClr val="00B0F0"/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30917" y="208804"/>
            <a:ext cx="50488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Podtrhni věty, které jsou správně.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69682" y="1605318"/>
            <a:ext cx="673126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RÁNO NESNÍDÁM, PROTOŽE POSPÍCHÁM DO ŠKOLY.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89949" y="2066983"/>
            <a:ext cx="573073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KAŽDÝ DEN SI BERU ČISTÉ SPODNÍ PRÁDLO.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29706" y="2533549"/>
            <a:ext cx="663027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PIJU MÁLO, ABYCH NECHODIL ČASTO NA ZÁCHOD.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50731" y="2995214"/>
            <a:ext cx="518821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KDYŽ KAŠLU, DÁM SI RUKU PŘED ÚSTA.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10340" y="3471770"/>
            <a:ext cx="561448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MÝDLO A HŘEBEN POUŽÍVÁM KAŽDÝ DEN.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263846" y="3865486"/>
            <a:ext cx="472764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PŘED JÍDLEM SI VŽDY UMYJU RUCE.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298279" y="1168671"/>
            <a:ext cx="671408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 ZUBAŘI NEMUSÍM CHODIT, KDYŽ MĚ NIC NEBOLÍ.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368327" y="4763798"/>
            <a:ext cx="442871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ČISTÍM SI ZUBY DVAKRÁT DENNĚ.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497511" y="5225463"/>
            <a:ext cx="621035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VLASY SI MYJU ŠAMPONEM JEDNOU ZA MĚSÍC.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39338" y="5692029"/>
            <a:ext cx="270574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ČASTO PIJU MLÉKO.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50279" y="6153694"/>
            <a:ext cx="568386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SE STARŠÍMI KLUKY JSEM ZKOUŠEL KOUŘIT.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540125" y="4327151"/>
            <a:ext cx="612513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ZUBY SI NEMUSÍM ČISTIT, MÁM JE HEZKY BÍLÉ.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bg1"/>
            </a:gs>
            <a:gs pos="0">
              <a:srgbClr val="00B0F0"/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0056057"/>
              </p:ext>
            </p:extLst>
          </p:nvPr>
        </p:nvGraphicFramePr>
        <p:xfrm>
          <a:off x="1908175" y="981075"/>
          <a:ext cx="5760000" cy="7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6922739"/>
              </p:ext>
            </p:extLst>
          </p:nvPr>
        </p:nvGraphicFramePr>
        <p:xfrm>
          <a:off x="1181100" y="2416175"/>
          <a:ext cx="4326927" cy="7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0000"/>
                <a:gridCol w="720000"/>
                <a:gridCol w="726687"/>
                <a:gridCol w="713313"/>
                <a:gridCol w="720000"/>
                <a:gridCol w="726927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6732036"/>
              </p:ext>
            </p:extLst>
          </p:nvPr>
        </p:nvGraphicFramePr>
        <p:xfrm>
          <a:off x="3348038" y="3141663"/>
          <a:ext cx="3600000" cy="7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824349"/>
              </p:ext>
            </p:extLst>
          </p:nvPr>
        </p:nvGraphicFramePr>
        <p:xfrm>
          <a:off x="3348038" y="4579938"/>
          <a:ext cx="5744919" cy="7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33238"/>
                <a:gridCol w="702991"/>
                <a:gridCol w="718115"/>
                <a:gridCol w="718115"/>
                <a:gridCol w="718115"/>
                <a:gridCol w="718115"/>
                <a:gridCol w="733717"/>
                <a:gridCol w="702513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" name="Obdélník 14"/>
          <p:cNvSpPr/>
          <p:nvPr/>
        </p:nvSpPr>
        <p:spPr>
          <a:xfrm>
            <a:off x="1403648" y="98072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507846"/>
              </p:ext>
            </p:extLst>
          </p:nvPr>
        </p:nvGraphicFramePr>
        <p:xfrm>
          <a:off x="3346450" y="1700213"/>
          <a:ext cx="5760000" cy="7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668534"/>
              </p:ext>
            </p:extLst>
          </p:nvPr>
        </p:nvGraphicFramePr>
        <p:xfrm>
          <a:off x="425450" y="3859213"/>
          <a:ext cx="3642830" cy="7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8566"/>
                <a:gridCol w="728566"/>
                <a:gridCol w="728566"/>
                <a:gridCol w="737049"/>
                <a:gridCol w="720083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9232571"/>
              </p:ext>
            </p:extLst>
          </p:nvPr>
        </p:nvGraphicFramePr>
        <p:xfrm>
          <a:off x="4781550" y="3860800"/>
          <a:ext cx="3606932" cy="72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0000"/>
                <a:gridCol w="720000"/>
                <a:gridCol w="720000"/>
                <a:gridCol w="720000"/>
                <a:gridCol w="726932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6" name="Obdélník 45"/>
          <p:cNvSpPr/>
          <p:nvPr/>
        </p:nvSpPr>
        <p:spPr>
          <a:xfrm>
            <a:off x="2843808" y="177945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588747" y="250974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2843808" y="321297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0" y="393305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2843808" y="460447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3447243" y="208804"/>
            <a:ext cx="241617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Vylušti tajenku.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180474" y="5306540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pic>
        <p:nvPicPr>
          <p:cNvPr id="18560" name="Picture 2" descr="http://www.clker.com/cliparts/d/4/4/1/1194985030578652702toothbrush_and_paste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3063" y="4908550"/>
            <a:ext cx="1190625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" name="Obdélník 53"/>
          <p:cNvSpPr/>
          <p:nvPr/>
        </p:nvSpPr>
        <p:spPr>
          <a:xfrm>
            <a:off x="1243187" y="5942441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pic>
        <p:nvPicPr>
          <p:cNvPr id="18562" name="Picture 2" descr="http://www.clker.com/cliparts/J/s/t/j/V/1/bathroom-sink-md.png"/>
          <p:cNvPicPr>
            <a:picLocks noChangeAspect="1" noChangeArrowheads="1"/>
          </p:cNvPicPr>
          <p:nvPr/>
        </p:nvPicPr>
        <p:blipFill>
          <a:blip r:embed="rId3"/>
          <a:srcRect b="68610"/>
          <a:stretch>
            <a:fillRect/>
          </a:stretch>
        </p:blipFill>
        <p:spPr bwMode="auto">
          <a:xfrm>
            <a:off x="908050" y="5449888"/>
            <a:ext cx="20002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563" name="Picture 4" descr="http://www.clker.com/cliparts/9/f/5/8/11954293011424418308Machovka_Washing-machine_3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98788" y="5380038"/>
            <a:ext cx="966787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564" name="Picture 2" descr="http://www.clker.com/cliparts/2/2/9/a/1194984444165799079scissors_forbici_franc_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71963" y="5494338"/>
            <a:ext cx="1898650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565" name="Picture 28" descr="http://www.clker.com/cliparts/9/6/2/8/11954291531006655589tube_hago_ziegler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15075" y="5507038"/>
            <a:ext cx="1693863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566" name="Picture 6" descr="http://us.123rf.com/400wm/400/400/lenm/lenm1301/lenm130100005/17291072-illustration-of-a-boy-covering-his-nose-with-a-handkerchief.jpg"/>
          <p:cNvPicPr>
            <a:picLocks noChangeAspect="1" noChangeArrowheads="1"/>
          </p:cNvPicPr>
          <p:nvPr/>
        </p:nvPicPr>
        <p:blipFill>
          <a:blip r:embed="rId7"/>
          <a:srcRect b="52364"/>
          <a:stretch>
            <a:fillRect/>
          </a:stretch>
        </p:blipFill>
        <p:spPr bwMode="auto">
          <a:xfrm>
            <a:off x="7853363" y="5419725"/>
            <a:ext cx="126841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Obdélník 57"/>
          <p:cNvSpPr/>
          <p:nvPr/>
        </p:nvSpPr>
        <p:spPr>
          <a:xfrm>
            <a:off x="2895905" y="6278091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4112200" y="6078036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6385158" y="6029545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7796042" y="5906195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4067175" y="3859213"/>
            <a:ext cx="720725" cy="720725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4067175" y="3859213"/>
            <a:ext cx="720725" cy="720725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bg1"/>
            </a:gs>
            <a:gs pos="0">
              <a:srgbClr val="00B0F0"/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750888" y="5056188"/>
            <a:ext cx="2808287" cy="158432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28670" y="208804"/>
            <a:ext cx="7253332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Ke správným větám přiřaď usměvavého smajlíka,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ke špatným zamračeného.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07483" y="1605318"/>
            <a:ext cx="505567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CHODÍM SPÁT AŽ POZDĚ V NOCI.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98136" y="2066983"/>
            <a:ext cx="451437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MÁM SVŮJ VLASTNÍ RUČNÍK.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908092" y="2533549"/>
            <a:ext cx="34735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RÁD CVIČÍM A PLAVU.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5699" y="2995214"/>
            <a:ext cx="803829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NEJRADĚJI CELÝ DEN LEŽÍM A DÍVÁM SE NA TELEVIZI.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35083" y="3471770"/>
            <a:ext cx="23650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JÍM ZELENINU.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89252" y="3865486"/>
            <a:ext cx="767684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KDYŽ NEMÁM RÝMU, NEMUSÍM NOSIT KAPESNÍK.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73953" y="1168671"/>
            <a:ext cx="416274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ČASTO CUCÁM BOMBÓNY.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367503" y="4327151"/>
            <a:ext cx="447039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KAŽDÝ VEČER SE OSPRCHUJI.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5461000" y="5056188"/>
            <a:ext cx="2808288" cy="1584325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9469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1950" y="5767388"/>
            <a:ext cx="555625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5625" y="5894388"/>
            <a:ext cx="538163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7663" y="5210175"/>
            <a:ext cx="538162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28700" y="5786438"/>
            <a:ext cx="538163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46338" y="5626100"/>
            <a:ext cx="538162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57900" y="5314950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5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07275" y="521017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6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00763" y="6002338"/>
            <a:ext cx="557212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7" name="Picture 6" descr="http://www.clker.com/cliparts/6/5/b/f/11949864691020941855smiley114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22688" y="4995863"/>
            <a:ext cx="1682750" cy="162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bg1"/>
            </a:gs>
            <a:gs pos="0">
              <a:srgbClr val="00B0F0"/>
            </a:gs>
            <a:gs pos="5000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2012-10-23].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</a:t>
            </a:r>
            <a:r>
              <a:rPr lang="cs-CZ" sz="1600" dirty="0" smtClean="0"/>
              <a:t>ubliny 		http://www.clker.com/clipart-blue-bubbles.html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</a:t>
            </a:r>
            <a:r>
              <a:rPr lang="cs-CZ" sz="1600" dirty="0" smtClean="0"/>
              <a:t>ytí rukou		http://www.clker.com/clipart-washing-hands.html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kartáček na zuby 	http://www.clker.com/clipart-2905.html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</a:t>
            </a:r>
            <a:r>
              <a:rPr lang="cs-CZ" sz="1600" dirty="0" smtClean="0"/>
              <a:t>ýdlo		http://www.clker.com/clipart-bar-of-soap.html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š</a:t>
            </a:r>
            <a:r>
              <a:rPr lang="cs-CZ" sz="1600" dirty="0" smtClean="0"/>
              <a:t>ampon 		http://www.clker.com/clipart-dishwashing-soap.html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tužka 		http://www.clker.com/clipart-2256.html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r</a:t>
            </a:r>
            <a:r>
              <a:rPr lang="cs-CZ" sz="1600" dirty="0" smtClean="0"/>
              <a:t>učník    		http://www.clker.com/clipart-3215.html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</a:t>
            </a:r>
            <a:r>
              <a:rPr lang="cs-CZ" sz="1600" dirty="0" smtClean="0"/>
              <a:t>aška 		http://www.clker.com/clipart-15680.html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h</a:t>
            </a:r>
            <a:r>
              <a:rPr lang="cs-CZ" sz="1600" dirty="0" smtClean="0"/>
              <a:t>řeben		http://www.clker.com/clipart-red-comb.html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budík		http://www.clker.com/clipart-6249.html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</a:t>
            </a:r>
            <a:r>
              <a:rPr lang="cs-CZ" sz="1600" dirty="0" smtClean="0"/>
              <a:t>íček 		http://www.clker.com/clipart-4597.html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</a:t>
            </a:r>
            <a:r>
              <a:rPr lang="cs-CZ" sz="1600" dirty="0" smtClean="0"/>
              <a:t>edvídek 		http://www.clker.com/clipart-13528.html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</a:t>
            </a:r>
            <a:r>
              <a:rPr lang="cs-CZ" sz="1600" dirty="0" smtClean="0"/>
              <a:t>oaletní papír		http://www.clker.com/clipart-11186.html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o</a:t>
            </a:r>
            <a:r>
              <a:rPr lang="cs-CZ" sz="1600" dirty="0" smtClean="0"/>
              <a:t>řezávátko		http://www.clker.com/clipart-pencil-sharpener-1.html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zubní pasta		http://www.clker.com/clipart-10538.html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rém		http://www.clker.com/clipart-29780.html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Nůžky		http://www.clker.com/clipart-2231.html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umývadlo		http://www.clker.com/clipart-bathroom-sink.html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račka		http://www.clker.com/clipart-10553.html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</a:t>
            </a:r>
            <a:r>
              <a:rPr lang="cs-CZ" sz="1600" dirty="0" smtClean="0"/>
              <a:t>miley </a:t>
            </a:r>
            <a:r>
              <a:rPr lang="cs-CZ" sz="1600" dirty="0"/>
              <a:t>ú</a:t>
            </a:r>
            <a:r>
              <a:rPr lang="cs-CZ" sz="1600" dirty="0" smtClean="0"/>
              <a:t>směv		http://www.clker.com/clipart-4244.html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smiley zamračený	http://www.clker.com/clipart-4245.html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</a:t>
            </a:r>
            <a:r>
              <a:rPr lang="cs-CZ" sz="1600" dirty="0" smtClean="0"/>
              <a:t>miley otázka		http://www.clker.com/clipart-4257.html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</a:t>
            </a:r>
            <a:r>
              <a:rPr lang="cs-CZ" sz="1600" dirty="0"/>
              <a:t>Mgr. Pavla Balejová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260</Words>
  <Application>Microsoft Office PowerPoint</Application>
  <PresentationFormat>Předvádění na obrazovce (4:3)</PresentationFormat>
  <Paragraphs>104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42</cp:revision>
  <dcterms:created xsi:type="dcterms:W3CDTF">2013-02-04T11:38:00Z</dcterms:created>
  <dcterms:modified xsi:type="dcterms:W3CDTF">2013-03-12T10:47:52Z</dcterms:modified>
</cp:coreProperties>
</file>