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7"/>
  </p:notesMasterIdLst>
  <p:sldIdLst>
    <p:sldId id="273" r:id="rId2"/>
    <p:sldId id="274" r:id="rId3"/>
    <p:sldId id="275" r:id="rId4"/>
    <p:sldId id="276" r:id="rId5"/>
    <p:sldId id="27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81" d="100"/>
          <a:sy n="81" d="100"/>
        </p:scale>
        <p:origin x="-10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075EA-7915-4703-A3FA-8AF6A7C72E09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14A28F-77AA-48F3-87B2-31F4745350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57356" y="928670"/>
            <a:ext cx="7286644" cy="5446252"/>
          </a:xfrm>
        </p:spPr>
        <p:txBody>
          <a:bodyPr/>
          <a:lstStyle/>
          <a:p>
            <a:r>
              <a:rPr lang="cs-CZ" sz="2000" dirty="0" smtClean="0">
                <a:latin typeface="+mj-lt"/>
              </a:rPr>
              <a:t>       Název školy:	  Základní škola </a:t>
            </a:r>
            <a:r>
              <a:rPr lang="cs-CZ" sz="2000" dirty="0" err="1" smtClean="0">
                <a:latin typeface="+mj-lt"/>
              </a:rPr>
              <a:t>Netvořice</a:t>
            </a:r>
            <a:endParaRPr lang="cs-CZ" sz="2000" dirty="0" smtClean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       Autor:		  Mgr. Ludmila </a:t>
            </a:r>
            <a:r>
              <a:rPr lang="cs-CZ" sz="2000" dirty="0" err="1" smtClean="0">
                <a:latin typeface="+mj-lt"/>
              </a:rPr>
              <a:t>Vodehnalová</a:t>
            </a:r>
            <a:endParaRPr lang="cs-CZ" sz="2000" dirty="0" smtClean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       Název:		  VY_32_INOVACE_14_</a:t>
            </a:r>
          </a:p>
          <a:p>
            <a:r>
              <a:rPr lang="cs-CZ" sz="2000" dirty="0" smtClean="0">
                <a:latin typeface="+mj-lt"/>
              </a:rPr>
              <a:t>       Téma:		  Antonín Dvořák</a:t>
            </a:r>
          </a:p>
          <a:p>
            <a:r>
              <a:rPr lang="cs-CZ" sz="2000" dirty="0" smtClean="0">
                <a:latin typeface="+mj-lt"/>
              </a:rPr>
              <a:t>       Č. projektu:	  OP VK 1.4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4214818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1285860"/>
            <a:ext cx="7467600" cy="4873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en-US" sz="2600" dirty="0" err="1" smtClean="0"/>
              <a:t>Charakteris</a:t>
            </a:r>
            <a:r>
              <a:rPr lang="cs-CZ" sz="2600" dirty="0" smtClean="0"/>
              <a:t>ti</a:t>
            </a:r>
            <a:r>
              <a:rPr lang="en-US" sz="2600" dirty="0" smtClean="0"/>
              <a:t>ka </a:t>
            </a:r>
            <a:r>
              <a:rPr lang="en-US" sz="2600" dirty="0" err="1" smtClean="0"/>
              <a:t>Dvo</a:t>
            </a:r>
            <a:r>
              <a:rPr lang="cs-CZ" sz="2600" dirty="0" err="1" smtClean="0"/>
              <a:t>řákova</a:t>
            </a:r>
            <a:r>
              <a:rPr lang="cs-CZ" sz="2600" dirty="0" smtClean="0"/>
              <a:t> díla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DUM je určen pro žáky 9. ročníku dle ŠVP Škola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Hudební výchova</a:t>
            </a:r>
          </a:p>
          <a:p>
            <a:endParaRPr lang="cs-CZ" sz="2600" dirty="0" smtClean="0"/>
          </a:p>
          <a:p>
            <a:r>
              <a:rPr lang="cs-CZ" sz="2600" dirty="0" smtClean="0"/>
              <a:t>Prezentace na </a:t>
            </a:r>
            <a:r>
              <a:rPr lang="cs-CZ" sz="2600" smtClean="0"/>
              <a:t>interaktivní </a:t>
            </a:r>
            <a:r>
              <a:rPr lang="cs-CZ" sz="2600" smtClean="0"/>
              <a:t>tabuli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Klíčová slova: skladba, etapa</a:t>
            </a:r>
            <a:endParaRPr lang="cs-CZ" sz="26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1785918" y="428604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</a:rPr>
              <a:t>ANOTACE</a:t>
            </a:r>
            <a:endParaRPr lang="cs-CZ" sz="2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615262" cy="5688158"/>
          </a:xfrm>
        </p:spPr>
        <p:txBody>
          <a:bodyPr/>
          <a:lstStyle/>
          <a:p>
            <a:r>
              <a:rPr lang="cs-CZ" dirty="0" smtClean="0"/>
              <a:t>skladatelova síla a absolutní jedinečnost je přítomna především v orchestraci a instrumentaci</a:t>
            </a:r>
          </a:p>
          <a:p>
            <a:r>
              <a:rPr lang="cs-CZ" dirty="0" smtClean="0"/>
              <a:t>jeho tvůrčí vývoj probíhal v několika etapách: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1. etapa: </a:t>
            </a:r>
            <a:r>
              <a:rPr lang="cs-CZ" dirty="0" smtClean="0"/>
              <a:t>skladby vyrůstající z odkazu Beethovena a Schuberta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2. etapa: </a:t>
            </a:r>
            <a:r>
              <a:rPr lang="cs-CZ" dirty="0" smtClean="0"/>
              <a:t>v režii jeho osobitého cítění, kdy projevuje originální a specifické hudební chápání jak po formální, tak obsahové stránce 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3. etapa: </a:t>
            </a:r>
            <a:r>
              <a:rPr lang="cs-CZ" dirty="0" smtClean="0"/>
              <a:t>je typickým příklonem k vlasteneckým námětům </a:t>
            </a:r>
            <a:r>
              <a:rPr lang="en-US" dirty="0" smtClean="0"/>
              <a:t>[1]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186766" cy="59739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A. Dvořák napsal:</a:t>
            </a:r>
          </a:p>
          <a:p>
            <a:pPr>
              <a:buNone/>
            </a:pPr>
            <a:endParaRPr lang="cs-CZ" b="1" dirty="0" smtClean="0">
              <a:solidFill>
                <a:schemeClr val="accent1"/>
              </a:solidFill>
            </a:endParaRPr>
          </a:p>
          <a:p>
            <a:r>
              <a:rPr lang="cs-CZ" dirty="0" smtClean="0"/>
              <a:t>9 symfonií</a:t>
            </a:r>
          </a:p>
          <a:p>
            <a:r>
              <a:rPr lang="cs-CZ" dirty="0" smtClean="0"/>
              <a:t>několik symfonických básní</a:t>
            </a:r>
          </a:p>
          <a:p>
            <a:r>
              <a:rPr lang="cs-CZ" dirty="0" smtClean="0"/>
              <a:t>velké skladby instrumentální (Slovanské tance)</a:t>
            </a:r>
          </a:p>
          <a:p>
            <a:r>
              <a:rPr lang="cs-CZ" dirty="0" smtClean="0"/>
              <a:t>vokální a vokálně-instrumentální skladby</a:t>
            </a:r>
          </a:p>
          <a:p>
            <a:r>
              <a:rPr lang="cs-CZ" dirty="0" smtClean="0"/>
              <a:t>5 koncertních ouvertur</a:t>
            </a:r>
          </a:p>
          <a:p>
            <a:r>
              <a:rPr lang="cs-CZ" dirty="0" smtClean="0"/>
              <a:t>množství komorních skladeb (smyčcový kvartet F-dur)</a:t>
            </a:r>
          </a:p>
          <a:p>
            <a:r>
              <a:rPr lang="cs-CZ" dirty="0" smtClean="0"/>
              <a:t>množství koncertů (houslový, violoncellový a klavírní)</a:t>
            </a:r>
          </a:p>
          <a:p>
            <a:r>
              <a:rPr lang="cs-CZ" dirty="0" smtClean="0"/>
              <a:t>písně (Biblické písně)</a:t>
            </a:r>
          </a:p>
          <a:p>
            <a:r>
              <a:rPr lang="cs-CZ" dirty="0" smtClean="0"/>
              <a:t>sbory</a:t>
            </a:r>
          </a:p>
          <a:p>
            <a:r>
              <a:rPr lang="cs-CZ" dirty="0" smtClean="0"/>
              <a:t>klavírní skladby</a:t>
            </a:r>
          </a:p>
          <a:p>
            <a:r>
              <a:rPr lang="cs-CZ" dirty="0" smtClean="0"/>
              <a:t>10 oper (př. Rusalka, Jakobín, Čert a Káča)</a:t>
            </a:r>
            <a:r>
              <a:rPr lang="en-US" dirty="0" smtClean="0"/>
              <a:t> [2]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Použitá literatura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29576" cy="4873752"/>
          </a:xfrm>
        </p:spPr>
        <p:txBody>
          <a:bodyPr/>
          <a:lstStyle/>
          <a:p>
            <a:pPr>
              <a:buNone/>
            </a:pPr>
            <a:r>
              <a:rPr lang="en-US" sz="1800" dirty="0" smtClean="0"/>
              <a:t>[1]</a:t>
            </a:r>
            <a:r>
              <a:rPr lang="cs-CZ" sz="1800" dirty="0" smtClean="0"/>
              <a:t>	Antonín Dvořák: </a:t>
            </a:r>
            <a:r>
              <a:rPr lang="en-US" sz="1800" dirty="0" smtClean="0"/>
              <a:t>D</a:t>
            </a:r>
            <a:r>
              <a:rPr lang="cs-CZ" sz="1800" dirty="0" err="1" smtClean="0"/>
              <a:t>ílo</a:t>
            </a:r>
            <a:r>
              <a:rPr lang="cs-CZ" sz="1800" dirty="0" smtClean="0"/>
              <a:t>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	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	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2005, 2012-10-23 [cit. 2012-11-01]. Dostupné z: 	http://cs.wikipedia.org/wiki/Antonín_Dvořák</a:t>
            </a:r>
            <a:r>
              <a:rPr lang="en-US" sz="1800" dirty="0" smtClean="0"/>
              <a:t>	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en-US" sz="1800" dirty="0" smtClean="0"/>
              <a:t>[2] </a:t>
            </a:r>
            <a:r>
              <a:rPr lang="cs-CZ" sz="1800" dirty="0" smtClean="0"/>
              <a:t>	Antonín Dvořák: Život a dílo. </a:t>
            </a:r>
            <a:r>
              <a:rPr lang="cs-CZ" sz="1800" dirty="0" err="1" smtClean="0"/>
              <a:t>Tiscali.media</a:t>
            </a:r>
            <a:r>
              <a:rPr lang="cs-CZ" sz="1800" dirty="0" smtClean="0"/>
              <a:t>: Osobnosti [online]. </a:t>
            </a:r>
            <a:r>
              <a:rPr lang="en-US" sz="1800" dirty="0" smtClean="0"/>
              <a:t>	</a:t>
            </a:r>
            <a:r>
              <a:rPr lang="cs-CZ" sz="1800" dirty="0" smtClean="0"/>
              <a:t>1999 [cit. 2012-11-01]. Dostupné z: </a:t>
            </a:r>
            <a:r>
              <a:rPr lang="en-US" sz="1800" dirty="0" smtClean="0"/>
              <a:t>	</a:t>
            </a:r>
            <a:r>
              <a:rPr lang="cs-CZ" sz="1800" dirty="0" smtClean="0"/>
              <a:t>http://zivotopis.osobnosti.cz/antonin-dvorak.php</a:t>
            </a:r>
            <a:endParaRPr lang="en-US" sz="1800" dirty="0" smtClean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1435</TotalTime>
  <Words>176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Snímek 1</vt:lpstr>
      <vt:lpstr>Snímek 2</vt:lpstr>
      <vt:lpstr>Snímek 3</vt:lpstr>
      <vt:lpstr>Snímek 4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123</cp:revision>
  <dcterms:created xsi:type="dcterms:W3CDTF">2012-10-31T14:21:59Z</dcterms:created>
  <dcterms:modified xsi:type="dcterms:W3CDTF">2013-03-14T17:26:20Z</dcterms:modified>
</cp:coreProperties>
</file>