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3" r:id="rId2"/>
  </p:sldMasterIdLst>
  <p:notesMasterIdLst>
    <p:notesMasterId r:id="rId11"/>
  </p:notesMasterIdLst>
  <p:sldIdLst>
    <p:sldId id="262" r:id="rId3"/>
    <p:sldId id="256" r:id="rId4"/>
    <p:sldId id="257" r:id="rId5"/>
    <p:sldId id="258" r:id="rId6"/>
    <p:sldId id="259" r:id="rId7"/>
    <p:sldId id="260" r:id="rId8"/>
    <p:sldId id="261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2AC6C1-562A-4BB3-8217-AA17D24AE842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790623-6394-4E78-ADFB-9B225AA5BD0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794147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ctrTitle"/>
          </p:nvPr>
        </p:nvSpPr>
        <p:spPr>
          <a:xfrm>
            <a:off x="928662" y="1928803"/>
            <a:ext cx="7172348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8" name="図形 7"/>
          <p:cNvSpPr>
            <a:spLocks noGrp="1"/>
          </p:cNvSpPr>
          <p:nvPr>
            <p:ph type="subTitle" idx="1"/>
          </p:nvPr>
        </p:nvSpPr>
        <p:spPr>
          <a:xfrm>
            <a:off x="1371600" y="3643314"/>
            <a:ext cx="6400800" cy="1285884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 dirty="0"/>
          </a:p>
        </p:txBody>
      </p:sp>
      <p:sp>
        <p:nvSpPr>
          <p:cNvPr id="12" name="図形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11" name="図形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図形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000100" y="4714884"/>
            <a:ext cx="7215239" cy="862009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1000101" y="2857496"/>
            <a:ext cx="7215238" cy="178595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2"/>
                </a:solidFill>
              </a:defRPr>
            </a:lvl2pPr>
            <a:lvl3pPr marL="914400" indent="0">
              <a:buNone/>
              <a:defRPr sz="1600">
                <a:solidFill>
                  <a:schemeClr val="tx2"/>
                </a:solidFill>
              </a:defRPr>
            </a:lvl3pPr>
            <a:lvl4pPr marL="1371600" indent="0">
              <a:buNone/>
              <a:defRPr sz="1400">
                <a:solidFill>
                  <a:schemeClr val="tx2"/>
                </a:solidFill>
              </a:defRPr>
            </a:lvl4pPr>
            <a:lvl5pPr marL="1828800" indent="0">
              <a:buNone/>
              <a:defRPr sz="1400">
                <a:solidFill>
                  <a:schemeClr val="tx2"/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4" name="図形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5" name="図形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6" name="図形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/>
          </a:p>
        </p:txBody>
      </p:sp>
      <p:sp>
        <p:nvSpPr>
          <p:cNvPr id="7" name="図形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8" name="図形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図形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671646" y="4572008"/>
            <a:ext cx="6400816" cy="928686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3" name="図形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図形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図形 2"/>
          <p:cNvSpPr>
            <a:spLocks noGrp="1"/>
          </p:cNvSpPr>
          <p:nvPr>
            <p:ph idx="1"/>
          </p:nvPr>
        </p:nvSpPr>
        <p:spPr>
          <a:xfrm>
            <a:off x="3575050" y="1428737"/>
            <a:ext cx="5111750" cy="469742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1792288" y="5014914"/>
            <a:ext cx="5486400" cy="414350"/>
          </a:xfrm>
        </p:spPr>
        <p:txBody>
          <a:bodyPr anchor="b"/>
          <a:lstStyle>
            <a:lvl1pPr algn="ctr">
              <a:defRPr sz="2000" b="1"/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正方形/長方形 2"/>
          <p:cNvSpPr>
            <a:spLocks noGrp="1"/>
          </p:cNvSpPr>
          <p:nvPr>
            <p:ph type="pic" idx="1"/>
          </p:nvPr>
        </p:nvSpPr>
        <p:spPr>
          <a:xfrm>
            <a:off x="1792288" y="742960"/>
            <a:ext cx="5486400" cy="4114800"/>
          </a:xfrm>
          <a:prstGeom prst="rect">
            <a:avLst/>
          </a:prstGeom>
          <a:noFill/>
          <a:ln w="50800" cap="sq">
            <a:solidFill>
              <a:schemeClr val="tx1"/>
            </a:solidFill>
            <a:miter lim="800000"/>
          </a:ln>
          <a:effectLst>
            <a:outerShdw blurRad="76200" dist="50800" dir="13500000" algn="tl" rotWithShape="0">
              <a:schemeClr val="bg1">
                <a:alpha val="80000"/>
              </a:scheme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1" lang="cs-CZ" altLang="ja-JP" smtClean="0"/>
              <a:t>Kliknutím na ikonu přidáte obrázek.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body" sz="half" idx="2"/>
          </p:nvPr>
        </p:nvSpPr>
        <p:spPr>
          <a:xfrm>
            <a:off x="1792288" y="5481658"/>
            <a:ext cx="5486400" cy="804862"/>
          </a:xfrm>
        </p:spPr>
        <p:txBody>
          <a:bodyPr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lang="ja-JP" dirty="0"/>
          </a:p>
        </p:txBody>
      </p:sp>
      <p:sp>
        <p:nvSpPr>
          <p:cNvPr id="5" name="図形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図形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/>
          </p:nvPr>
        </p:nvSpPr>
        <p:spPr>
          <a:xfrm>
            <a:off x="671514" y="274638"/>
            <a:ext cx="7829576" cy="1011222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71514" y="1285860"/>
            <a:ext cx="7829576" cy="4357718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図形 1"/>
          <p:cNvSpPr>
            <a:spLocks noGrp="1"/>
          </p:cNvSpPr>
          <p:nvPr>
            <p:ph type="title" orient="vert"/>
          </p:nvPr>
        </p:nvSpPr>
        <p:spPr>
          <a:xfrm>
            <a:off x="6643702" y="285730"/>
            <a:ext cx="1785950" cy="5565797"/>
          </a:xfrm>
        </p:spPr>
        <p:txBody>
          <a:bodyPr vert="eaVert"/>
          <a:lstStyle>
            <a:lvl1pPr>
              <a:defRPr>
                <a:gradFill flip="none" rotWithShape="1">
                  <a:gsLst>
                    <a:gs pos="0">
                      <a:schemeClr val="tx1">
                        <a:tint val="65000"/>
                      </a:schemeClr>
                    </a:gs>
                    <a:gs pos="49900">
                      <a:schemeClr val="tx1">
                        <a:tint val="95000"/>
                      </a:schemeClr>
                    </a:gs>
                    <a:gs pos="50000">
                      <a:schemeClr val="tx1"/>
                    </a:gs>
                    <a:gs pos="100000">
                      <a:schemeClr val="tx1">
                        <a:tint val="95000"/>
                      </a:schemeClr>
                    </a:gs>
                  </a:gsLst>
                  <a:lin ang="5400000" scaled="1"/>
                  <a:tileRect/>
                </a:gradFill>
              </a:defRPr>
            </a:lvl1pPr>
          </a:lstStyle>
          <a:p>
            <a:r>
              <a:rPr kumimoji="1" lang="cs-CZ" altLang="ja-JP" smtClean="0"/>
              <a:t>Kliknutím lze upravit styl.</a:t>
            </a:r>
            <a:endParaRPr kumimoji="1" lang="ja-JP" altLang="en-US" dirty="0"/>
          </a:p>
        </p:txBody>
      </p:sp>
      <p:sp>
        <p:nvSpPr>
          <p:cNvPr id="3" name="図形 2"/>
          <p:cNvSpPr>
            <a:spLocks noGrp="1"/>
          </p:cNvSpPr>
          <p:nvPr>
            <p:ph type="body" orient="vert" idx="1"/>
          </p:nvPr>
        </p:nvSpPr>
        <p:spPr>
          <a:xfrm>
            <a:off x="642910" y="274640"/>
            <a:ext cx="5834090" cy="5583253"/>
          </a:xfrm>
        </p:spPr>
        <p:txBody>
          <a:bodyPr vert="eaVert"/>
          <a:lstStyle/>
          <a:p>
            <a:pPr lvl="0"/>
            <a:r>
              <a:rPr kumimoji="1" lang="cs-CZ" altLang="ja-JP" smtClean="0"/>
              <a:t>Kliknutím lze upravit styly předlohy textu.</a:t>
            </a:r>
          </a:p>
          <a:p>
            <a:pPr lvl="1"/>
            <a:r>
              <a:rPr kumimoji="1" lang="cs-CZ" altLang="ja-JP" smtClean="0"/>
              <a:t>Druhá úroveň</a:t>
            </a:r>
          </a:p>
          <a:p>
            <a:pPr lvl="2"/>
            <a:r>
              <a:rPr kumimoji="1" lang="cs-CZ" altLang="ja-JP" smtClean="0"/>
              <a:t>Třetí úroveň</a:t>
            </a:r>
          </a:p>
          <a:p>
            <a:pPr lvl="3"/>
            <a:r>
              <a:rPr kumimoji="1" lang="cs-CZ" altLang="ja-JP" smtClean="0"/>
              <a:t>Čtvrtá úroveň</a:t>
            </a:r>
          </a:p>
          <a:p>
            <a:pPr lvl="4"/>
            <a:r>
              <a:rPr kumimoji="1" lang="cs-CZ" altLang="ja-JP" smtClean="0"/>
              <a:t>Pátá úroveň</a:t>
            </a:r>
            <a:endParaRPr kumimoji="1" lang="ja-JP" altLang="en-US" dirty="0"/>
          </a:p>
        </p:txBody>
      </p:sp>
      <p:sp>
        <p:nvSpPr>
          <p:cNvPr id="4" name="図形 3"/>
          <p:cNvSpPr>
            <a:spLocks noGrp="1"/>
          </p:cNvSpPr>
          <p:nvPr>
            <p:ph type="dt" sz="half" idx="10"/>
          </p:nvPr>
        </p:nvSpPr>
        <p:spPr>
          <a:xfrm>
            <a:off x="652450" y="6356350"/>
            <a:ext cx="2133600" cy="365125"/>
          </a:xfrm>
        </p:spPr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図形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図形 5"/>
          <p:cNvSpPr>
            <a:spLocks noGrp="1"/>
          </p:cNvSpPr>
          <p:nvPr>
            <p:ph type="sldNum" sz="quarter" idx="12"/>
          </p:nvPr>
        </p:nvSpPr>
        <p:spPr>
          <a:xfrm>
            <a:off x="6286512" y="6356350"/>
            <a:ext cx="2133600" cy="365125"/>
          </a:xfrm>
        </p:spPr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kumimoji="1" lang="cs-CZ" altLang="ja-JP" smtClean="0"/>
              <a:t>Kliknutím lze upravit styl.</a:t>
            </a:r>
            <a:endParaRPr kumimoji="1" lang="ja-JP" alt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1" lang="cs-CZ" altLang="ja-JP" smtClean="0"/>
              <a:t>Kliknutím lze upravit styl předlohy.</a:t>
            </a:r>
            <a:endParaRPr kumimoji="1" lang="ja-JP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80159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8708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635935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1179679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240829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7053812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1869162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15177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41898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9658730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84460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正方形/長方形 17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/>
            <a:r>
              <a:rPr kumimoji="1" lang="ja-JP" altLang="en-US" dirty="0" smtClean="0"/>
              <a:t>マスタ テキストの書式設定</a:t>
            </a:r>
            <a:endParaRPr lang="ja-JP" dirty="0"/>
          </a:p>
          <a:p>
            <a:pPr lvl="1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2 </a:t>
            </a:r>
            <a:r>
              <a:rPr kumimoji="1" lang="ja-JP" altLang="en-US" dirty="0" smtClean="0"/>
              <a:t>レベル</a:t>
            </a:r>
          </a:p>
          <a:p>
            <a:pPr lvl="2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3 </a:t>
            </a:r>
            <a:r>
              <a:rPr kumimoji="1" lang="ja-JP" altLang="en-US" dirty="0" smtClean="0"/>
              <a:t>レベル</a:t>
            </a:r>
          </a:p>
          <a:p>
            <a:pPr lvl="3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4 </a:t>
            </a:r>
            <a:r>
              <a:rPr kumimoji="1" lang="ja-JP" altLang="en-US" dirty="0" smtClean="0"/>
              <a:t>レベル</a:t>
            </a:r>
          </a:p>
          <a:p>
            <a:pPr lvl="4"/>
            <a:r>
              <a:rPr kumimoji="1" lang="ja-JP" altLang="en-US" dirty="0" smtClean="0"/>
              <a:t>第 </a:t>
            </a:r>
            <a:r>
              <a:rPr kumimoji="1" lang="en-US" altLang="ja-JP" dirty="0" smtClean="0"/>
              <a:t>5 </a:t>
            </a:r>
            <a:r>
              <a:rPr kumimoji="1" lang="ja-JP" altLang="en-US" dirty="0" smtClean="0"/>
              <a:t>レベル</a:t>
            </a:r>
          </a:p>
          <a:p>
            <a:pPr lvl="5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6</a:t>
            </a:r>
            <a:r>
              <a:rPr kumimoji="1" lang="ja-JP" altLang="en-US" dirty="0" smtClean="0"/>
              <a:t>レベル</a:t>
            </a:r>
          </a:p>
          <a:p>
            <a:pPr lvl="6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7</a:t>
            </a:r>
            <a:r>
              <a:rPr kumimoji="1" lang="ja-JP" altLang="en-US" dirty="0" smtClean="0"/>
              <a:t>レベル</a:t>
            </a:r>
          </a:p>
          <a:p>
            <a:pPr lvl="7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8</a:t>
            </a:r>
            <a:r>
              <a:rPr kumimoji="1" lang="ja-JP" altLang="en-US" dirty="0" smtClean="0"/>
              <a:t>レベル</a:t>
            </a:r>
          </a:p>
          <a:p>
            <a:pPr lvl="8"/>
            <a:r>
              <a:rPr kumimoji="1" lang="ja-JP" altLang="en-US" dirty="0" smtClean="0"/>
              <a:t>第</a:t>
            </a:r>
            <a:r>
              <a:rPr kumimoji="1" lang="en-US" altLang="ja-JP" dirty="0" smtClean="0"/>
              <a:t>9</a:t>
            </a:r>
            <a:r>
              <a:rPr kumimoji="1" lang="ja-JP" altLang="en-US" dirty="0" smtClean="0"/>
              <a:t>レベル</a:t>
            </a:r>
            <a:endParaRPr kumimoji="1" lang="ja-JP" altLang="en-US" dirty="0"/>
          </a:p>
        </p:txBody>
      </p:sp>
      <p:sp>
        <p:nvSpPr>
          <p:cNvPr id="29" name="正方形/長方形 28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fld id="{B6D8EF21-5A45-4BD0-89FA-E529D23AD0D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正方形/長方形 3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0" name="正方形/長方形 9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C187FC2D-726D-42D0-8017-1FF9918BC0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正方形/長方形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</p:spPr>
        <p:txBody>
          <a:bodyPr vert="horz" rtlCol="0" anchor="ctr">
            <a:normAutofit/>
          </a:bodyPr>
          <a:lstStyle/>
          <a:p>
            <a:r>
              <a:rPr kumimoji="1" lang="ja-JP" altLang="en-US" dirty="0" smtClean="0"/>
              <a:t>マスタ タイトルの書式設定</a:t>
            </a:r>
            <a:endParaRPr kumimoji="1" lang="ja-JP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ransition spd="slow">
    <p:wipe/>
  </p:transition>
  <p:txStyles>
    <p:titleStyle>
      <a:lvl1pPr algn="ctr" rtl="0" eaLnBrk="1" latinLnBrk="0" hangingPunct="1">
        <a:spcBef>
          <a:spcPct val="0"/>
        </a:spcBef>
        <a:buNone/>
        <a:defRPr kumimoji="1" sz="4400" baseline="0">
          <a:ln w="12700">
            <a:solidFill>
              <a:schemeClr val="tx1">
                <a:tint val="95000"/>
              </a:schemeClr>
            </a:solidFill>
          </a:ln>
          <a:gradFill>
            <a:gsLst>
              <a:gs pos="0">
                <a:schemeClr val="tx1">
                  <a:tint val="65000"/>
                </a:schemeClr>
              </a:gs>
              <a:gs pos="49900">
                <a:schemeClr val="tx1">
                  <a:tint val="95000"/>
                </a:schemeClr>
              </a:gs>
              <a:gs pos="50000">
                <a:schemeClr val="tx1"/>
              </a:gs>
              <a:gs pos="100000">
                <a:schemeClr val="tx1">
                  <a:tint val="95000"/>
                </a:schemeClr>
              </a:gs>
            </a:gsLst>
            <a:lin ang="5400000" scaled="1"/>
          </a:gradFill>
          <a:effectLst>
            <a:outerShdw blurRad="127000" algn="tl" rotWithShape="0">
              <a:schemeClr val="bg1">
                <a:alpha val="50000"/>
              </a:scheme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tx1"/>
        </a:buClr>
        <a:buFont typeface="Wingdings"/>
        <a:buChar char="n"/>
        <a:defRPr kumimoji="1" sz="3200" baseline="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>
            <a:shade val="75000"/>
          </a:schemeClr>
        </a:buClr>
        <a:buSzPct val="85000"/>
        <a:buFont typeface="Wingdings"/>
        <a:buChar char="n"/>
        <a:defRPr kumimoji="1" sz="2800" baseline="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4">
            <a:shade val="50000"/>
          </a:schemeClr>
        </a:buClr>
        <a:buSzPct val="75000"/>
        <a:buFont typeface="Wingdings"/>
        <a:buChar char="n"/>
        <a:defRPr kumimoji="1" sz="2400" baseline="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6">
            <a:shade val="50000"/>
          </a:schemeClr>
        </a:buClr>
        <a:buSzPct val="75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3">
            <a:shade val="50000"/>
          </a:schemeClr>
        </a:buClr>
        <a:buSzPct val="70000"/>
        <a:buFont typeface="Wingdings"/>
        <a:buChar char="n"/>
        <a:defRPr kumimoji="1" sz="20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2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5">
            <a:shade val="50000"/>
          </a:schemeClr>
        </a:buClr>
        <a:buSzPct val="6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tx1"/>
        </a:buClr>
        <a:buSzPct val="50000"/>
        <a:buFont typeface="Wingdings"/>
        <a:buChar char="n"/>
        <a:defRPr kumimoji="1" sz="20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hangingPunct="1">
        <a:defRPr kumimoji="1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2123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6.pn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VY_32_INOVACE_16_11_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Asertivita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8. ročník. Výuková prezentace k učivu na téma Asertivita, asertivní jednání. Prezentace může sloužit jako předloha k výpiskům do sešitu.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22267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ASERTIVITA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a</a:t>
            </a:r>
            <a:r>
              <a:rPr lang="cs-CZ" dirty="0" smtClean="0"/>
              <a:t>sertivní chování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600232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6400816" cy="792088"/>
          </a:xfrm>
        </p:spPr>
        <p:txBody>
          <a:bodyPr/>
          <a:lstStyle/>
          <a:p>
            <a:r>
              <a:rPr lang="cs-CZ" b="1" i="1" u="sng" dirty="0" smtClean="0"/>
              <a:t>Asertivita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836712"/>
            <a:ext cx="8784976" cy="206210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Asertivita je způsob komunikace.</a:t>
            </a:r>
          </a:p>
          <a:p>
            <a:endParaRPr lang="cs-CZ" sz="3200" dirty="0"/>
          </a:p>
          <a:p>
            <a:r>
              <a:rPr lang="cs-CZ" sz="3200" i="1" dirty="0" smtClean="0"/>
              <a:t>Zopakuj </a:t>
            </a:r>
            <a:r>
              <a:rPr lang="cs-CZ" sz="3200" i="1" dirty="0" smtClean="0"/>
              <a:t>si, </a:t>
            </a:r>
            <a:r>
              <a:rPr lang="cs-CZ" sz="3200" i="1" dirty="0" smtClean="0"/>
              <a:t>co je to komunikace a jaké jsou její druhy?</a:t>
            </a:r>
            <a:endParaRPr lang="cs-CZ" sz="32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2636912"/>
            <a:ext cx="8784976" cy="36379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3200" b="1" dirty="0" smtClean="0"/>
              <a:t>Komunikace je dorozumívání mezi lidmi. </a:t>
            </a:r>
          </a:p>
          <a:p>
            <a:pPr>
              <a:lnSpc>
                <a:spcPct val="90000"/>
              </a:lnSpc>
            </a:pPr>
            <a:endParaRPr lang="cs-CZ" sz="3200" b="1" dirty="0" smtClean="0"/>
          </a:p>
          <a:p>
            <a:pPr>
              <a:lnSpc>
                <a:spcPct val="90000"/>
              </a:lnSpc>
            </a:pPr>
            <a:r>
              <a:rPr lang="cs-CZ" sz="3200" i="1" dirty="0" smtClean="0"/>
              <a:t>Jaké druhy komunikace (dorozumívání) znáš?</a:t>
            </a:r>
          </a:p>
          <a:p>
            <a:pPr>
              <a:lnSpc>
                <a:spcPct val="90000"/>
              </a:lnSpc>
            </a:pPr>
            <a:endParaRPr lang="cs-CZ" sz="3200" i="1" dirty="0" smtClean="0"/>
          </a:p>
          <a:p>
            <a:pPr>
              <a:lnSpc>
                <a:spcPct val="90000"/>
              </a:lnSpc>
              <a:buSzPct val="120000"/>
              <a:buFont typeface="Arial" charset="0"/>
              <a:buAutoNum type="arabicPeriod"/>
            </a:pPr>
            <a:r>
              <a:rPr lang="cs-CZ" sz="3200" b="1" u="sng" dirty="0" smtClean="0"/>
              <a:t>Verbální (slovní) </a:t>
            </a:r>
            <a:r>
              <a:rPr lang="cs-CZ" sz="3200" dirty="0" smtClean="0"/>
              <a:t>komunikace</a:t>
            </a:r>
          </a:p>
          <a:p>
            <a:pPr>
              <a:lnSpc>
                <a:spcPct val="90000"/>
              </a:lnSpc>
              <a:buSzPct val="120000"/>
            </a:pPr>
            <a:endParaRPr lang="cs-CZ" sz="3200" dirty="0" smtClean="0"/>
          </a:p>
          <a:p>
            <a:pPr>
              <a:lnSpc>
                <a:spcPct val="90000"/>
              </a:lnSpc>
              <a:buSzPct val="120000"/>
              <a:buFont typeface="Arial" charset="0"/>
              <a:buAutoNum type="arabicPeriod" startAt="2"/>
            </a:pPr>
            <a:r>
              <a:rPr lang="cs-CZ" sz="3200" b="1" u="sng" dirty="0" smtClean="0"/>
              <a:t>Neverbální (mimoslovní) </a:t>
            </a:r>
            <a:r>
              <a:rPr lang="cs-CZ" sz="3200" dirty="0" smtClean="0"/>
              <a:t>komunikace</a:t>
            </a:r>
          </a:p>
          <a:p>
            <a:pPr>
              <a:lnSpc>
                <a:spcPct val="90000"/>
              </a:lnSpc>
              <a:buSzPct val="120000"/>
            </a:pPr>
            <a:endParaRPr lang="cs-CZ" sz="3200" dirty="0" smtClean="0"/>
          </a:p>
        </p:txBody>
      </p:sp>
    </p:spTree>
    <p:extLst>
      <p:ext uri="{BB962C8B-B14F-4D97-AF65-F5344CB8AC3E}">
        <p14:creationId xmlns:p14="http://schemas.microsoft.com/office/powerpoint/2010/main" xmlns="" val="39422210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22983"/>
            <a:ext cx="6400816" cy="928686"/>
          </a:xfrm>
        </p:spPr>
        <p:txBody>
          <a:bodyPr/>
          <a:lstStyle/>
          <a:p>
            <a:r>
              <a:rPr lang="cs-CZ" b="1" i="1" u="sng" dirty="0" smtClean="0"/>
              <a:t>Způsoby jednání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196752"/>
            <a:ext cx="8640960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Na určitou situaci můžeme zareagovat třemi způsoby:</a:t>
            </a:r>
          </a:p>
          <a:p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Pasivně		</a:t>
            </a:r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Asertivně	</a:t>
            </a:r>
            <a:r>
              <a:rPr lang="cs-CZ" sz="3200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Agresivně</a:t>
            </a:r>
          </a:p>
          <a:p>
            <a:endParaRPr lang="cs-CZ" sz="3200" dirty="0"/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Pasivně:</a:t>
            </a:r>
            <a:r>
              <a:rPr lang="cs-CZ" sz="3200" dirty="0" smtClean="0"/>
              <a:t> Když jednáme </a:t>
            </a:r>
            <a:r>
              <a:rPr lang="cs-CZ" sz="3200" dirty="0" smtClean="0"/>
              <a:t>pasivně, </a:t>
            </a:r>
            <a:r>
              <a:rPr lang="cs-CZ" sz="3200" dirty="0" smtClean="0"/>
              <a:t>nedokážeme vyjádřit své přání a potřeby. Nedovede se přiměřeně prosadit.</a:t>
            </a:r>
          </a:p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Agresivně:</a:t>
            </a:r>
            <a:r>
              <a:rPr lang="cs-CZ" sz="3200" dirty="0" smtClean="0"/>
              <a:t> Prosazujeme své názory na úkor ostatních. Někdy tímto dosáhneme svého, ale ostatní k nám nemají dobrý </a:t>
            </a:r>
            <a:r>
              <a:rPr lang="cs-CZ" sz="3200" dirty="0" smtClean="0"/>
              <a:t>vztah.</a:t>
            </a:r>
            <a:endParaRPr lang="cs-CZ" sz="3200" b="1" i="1" u="sng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9172141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116632"/>
            <a:ext cx="6400816" cy="928686"/>
          </a:xfrm>
        </p:spPr>
        <p:txBody>
          <a:bodyPr/>
          <a:lstStyle/>
          <a:p>
            <a:r>
              <a:rPr lang="cs-CZ" b="1" i="1" u="sng" dirty="0" smtClean="0"/>
              <a:t>Asertivní jednání</a:t>
            </a:r>
            <a:endParaRPr lang="cs-CZ" b="1" i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052736"/>
            <a:ext cx="8712968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Asertivita:</a:t>
            </a:r>
            <a:r>
              <a:rPr lang="cs-CZ" sz="3200" dirty="0" smtClean="0"/>
              <a:t> je  způsob komunikace a jednání, kdy člověk dokáže prosadit svůj názor, myšlenky, postoje. Přitom neporušuje práva ostatních ani ta svoje.</a:t>
            </a:r>
          </a:p>
          <a:p>
            <a:endParaRPr lang="cs-CZ" sz="3200" dirty="0" smtClean="0"/>
          </a:p>
          <a:p>
            <a:r>
              <a:rPr lang="cs-CZ" sz="3200" dirty="0" smtClean="0"/>
              <a:t>Jedná se o tzv. „zlatou střední cestu“.</a:t>
            </a:r>
          </a:p>
          <a:p>
            <a:endParaRPr lang="cs-CZ" sz="3200" dirty="0"/>
          </a:p>
          <a:p>
            <a:r>
              <a:rPr lang="cs-CZ" sz="3200" dirty="0" smtClean="0"/>
              <a:t>Nejedná ani pasivně, ustrašeně, ani nepřiměřeně agresivně.</a:t>
            </a:r>
          </a:p>
          <a:p>
            <a:r>
              <a:rPr lang="cs-CZ" sz="3200" dirty="0" smtClean="0"/>
              <a:t>V klidu si prosadím svou, aniž bych ublížil někomu jinému.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72550970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339752" y="188640"/>
            <a:ext cx="6400816" cy="928686"/>
          </a:xfrm>
        </p:spPr>
        <p:txBody>
          <a:bodyPr/>
          <a:lstStyle/>
          <a:p>
            <a:r>
              <a:rPr lang="cs-CZ" dirty="0" smtClean="0"/>
              <a:t>Asertivní techniky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340768"/>
            <a:ext cx="871296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Existuje pár asertivních technik, pomocí nichž můžete dosáhnout „svého“.</a:t>
            </a:r>
          </a:p>
          <a:p>
            <a:endParaRPr lang="cs-CZ" sz="3200" dirty="0"/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„přeskakující deska“ </a:t>
            </a:r>
            <a:r>
              <a:rPr lang="cs-CZ" sz="3200" dirty="0" smtClean="0"/>
              <a:t>– pořád dokola, v klidu, s rozvahou a klidným hlasem opakuji svou myšlenku, názor.</a:t>
            </a:r>
          </a:p>
          <a:p>
            <a:pPr marL="514350" indent="-514350">
              <a:buAutoNum type="arabicParenR"/>
            </a:pPr>
            <a:r>
              <a:rPr lang="cs-CZ" sz="3200" b="1" i="1" u="sng" dirty="0" smtClean="0"/>
              <a:t>„otevřené dveře“ </a:t>
            </a:r>
            <a:r>
              <a:rPr lang="cs-CZ" sz="3200" dirty="0" smtClean="0"/>
              <a:t>– nejprve člověka pochválíš, souhlasíš s ním, pak si teprve řekneš svoje. „Ano mohlo by to být takto, ale já si myslím….“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5124235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116632"/>
            <a:ext cx="6400816" cy="928686"/>
          </a:xfrm>
        </p:spPr>
        <p:txBody>
          <a:bodyPr/>
          <a:lstStyle/>
          <a:p>
            <a:r>
              <a:rPr lang="cs-CZ" dirty="0" smtClean="0"/>
              <a:t>Hraná situace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340768"/>
            <a:ext cx="864096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Utvořte skupinky. Sehrajete tři scénky agresivní, pasivní, asertivní reakce.</a:t>
            </a:r>
          </a:p>
          <a:p>
            <a:r>
              <a:rPr lang="cs-CZ" sz="3200" dirty="0" smtClean="0"/>
              <a:t>- Jedete na lyže a ve frontě na vlek neustále předbíhá jeden člověk.</a:t>
            </a:r>
          </a:p>
          <a:p>
            <a:endParaRPr lang="cs-CZ" sz="3200" dirty="0"/>
          </a:p>
          <a:p>
            <a:r>
              <a:rPr lang="cs-CZ" sz="3200" dirty="0" smtClean="0"/>
              <a:t>- V obchodě Vám vrátili o 100 korun méně…</a:t>
            </a:r>
            <a:endParaRPr lang="cs-CZ" sz="3200" dirty="0"/>
          </a:p>
          <a:p>
            <a:endParaRPr lang="cs-CZ" sz="3200" dirty="0"/>
          </a:p>
        </p:txBody>
      </p:sp>
      <p:pic>
        <p:nvPicPr>
          <p:cNvPr id="1026" name="Picture 2" descr="C:\Users\Kabinet\AppData\Local\Temp\MP90028993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4836" y="4437888"/>
            <a:ext cx="3657600" cy="2420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5694259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27784" y="5805264"/>
            <a:ext cx="6400816" cy="9286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5536" y="548680"/>
            <a:ext cx="8064896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2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2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200" dirty="0">
                <a:solidFill>
                  <a:prstClr val="black"/>
                </a:solidFill>
              </a:rPr>
              <a:t> </a:t>
            </a:r>
            <a:r>
              <a:rPr lang="cs-CZ" sz="2200" dirty="0"/>
              <a:t>JANOŠKOVÁ, </a:t>
            </a:r>
            <a:r>
              <a:rPr lang="cs-CZ" sz="2200" dirty="0" err="1"/>
              <a:t>D.,a</a:t>
            </a:r>
            <a:r>
              <a:rPr lang="cs-CZ" sz="2200" dirty="0"/>
              <a:t> kol. autorů. Občanská výchova 8, Rodinná výchova 8, učebnice pro základní školy a víceletá gymnázia. 1st </a:t>
            </a:r>
            <a:r>
              <a:rPr lang="cs-CZ" sz="2200" dirty="0" err="1"/>
              <a:t>ed</a:t>
            </a:r>
            <a:r>
              <a:rPr lang="cs-CZ" sz="2200" dirty="0"/>
              <a:t>. Plzeň: Fraus, 2005. ISBN 80-7238-393-0.</a:t>
            </a:r>
          </a:p>
          <a:p>
            <a:endParaRPr lang="cs-CZ" sz="2200" dirty="0"/>
          </a:p>
          <a:p>
            <a:r>
              <a:rPr lang="cs-CZ" sz="2200" dirty="0"/>
              <a:t>JANOŠKOVÁ, D., ONDRÁČKOVÁ, M.,ČABALOVÁ,D. Občanská výchova 8, Rodinná výchova 8, příručka pro učitele. 1st </a:t>
            </a:r>
            <a:r>
              <a:rPr lang="cs-CZ" sz="2200" dirty="0" err="1"/>
              <a:t>ed</a:t>
            </a:r>
            <a:r>
              <a:rPr lang="cs-CZ" sz="2200" dirty="0"/>
              <a:t>. Plzeň: Fraus, 2005. ISBN 80-7238-394-9</a:t>
            </a:r>
            <a:r>
              <a:rPr lang="cs-CZ" sz="2200" dirty="0" smtClean="0"/>
              <a:t>.</a:t>
            </a:r>
          </a:p>
          <a:p>
            <a:endParaRPr lang="cs-CZ" sz="2200" dirty="0"/>
          </a:p>
          <a:p>
            <a:r>
              <a:rPr lang="cs-CZ" sz="2200" dirty="0" smtClean="0"/>
              <a:t>Citováno dne 3. 1. </a:t>
            </a:r>
            <a:r>
              <a:rPr lang="cs-CZ" sz="2200" smtClean="0"/>
              <a:t>2012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xmlns="" val="371570439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YamatoPainting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Yamato Painting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Yamato Painting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100000"/>
              </a:schemeClr>
            </a:gs>
            <a:gs pos="100000">
              <a:schemeClr val="phClr">
                <a:tint val="100000"/>
                <a:shade val="2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rgbClr val="000000"/>
              <a:schemeClr val="phClr">
                <a:tint val="100000"/>
              </a:schemeClr>
            </a:duotone>
          </a:blip>
          <a:tile tx="0" ty="0" sx="35000" sy="35000" flip="none" algn="tl"/>
        </a:blipFill>
      </a:fillStyleLst>
      <a:lnStyleLst>
        <a:ln w="9525" cap="flat" cmpd="sng" algn="ctr">
          <a:solidFill>
            <a:schemeClr val="phClr">
              <a:alpha val="60000"/>
            </a:schemeClr>
          </a:solidFill>
          <a:prstDash val="solid"/>
        </a:ln>
        <a:ln w="19525" cap="flat" cmpd="sng" algn="ctr">
          <a:solidFill>
            <a:schemeClr val="phClr">
              <a:alpha val="90000"/>
            </a:schemeClr>
          </a:solidFill>
          <a:prstDash val="solid"/>
        </a:ln>
        <a:ln w="38100" cap="flat" cmpd="sng" algn="ctr">
          <a:solidFill>
            <a:schemeClr val="phClr">
              <a:alpha val="100000"/>
            </a:schemeClr>
          </a:solidFill>
          <a:prstDash val="solid"/>
        </a:ln>
      </a:lnStyleLst>
      <a:effectStyleLst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</a:effectStyle>
        <a:effectStyle>
          <a:effectLst>
            <a:outerShdw blurRad="50800" algn="tl" rotWithShape="0">
              <a:srgbClr val="000000">
                <a:alpha val="64000"/>
              </a:srgbClr>
            </a:outerShdw>
          </a:effectLst>
          <a:scene3d>
            <a:camera prst="orthographicFront"/>
            <a:lightRig rig="soft" dir="tl">
              <a:rot lat="0" lon="0" rev="0"/>
            </a:lightRig>
          </a:scene3d>
          <a:sp3d>
            <a:bevelT prst="angle"/>
            <a:bevelB w="304800" h="44450"/>
            <a:contourClr>
              <a:schemeClr val="phClr">
                <a:shade val="60000"/>
                <a:satMod val="110000"/>
              </a:schemeClr>
            </a:contourClr>
          </a:sp3d>
        </a:effectStyle>
        <a:effectStyle>
          <a:effectLst>
            <a:glow rad="51600">
              <a:schemeClr val="phClr">
                <a:alpha val="60000"/>
              </a:schemeClr>
            </a:glow>
          </a:effectLst>
          <a:scene3d>
            <a:camera prst="orthographicFront"/>
            <a:lightRig rig="threePt" dir="t"/>
          </a:scene3d>
          <a:sp3d>
            <a:bevelT w="165100" prst="coolSlant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>
            <a:shade val="90000"/>
          </a:schemeClr>
        </a:solidFill>
        <a:blipFill>
          <a:blip xmlns:r="http://schemas.openxmlformats.org/officeDocument/2006/relationships" r:embed="rId2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tile tx="0" ty="0" sx="120000" sy="120000" flip="xy" algn="t"/>
        </a:blipFill>
        <a:blipFill rotWithShape="0">
          <a:blip xmlns:r="http://schemas.openxmlformats.org/officeDocument/2006/relationships" r:embed="rId3">
            <a:duotone>
              <a:schemeClr val="phClr">
                <a:tint val="100000"/>
                <a:shade val="5000"/>
              </a:schemeClr>
              <a:schemeClr val="phClr">
                <a:shade val="100000"/>
              </a:schemeClr>
            </a:duotone>
          </a:blip>
          <a:srcRect/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japonského obrazu</Template>
  <TotalTime>82</TotalTime>
  <Words>369</Words>
  <Application>Microsoft Office PowerPoint</Application>
  <PresentationFormat>Předvádění na obrazovce (4:3)</PresentationFormat>
  <Paragraphs>47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YamatoPainting</vt:lpstr>
      <vt:lpstr>1_Motiv systému Office</vt:lpstr>
      <vt:lpstr>Název školy: ZŠ Klášterec nad Ohří, Krátká 676 Autor: Mgr. Veronika Kubincová Název materiálu: VY_32_INOVACE_16_11_ Asertivita Číslo projektu: CZ.1.07/1.4.00/21.1115  </vt:lpstr>
      <vt:lpstr>ASERTIVITA</vt:lpstr>
      <vt:lpstr>Asertivita</vt:lpstr>
      <vt:lpstr>Způsoby jednání</vt:lpstr>
      <vt:lpstr>Asertivní jednání</vt:lpstr>
      <vt:lpstr>Asertivní techniky</vt:lpstr>
      <vt:lpstr>Hraná situace</vt:lpstr>
      <vt:lpstr>Snímek 8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ASERTIVITA</dc:title>
  <dc:creator>Kabinet</dc:creator>
  <cp:lastModifiedBy>expert</cp:lastModifiedBy>
  <cp:revision>12</cp:revision>
  <dcterms:created xsi:type="dcterms:W3CDTF">2012-01-24T20:32:57Z</dcterms:created>
  <dcterms:modified xsi:type="dcterms:W3CDTF">2012-03-13T08:09:49Z</dcterms:modified>
</cp:coreProperties>
</file>