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notesMasterIdLst>
    <p:notesMasterId r:id="rId18"/>
  </p:notesMasterIdLst>
  <p:sldIdLst>
    <p:sldId id="271" r:id="rId3"/>
    <p:sldId id="256" r:id="rId4"/>
    <p:sldId id="261" r:id="rId5"/>
    <p:sldId id="260" r:id="rId6"/>
    <p:sldId id="262" r:id="rId7"/>
    <p:sldId id="263" r:id="rId8"/>
    <p:sldId id="264" r:id="rId9"/>
    <p:sldId id="273" r:id="rId10"/>
    <p:sldId id="265" r:id="rId11"/>
    <p:sldId id="266" r:id="rId12"/>
    <p:sldId id="267" r:id="rId13"/>
    <p:sldId id="268" r:id="rId14"/>
    <p:sldId id="269" r:id="rId15"/>
    <p:sldId id="272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EB0DA1-A6CB-46E4-BAF3-8D88AFB44BA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348C71-D4BD-40AE-A2EF-927EAD81175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66689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60000">
    <p:push dir="u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 advTm="60000">
    <p:push dir="u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 advTm="60000">
    <p:push dir="u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 advTm="60000">
    <p:push dir="u"/>
    <p:sndAc>
      <p:stSnd>
        <p:snd r:embed="rId1" name="camera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6038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10029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98206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36765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47036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4083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14823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726780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03523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49534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86671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772036F-1DAD-4A06-B8A2-32EF1E6C38B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AFD6C21-FEC7-4CD2-B258-AAD9ECF3E3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 advTm="60000">
    <p:push dir="u"/>
    <p:sndAc>
      <p:stSnd>
        <p:snd r:embed="rId13" name="camera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9270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VY_32_INOVACE_15_12_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právo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zjištění úrovně získaných vědomostí a znalostí z oblasti Práva a dělení práva. Prezentace slouží jako test, součástí prezentace je řešení k testu. Druhá polovina je řešení s animací.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577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 PRÁVO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Právo a občanskoprávní vztahy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221286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 Nejvyšší právní sílu má</a:t>
            </a:r>
          </a:p>
          <a:p>
            <a:r>
              <a:rPr lang="cs-CZ" sz="3200" dirty="0"/>
              <a:t>a) nařízení vlády</a:t>
            </a:r>
          </a:p>
          <a:p>
            <a:r>
              <a:rPr lang="cs-CZ" sz="3200" dirty="0"/>
              <a:t>b) zákon</a:t>
            </a:r>
          </a:p>
          <a:p>
            <a:r>
              <a:rPr lang="cs-CZ" sz="3200" dirty="0"/>
              <a:t>c) školní řád</a:t>
            </a:r>
          </a:p>
          <a:p>
            <a:r>
              <a:rPr lang="cs-CZ" sz="3200" dirty="0"/>
              <a:t>d) vyhláška ministerstva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Způsobilost k právním úkonům vzniká</a:t>
            </a:r>
          </a:p>
          <a:p>
            <a:r>
              <a:rPr lang="cs-CZ" sz="3200" dirty="0"/>
              <a:t>a) v 15 letech</a:t>
            </a:r>
          </a:p>
          <a:p>
            <a:r>
              <a:rPr lang="cs-CZ" sz="3200" dirty="0"/>
              <a:t>b) plnoletostí tzn. v 18 letech</a:t>
            </a:r>
          </a:p>
          <a:p>
            <a:r>
              <a:rPr lang="cs-CZ" sz="3200" dirty="0"/>
              <a:t>c) od narození</a:t>
            </a:r>
          </a:p>
          <a:p>
            <a:r>
              <a:rPr lang="cs-CZ" sz="3200" dirty="0"/>
              <a:t>c) může být z rozhodnutí soudu již od 16 let</a:t>
            </a:r>
          </a:p>
        </p:txBody>
      </p:sp>
    </p:spTree>
    <p:extLst>
      <p:ext uri="{BB962C8B-B14F-4D97-AF65-F5344CB8AC3E}">
        <p14:creationId xmlns:p14="http://schemas.microsoft.com/office/powerpoint/2010/main" xmlns="" val="349843890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903649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Právní vztahy jsou tvořeny:</a:t>
            </a:r>
          </a:p>
          <a:p>
            <a:r>
              <a:rPr lang="cs-CZ" sz="3200" dirty="0" smtClean="0"/>
              <a:t>a) právním </a:t>
            </a:r>
            <a:r>
              <a:rPr lang="cs-CZ" sz="3200" dirty="0"/>
              <a:t>řádem a právní kulturou</a:t>
            </a:r>
          </a:p>
          <a:p>
            <a:r>
              <a:rPr lang="cs-CZ" sz="3200" dirty="0" smtClean="0"/>
              <a:t>b) právními </a:t>
            </a:r>
            <a:r>
              <a:rPr lang="cs-CZ" sz="3200" dirty="0"/>
              <a:t>normami</a:t>
            </a:r>
          </a:p>
          <a:p>
            <a:r>
              <a:rPr lang="cs-CZ" sz="3200" dirty="0" smtClean="0"/>
              <a:t>c) právními </a:t>
            </a:r>
            <a:r>
              <a:rPr lang="cs-CZ" sz="3200" dirty="0"/>
              <a:t>subjekty, obsahem </a:t>
            </a:r>
            <a:r>
              <a:rPr lang="cs-CZ" sz="3200" dirty="0" smtClean="0"/>
              <a:t>a předmětem</a:t>
            </a:r>
            <a:endParaRPr lang="cs-CZ" sz="3200" dirty="0"/>
          </a:p>
          <a:p>
            <a:r>
              <a:rPr lang="cs-CZ" sz="3200" dirty="0" smtClean="0"/>
              <a:t>d) soustavou soudů</a:t>
            </a:r>
          </a:p>
          <a:p>
            <a:endParaRPr lang="cs-CZ" sz="3200" dirty="0"/>
          </a:p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V čem jsou zveřejňovány právní předpisy</a:t>
            </a:r>
          </a:p>
          <a:p>
            <a:r>
              <a:rPr lang="cs-CZ" sz="3200" dirty="0" smtClean="0"/>
              <a:t>a) v </a:t>
            </a:r>
            <a:r>
              <a:rPr lang="cs-CZ" sz="3200" dirty="0"/>
              <a:t>zákonech</a:t>
            </a:r>
          </a:p>
          <a:p>
            <a:r>
              <a:rPr lang="cs-CZ" sz="3200" dirty="0" smtClean="0"/>
              <a:t>b) ve </a:t>
            </a:r>
            <a:r>
              <a:rPr lang="cs-CZ" sz="3200" dirty="0"/>
              <a:t>vyhláškách</a:t>
            </a:r>
          </a:p>
          <a:p>
            <a:r>
              <a:rPr lang="cs-CZ" sz="3200" dirty="0" smtClean="0"/>
              <a:t>c) v </a:t>
            </a:r>
            <a:r>
              <a:rPr lang="cs-CZ" sz="3200" dirty="0"/>
              <a:t>Ústavě</a:t>
            </a:r>
          </a:p>
          <a:p>
            <a:r>
              <a:rPr lang="cs-CZ" sz="3200" dirty="0" smtClean="0"/>
              <a:t>d) ve </a:t>
            </a:r>
            <a:r>
              <a:rPr lang="cs-CZ" sz="3200" dirty="0"/>
              <a:t>Sbírce zákonů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09202403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4969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Právo dělíme na: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procesní a hmotné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hlavní a vedlejší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soukromé a veřejné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hmotné a nehmotné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Právo veřejné charakterizuje:</a:t>
            </a:r>
          </a:p>
          <a:p>
            <a:pPr marL="514350" indent="-514350">
              <a:buAutoNum type="alphaLcParenR"/>
            </a:pPr>
            <a:r>
              <a:rPr lang="cs-CZ" sz="3200" dirty="0"/>
              <a:t>r</a:t>
            </a:r>
            <a:r>
              <a:rPr lang="cs-CZ" sz="3200" dirty="0" smtClean="0"/>
              <a:t>ovné postavení subjektů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rávní vztah mezi jednotlivcem a mocenským orgánem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nastupuje </a:t>
            </a:r>
            <a:r>
              <a:rPr lang="cs-CZ" sz="3200" dirty="0" smtClean="0"/>
              <a:t>až po právu procesním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5832750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 Právní vědomí znamená</a:t>
            </a:r>
          </a:p>
          <a:p>
            <a:pPr marL="514350" indent="-51435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šichni jsou si před zákonem rovni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znamená dodržování zákonů</a:t>
            </a:r>
          </a:p>
          <a:p>
            <a:pPr marL="514350" indent="-51435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tát dbající na dodržování zákonů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znalost </a:t>
            </a:r>
            <a:r>
              <a:rPr lang="cs-CZ" sz="3200" dirty="0"/>
              <a:t>právního řádu a potřeba ho </a:t>
            </a:r>
            <a:r>
              <a:rPr lang="cs-CZ" sz="3200" dirty="0" smtClean="0"/>
              <a:t>dodržovat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Právo hmotné obsahuje 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vlastní </a:t>
            </a:r>
            <a:r>
              <a:rPr lang="cs-CZ" sz="3200" dirty="0"/>
              <a:t>pravidla chování účastníka právního </a:t>
            </a:r>
            <a:r>
              <a:rPr lang="cs-CZ" sz="3200" dirty="0" smtClean="0"/>
              <a:t>vztahu</a:t>
            </a:r>
          </a:p>
          <a:p>
            <a:pPr marL="514350" indent="-514350">
              <a:buAutoNum type="alphaLcParenR"/>
            </a:pPr>
            <a:r>
              <a:rPr lang="cs-CZ" sz="3200" dirty="0"/>
              <a:t>upravuje </a:t>
            </a:r>
            <a:r>
              <a:rPr lang="cs-CZ" sz="3200" dirty="0" smtClean="0"/>
              <a:t>způsob, </a:t>
            </a:r>
            <a:r>
              <a:rPr lang="cs-CZ" sz="3200" dirty="0"/>
              <a:t>jakým je možno si právo odpovídajícím způsobem </a:t>
            </a:r>
            <a:r>
              <a:rPr lang="cs-CZ" sz="3200" dirty="0" smtClean="0"/>
              <a:t>vynutit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11858436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Trestní právo</a:t>
            </a:r>
          </a:p>
          <a:p>
            <a:pPr marL="514350" indent="-514350">
              <a:buAutoNum type="alphaLcParenR"/>
            </a:pPr>
            <a:r>
              <a:rPr lang="cs-CZ" sz="3200" dirty="0"/>
              <a:t>ř</a:t>
            </a:r>
            <a:r>
              <a:rPr lang="cs-CZ" sz="3200" dirty="0" smtClean="0"/>
              <a:t>ídí se zákonem o rodině</a:t>
            </a:r>
          </a:p>
          <a:p>
            <a:pPr marL="514350" indent="-514350"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e odvětvím veřejného práva</a:t>
            </a:r>
          </a:p>
          <a:p>
            <a:pPr marL="514350" indent="-514350">
              <a:buAutoNum type="alphaLcParenR"/>
            </a:pPr>
            <a:r>
              <a:rPr lang="cs-CZ" sz="3200" dirty="0"/>
              <a:t>ř</a:t>
            </a:r>
            <a:r>
              <a:rPr lang="cs-CZ" sz="3200" dirty="0" smtClean="0"/>
              <a:t>ídí se trestním zákonem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Zákon o správním řízení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Občanské právo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Nejrozsáhlejší odvětví právního řádu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Ústava a trestní zákoník</a:t>
            </a:r>
          </a:p>
          <a:p>
            <a:pPr marL="514350" indent="-514350">
              <a:buAutoNum type="alphaLcParenR"/>
            </a:pPr>
            <a:r>
              <a:rPr lang="cs-CZ" sz="3200" dirty="0"/>
              <a:t>základní otázky soukromého </a:t>
            </a:r>
            <a:r>
              <a:rPr lang="cs-CZ" sz="3200" dirty="0" smtClean="0"/>
              <a:t>práva, dědické právo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Občanský zákoník</a:t>
            </a:r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849770394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20891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KONEC</a:t>
            </a:r>
          </a:p>
          <a:p>
            <a:pPr algn="ctr"/>
            <a:r>
              <a:rPr lang="cs-CZ" sz="3600" dirty="0" smtClean="0">
                <a:sym typeface="Wingdings" pitchFamily="2" charset="2"/>
              </a:rPr>
              <a:t></a:t>
            </a:r>
          </a:p>
          <a:p>
            <a:pPr algn="ctr"/>
            <a:endParaRPr lang="cs-CZ" sz="3600" dirty="0">
              <a:sym typeface="Wingdings" pitchFamily="2" charset="2"/>
            </a:endParaRPr>
          </a:p>
          <a:p>
            <a:pPr algn="ctr"/>
            <a:r>
              <a:rPr lang="cs-CZ" sz="3600" dirty="0" smtClean="0">
                <a:sym typeface="Wingdings" pitchFamily="2" charset="2"/>
              </a:rPr>
              <a:t>ZKONTROLUJ SI PODPIS</a:t>
            </a:r>
          </a:p>
          <a:p>
            <a:pPr algn="ctr"/>
            <a:endParaRPr lang="cs-CZ" sz="3600" dirty="0">
              <a:sym typeface="Wingdings" pitchFamily="2" charset="2"/>
            </a:endParaRPr>
          </a:p>
          <a:p>
            <a:pPr algn="ctr"/>
            <a:r>
              <a:rPr lang="cs-CZ" sz="3600" dirty="0" smtClean="0">
                <a:sym typeface="Wingdings" pitchFamily="2" charset="2"/>
              </a:rPr>
              <a:t>ZADNÍ SEBEROU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00248583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892899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1a.  </a:t>
            </a:r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právní sílu má</a:t>
            </a:r>
          </a:p>
          <a:p>
            <a:r>
              <a:rPr lang="cs-CZ" sz="3200" dirty="0"/>
              <a:t>a) nařízení vlády</a:t>
            </a:r>
          </a:p>
          <a:p>
            <a:r>
              <a:rPr lang="cs-CZ" sz="3200" dirty="0"/>
              <a:t>b) zákon</a:t>
            </a:r>
          </a:p>
          <a:p>
            <a:r>
              <a:rPr lang="cs-CZ" sz="3200" dirty="0"/>
              <a:t>c) školní řád</a:t>
            </a:r>
          </a:p>
          <a:p>
            <a:r>
              <a:rPr lang="cs-CZ" sz="3200" dirty="0"/>
              <a:t>d) vyhláška ministerstva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2a. </a:t>
            </a:r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Způsobilost k právním úkonům vzniká</a:t>
            </a:r>
          </a:p>
          <a:p>
            <a:r>
              <a:rPr lang="cs-CZ" sz="3200" dirty="0"/>
              <a:t>a) v 15 letech</a:t>
            </a:r>
          </a:p>
          <a:p>
            <a:r>
              <a:rPr lang="cs-CZ" sz="3200" dirty="0"/>
              <a:t>b) plnoletostí tzn. v 18 letech</a:t>
            </a:r>
          </a:p>
          <a:p>
            <a:r>
              <a:rPr lang="cs-CZ" sz="3200" dirty="0"/>
              <a:t>c) od narození</a:t>
            </a:r>
          </a:p>
          <a:p>
            <a:r>
              <a:rPr lang="cs-CZ" sz="3200" dirty="0"/>
              <a:t>c) může být z rozhodnutí soudu již od 16 let</a:t>
            </a:r>
          </a:p>
        </p:txBody>
      </p:sp>
    </p:spTree>
    <p:extLst>
      <p:ext uri="{BB962C8B-B14F-4D97-AF65-F5344CB8AC3E}">
        <p14:creationId xmlns:p14="http://schemas.microsoft.com/office/powerpoint/2010/main" xmlns="" val="46361807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260648"/>
            <a:ext cx="9036496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3a. </a:t>
            </a:r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Právní vztahy jsou tvořeny:</a:t>
            </a:r>
          </a:p>
          <a:p>
            <a:r>
              <a:rPr lang="cs-CZ" sz="3200" dirty="0" smtClean="0"/>
              <a:t>a) právním </a:t>
            </a:r>
            <a:r>
              <a:rPr lang="cs-CZ" sz="3200" dirty="0"/>
              <a:t>řádem a právní kulturou</a:t>
            </a:r>
          </a:p>
          <a:p>
            <a:r>
              <a:rPr lang="cs-CZ" sz="3200" dirty="0" smtClean="0"/>
              <a:t>b) právními </a:t>
            </a:r>
            <a:r>
              <a:rPr lang="cs-CZ" sz="3200" dirty="0"/>
              <a:t>normami</a:t>
            </a:r>
          </a:p>
          <a:p>
            <a:r>
              <a:rPr lang="cs-CZ" sz="3200" dirty="0" smtClean="0"/>
              <a:t>c) právními </a:t>
            </a:r>
            <a:r>
              <a:rPr lang="cs-CZ" sz="3200" dirty="0"/>
              <a:t>subjekty, obsahem </a:t>
            </a:r>
            <a:r>
              <a:rPr lang="cs-CZ" sz="3200" dirty="0" smtClean="0"/>
              <a:t>a předmětem</a:t>
            </a:r>
            <a:endParaRPr lang="cs-CZ" sz="3200" dirty="0"/>
          </a:p>
          <a:p>
            <a:r>
              <a:rPr lang="cs-CZ" sz="3200" dirty="0" smtClean="0"/>
              <a:t>d) soustavou soudů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4a. </a:t>
            </a:r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čem jsou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publikovány </a:t>
            </a:r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právní předpisy</a:t>
            </a:r>
          </a:p>
          <a:p>
            <a:r>
              <a:rPr lang="cs-CZ" sz="3200" dirty="0" smtClean="0"/>
              <a:t>a) v </a:t>
            </a:r>
            <a:r>
              <a:rPr lang="cs-CZ" sz="3200" dirty="0"/>
              <a:t>zákonech</a:t>
            </a:r>
          </a:p>
          <a:p>
            <a:r>
              <a:rPr lang="cs-CZ" sz="3200" dirty="0" smtClean="0"/>
              <a:t>b) ve </a:t>
            </a:r>
            <a:r>
              <a:rPr lang="cs-CZ" sz="3200" dirty="0"/>
              <a:t>vyhláškách</a:t>
            </a:r>
          </a:p>
          <a:p>
            <a:r>
              <a:rPr lang="cs-CZ" sz="3200" dirty="0" smtClean="0"/>
              <a:t>c) v </a:t>
            </a:r>
            <a:r>
              <a:rPr lang="cs-CZ" sz="3200" dirty="0"/>
              <a:t>Ústavě</a:t>
            </a:r>
          </a:p>
          <a:p>
            <a:r>
              <a:rPr lang="cs-CZ" sz="3200" dirty="0" smtClean="0"/>
              <a:t>d) ve </a:t>
            </a:r>
            <a:r>
              <a:rPr lang="cs-CZ" sz="3200" dirty="0"/>
              <a:t>Sbírce zákonů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241744467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332656"/>
            <a:ext cx="84969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5a) Právo dělíme na: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procesní a hmotné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hlavní a vedlejší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soukromé a veřejné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rávo hmotné a nehmotné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6a) Právo veřejné charakterizuje:</a:t>
            </a:r>
          </a:p>
          <a:p>
            <a:pPr marL="514350" indent="-514350">
              <a:buAutoNum type="alphaLcParenR"/>
            </a:pPr>
            <a:r>
              <a:rPr lang="cs-CZ" sz="3200" dirty="0"/>
              <a:t>r</a:t>
            </a:r>
            <a:r>
              <a:rPr lang="cs-CZ" sz="3200" dirty="0" smtClean="0"/>
              <a:t>ovné postavení subjektů</a:t>
            </a:r>
          </a:p>
          <a:p>
            <a:pPr marL="514350" indent="-514350">
              <a:buAutoNum type="alphaLcParenR"/>
            </a:pPr>
            <a:r>
              <a:rPr lang="cs-CZ" sz="3200" dirty="0"/>
              <a:t>p</a:t>
            </a:r>
            <a:r>
              <a:rPr lang="cs-CZ" sz="3200" dirty="0" smtClean="0"/>
              <a:t>rávní vztah mezi jednotlivcem a mocenským orgánem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nastupuje </a:t>
            </a:r>
            <a:r>
              <a:rPr lang="cs-CZ" sz="3200" dirty="0" smtClean="0"/>
              <a:t>až po právu procesním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3876635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35292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7a) Právní vědomí znamená</a:t>
            </a:r>
          </a:p>
          <a:p>
            <a:pPr marL="514350" indent="-51435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šichni jsou si před zákonem rovni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znamená dodržování zákonů</a:t>
            </a:r>
          </a:p>
          <a:p>
            <a:pPr marL="514350" indent="-51435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tát dbající na dodržování zákonů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znalost </a:t>
            </a:r>
            <a:r>
              <a:rPr lang="cs-CZ" sz="3200" dirty="0"/>
              <a:t>právního řádu a potřeba ho </a:t>
            </a:r>
            <a:r>
              <a:rPr lang="cs-CZ" sz="3200" dirty="0" smtClean="0"/>
              <a:t>dodržovat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8a) Právo hmotné obsahuje 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vlastní </a:t>
            </a:r>
            <a:r>
              <a:rPr lang="cs-CZ" sz="3200" dirty="0"/>
              <a:t>pravidla chování účastníka právního </a:t>
            </a:r>
            <a:r>
              <a:rPr lang="cs-CZ" sz="3200" dirty="0" smtClean="0"/>
              <a:t>vztahu</a:t>
            </a:r>
          </a:p>
          <a:p>
            <a:pPr marL="514350" indent="-514350">
              <a:buAutoNum type="alphaLcParenR"/>
            </a:pPr>
            <a:r>
              <a:rPr lang="cs-CZ" sz="3200" dirty="0"/>
              <a:t>upravuje způsob jakým je možno si právo odpovídajícím způsobem </a:t>
            </a:r>
            <a:r>
              <a:rPr lang="cs-CZ" sz="3200" dirty="0" smtClean="0"/>
              <a:t>vynutit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824164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568952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9a) Trestní právo</a:t>
            </a:r>
          </a:p>
          <a:p>
            <a:pPr marL="514350" indent="-514350">
              <a:buAutoNum type="alphaLcParenR"/>
            </a:pPr>
            <a:r>
              <a:rPr lang="cs-CZ" sz="3200" dirty="0"/>
              <a:t>ř</a:t>
            </a:r>
            <a:r>
              <a:rPr lang="cs-CZ" sz="3200" dirty="0" smtClean="0"/>
              <a:t>ídí se zákonem o rodině</a:t>
            </a:r>
          </a:p>
          <a:p>
            <a:pPr marL="514350" indent="-514350">
              <a:buAutoNum type="alphaLcParenR"/>
            </a:pPr>
            <a:r>
              <a:rPr lang="cs-CZ" sz="3200" dirty="0"/>
              <a:t>j</a:t>
            </a:r>
            <a:r>
              <a:rPr lang="cs-CZ" sz="3200" dirty="0" smtClean="0"/>
              <a:t>e odvětvím veřejného práva</a:t>
            </a:r>
          </a:p>
          <a:p>
            <a:pPr marL="514350" indent="-514350">
              <a:buAutoNum type="alphaLcParenR"/>
            </a:pPr>
            <a:r>
              <a:rPr lang="cs-CZ" sz="3200" dirty="0"/>
              <a:t>ř</a:t>
            </a:r>
            <a:r>
              <a:rPr lang="cs-CZ" sz="3200" dirty="0" smtClean="0"/>
              <a:t>ídí se trestním zákonem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Zákon o správním řízení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10a) Občanské právo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Nejrozsáhlejší odvětví právního řádu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Ústava a trestní zákoník</a:t>
            </a:r>
          </a:p>
          <a:p>
            <a:pPr marL="514350" indent="-514350">
              <a:buAutoNum type="alphaLcParenR"/>
            </a:pPr>
            <a:r>
              <a:rPr lang="cs-CZ" sz="3200" dirty="0"/>
              <a:t>základní otázky soukromého </a:t>
            </a:r>
            <a:r>
              <a:rPr lang="cs-CZ" sz="3200" dirty="0" smtClean="0"/>
              <a:t>práva, dědické právo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Občanský zákoník</a:t>
            </a:r>
          </a:p>
          <a:p>
            <a:pPr marL="514350" indent="-514350">
              <a:buAutoNum type="alphaLcParenR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96636272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42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6" presetClass="emph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F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20891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/>
              <a:t>ŘEŠENÍ:</a:t>
            </a:r>
          </a:p>
          <a:p>
            <a:r>
              <a:rPr lang="cs-CZ" sz="3200" dirty="0" smtClean="0"/>
              <a:t>1 - </a:t>
            </a:r>
            <a:r>
              <a:rPr lang="cs-CZ" sz="3200" dirty="0" smtClean="0"/>
              <a:t>B				</a:t>
            </a:r>
            <a:r>
              <a:rPr lang="cs-CZ" sz="3200" dirty="0" smtClean="0"/>
              <a:t>6 - </a:t>
            </a:r>
            <a:r>
              <a:rPr lang="cs-CZ" sz="3200" dirty="0" smtClean="0"/>
              <a:t>B</a:t>
            </a:r>
          </a:p>
          <a:p>
            <a:r>
              <a:rPr lang="cs-CZ" sz="3200" dirty="0" smtClean="0"/>
              <a:t>2 - </a:t>
            </a:r>
            <a:r>
              <a:rPr lang="cs-CZ" sz="3200" dirty="0" smtClean="0"/>
              <a:t>B,C			</a:t>
            </a:r>
            <a:r>
              <a:rPr lang="cs-CZ" sz="3200" dirty="0" smtClean="0"/>
              <a:t>7 - </a:t>
            </a:r>
            <a:r>
              <a:rPr lang="cs-CZ" sz="3200" dirty="0" smtClean="0"/>
              <a:t>D</a:t>
            </a:r>
          </a:p>
          <a:p>
            <a:r>
              <a:rPr lang="cs-CZ" sz="3200" dirty="0" smtClean="0"/>
              <a:t>3 - </a:t>
            </a:r>
            <a:r>
              <a:rPr lang="cs-CZ" sz="3200" dirty="0" smtClean="0"/>
              <a:t>C				</a:t>
            </a:r>
            <a:r>
              <a:rPr lang="cs-CZ" sz="3200" dirty="0" smtClean="0"/>
              <a:t>8 - </a:t>
            </a:r>
            <a:r>
              <a:rPr lang="cs-CZ" sz="3200" dirty="0" smtClean="0"/>
              <a:t>A</a:t>
            </a:r>
          </a:p>
          <a:p>
            <a:r>
              <a:rPr lang="cs-CZ" sz="3200" dirty="0" smtClean="0"/>
              <a:t>4 - </a:t>
            </a:r>
            <a:r>
              <a:rPr lang="cs-CZ" sz="3200" dirty="0" smtClean="0"/>
              <a:t>D				</a:t>
            </a:r>
            <a:r>
              <a:rPr lang="cs-CZ" sz="3200" dirty="0" smtClean="0"/>
              <a:t>9 - </a:t>
            </a:r>
            <a:r>
              <a:rPr lang="cs-CZ" sz="3200" dirty="0" smtClean="0"/>
              <a:t>B,C</a:t>
            </a:r>
          </a:p>
          <a:p>
            <a:r>
              <a:rPr lang="cs-CZ" sz="3200" dirty="0" smtClean="0"/>
              <a:t>5 - </a:t>
            </a:r>
            <a:r>
              <a:rPr lang="cs-CZ" sz="3200" dirty="0" smtClean="0"/>
              <a:t>A,C		</a:t>
            </a:r>
            <a:r>
              <a:rPr lang="cs-CZ" sz="3200" smtClean="0"/>
              <a:t>	</a:t>
            </a:r>
            <a:r>
              <a:rPr lang="cs-CZ" sz="3200" smtClean="0"/>
              <a:t>10 - </a:t>
            </a:r>
            <a:r>
              <a:rPr lang="cs-CZ" sz="3200" dirty="0" smtClean="0"/>
              <a:t>A,D</a:t>
            </a:r>
          </a:p>
        </p:txBody>
      </p:sp>
    </p:spTree>
    <p:extLst>
      <p:ext uri="{BB962C8B-B14F-4D97-AF65-F5344CB8AC3E}">
        <p14:creationId xmlns:p14="http://schemas.microsoft.com/office/powerpoint/2010/main" xmlns="" val="727674206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208912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 smtClean="0">
                <a:solidFill>
                  <a:prstClr val="black"/>
                </a:solidFill>
              </a:rPr>
              <a:t>Není-li </a:t>
            </a:r>
            <a:r>
              <a:rPr lang="cs-CZ" sz="2000" dirty="0">
                <a:solidFill>
                  <a:prstClr val="black"/>
                </a:solidFill>
              </a:rPr>
              <a:t>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</a:t>
            </a:r>
            <a:r>
              <a:rPr lang="cs-CZ" sz="2000" dirty="0" smtClean="0">
                <a:solidFill>
                  <a:prstClr val="black"/>
                </a:solidFill>
              </a:rPr>
              <a:t>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 smtClean="0">
                <a:solidFill>
                  <a:prstClr val="black"/>
                </a:solidFill>
              </a:rPr>
              <a:t>Citováno dne 14.12.2011</a:t>
            </a:r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055659330"/>
      </p:ext>
    </p:extLst>
  </p:cSld>
  <p:clrMapOvr>
    <a:masterClrMapping/>
  </p:clrMapOvr>
  <p:transition spd="slow" advTm="60000">
    <p:push dir="u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70</TotalTime>
  <Words>652</Words>
  <Application>Microsoft Office PowerPoint</Application>
  <PresentationFormat>Předvádění na obrazovce (4:3)</PresentationFormat>
  <Paragraphs>130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Arkýř</vt:lpstr>
      <vt:lpstr>Motiv systému Office</vt:lpstr>
      <vt:lpstr>Název školy: ZŠ Klášterec nad Ohří, Krátká 676 Autor: Mgr. Veronika Kubincová Název materiálu: VY_32_INOVACE_15_12_ Test, právo Číslo projektu: CZ.1.07/1.4.00/21.1115  </vt:lpstr>
      <vt:lpstr>TEST PRÁVO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expert</cp:lastModifiedBy>
  <cp:revision>12</cp:revision>
  <dcterms:created xsi:type="dcterms:W3CDTF">2011-11-24T10:45:44Z</dcterms:created>
  <dcterms:modified xsi:type="dcterms:W3CDTF">2012-03-13T08:54:00Z</dcterms:modified>
</cp:coreProperties>
</file>