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6" r:id="rId3"/>
    <p:sldId id="258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E3A738E-B1D8-48C3-B259-3710A0A917F4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873D061-473B-4D47-89AE-819DEB1E15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62F61-9489-491E-94FB-C6D404316A5E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389F5-9A3F-4A75-90AA-8CE747DF69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3C440-1F34-4278-9193-F7BBBC267E09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4DC81-D8A1-4962-B94A-7FAB1910B5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0F3CF-5F07-4D82-876B-CCDD06895F27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DAF7A-BC6C-4DB4-83BD-7CC5FE570F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DDEA6-0EE1-4A14-94C5-6C5A7A989455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0DF7E-B9B5-4C56-AFB9-7379799935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0ECAD-3F4E-4F02-9922-207BA0F45957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2478F-49EC-4196-8F7A-F8D494516D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50A9F-B8A9-4B9D-A345-B4115DD15C6E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545F7-8915-4F52-AD04-9FC408E0E7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FF317-89D1-421E-9658-A0B0C4BAB066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38408-C75A-45EE-80CC-0A8F6906E9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9E450-BC53-4184-9A4C-6BEAD87DA21D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0D03E-A658-47C0-9EF3-A603B1F265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84BBB5-F550-41BF-A28F-AC299B11C9E3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C9B29-37C4-4318-99B0-CAC03B031D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0C519-B462-4583-B9E2-3A45FBA1A6D3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386AC-7FCB-4E71-930E-6F0E0ADDA9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362D5-89F6-48FF-A286-B04BBFC2DBF3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47508-1AB6-41B2-B812-C74718FE52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7067EC-B992-48F4-8064-8DAF0385E9A2}" type="datetimeFigureOut">
              <a:rPr lang="cs-CZ"/>
              <a:pPr>
                <a:defRPr/>
              </a:pPr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231481-E495-48EF-9C31-55124725AB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Technické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Princip funkce tranzistorového zesilovače 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Lineární součástky elektronických obvodů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Miroslav Široký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březen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OPVK_1.5_DUM_III/2_TAP3_SR018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09VYSTUPY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VY_32_INOVACE_TAP3_SR018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ahoma" pitchFamily="34" charset="0"/>
                        </a:rPr>
                        <a:t>Princip funkce tranzistorového zesilovače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Arial" charset="0"/>
                        </a:rPr>
                        <a:t>– princip, vlastnosti a využití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57250" y="285750"/>
            <a:ext cx="7629525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Princip funkce tranzistorového zesilovače </a:t>
            </a:r>
            <a:r>
              <a:rPr lang="cs-CZ" dirty="0" smtClean="0">
                <a:cs typeface="Arial" charset="0"/>
              </a:rPr>
              <a:t/>
            </a:r>
            <a:br>
              <a:rPr lang="cs-CZ" dirty="0" smtClean="0">
                <a:cs typeface="Arial" charset="0"/>
              </a:rPr>
            </a:b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85813" y="1357313"/>
            <a:ext cx="8001000" cy="5500687"/>
          </a:xfrm>
        </p:spPr>
        <p:txBody>
          <a:bodyPr rtlCol="0">
            <a:normAutofit lnSpcReduction="10000"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 Používá se zapojení se společným emitorem proto, že emitor tranzistoru je spojen přes rezistor se zemí, která je </a:t>
            </a:r>
            <a:r>
              <a:rPr lang="cs-CZ" i="1" dirty="0" smtClean="0">
                <a:solidFill>
                  <a:schemeClr val="tx1"/>
                </a:solidFill>
              </a:rPr>
              <a:t>společná </a:t>
            </a:r>
            <a:r>
              <a:rPr lang="cs-CZ" dirty="0" smtClean="0">
                <a:solidFill>
                  <a:schemeClr val="tx1"/>
                </a:solidFill>
              </a:rPr>
              <a:t>pro vstup i výstup.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Pokud na vstup tohoto jednoduchého zapojení přivedeme signál, ten bude měnit bázový proud a tím zavírat a otevírat bipolární tranzistor. To způsobí, že se bude měnit pracovní bod tranzistoru na V-A výstupní charakteristice a tím i úbytek napětí mezi kolektorem a emitorem.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sah 2"/>
          <p:cNvSpPr>
            <a:spLocks noGrp="1"/>
          </p:cNvSpPr>
          <p:nvPr>
            <p:ph idx="1"/>
          </p:nvPr>
        </p:nvSpPr>
        <p:spPr>
          <a:xfrm>
            <a:off x="785813" y="214313"/>
            <a:ext cx="7900987" cy="6429375"/>
          </a:xfrm>
        </p:spPr>
        <p:txBody>
          <a:bodyPr/>
          <a:lstStyle/>
          <a:p>
            <a:r>
              <a:rPr lang="cs-CZ" smtClean="0"/>
              <a:t>Čím větší úroveň signálu tedy přivedeme na vstup, tím více se tranzistor otevře, zmenší se a tím pádem i výstupní napětí . Říkáme, že tento druh zesilovače je invertující, nebo také že obrací fázi o 180°.</a:t>
            </a:r>
          </a:p>
          <a:p>
            <a:r>
              <a:rPr lang="cs-CZ" smtClean="0"/>
              <a:t>Představme si, že vstup zesilovače na obrázku je spojen se zemí. V takovém okamžiku není na výstupu žádný signál, tranzistor je však otevřen. Ten se totiž nachází v pracovním bodě, který je dán napětím mezi kolektorem a emitorem a proudem, který teče do báze.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cs-CZ" smtClean="0"/>
              <a:t>Nedostatky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126038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Hlavní nedostatek výše popsaného zapojení je v jeho teplotní nestálosti.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Jelikož je tranzistor polovodičová součástka, je silně závislý na teplotě. Při změně teploty se mění jeho charakteristiky a tím i vlastnosti celého zesilovače.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To je však silně nežádoucí a proto se snažíme do obvodu zavádět zpětnou vazbu, která bude tyto změny kompenzovat.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    [1]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Zástupný symbol pro obsah 3" descr="481px-Bipolar_transistor_amplifier_-_emitor.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50" y="500063"/>
            <a:ext cx="8589963" cy="4857750"/>
          </a:xfrm>
        </p:spPr>
      </p:pic>
      <p:sp>
        <p:nvSpPr>
          <p:cNvPr id="6147" name="Obdélník 4"/>
          <p:cNvSpPr>
            <a:spLocks noChangeArrowheads="1"/>
          </p:cNvSpPr>
          <p:nvPr/>
        </p:nvSpPr>
        <p:spPr bwMode="auto">
          <a:xfrm>
            <a:off x="285750" y="5572125"/>
            <a:ext cx="442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[2]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tran_z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8392" y="285751"/>
            <a:ext cx="3809996" cy="2857497"/>
          </a:xfrm>
          <a:effectLst>
            <a:softEdge rad="112500"/>
          </a:effectLst>
        </p:spPr>
      </p:pic>
      <p:pic>
        <p:nvPicPr>
          <p:cNvPr id="5" name="Obrázek 4" descr="tran_zes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67317" y="3714752"/>
            <a:ext cx="3714775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172" name="Obdélník 5"/>
          <p:cNvSpPr>
            <a:spLocks noChangeArrowheads="1"/>
          </p:cNvSpPr>
          <p:nvPr/>
        </p:nvSpPr>
        <p:spPr bwMode="auto">
          <a:xfrm>
            <a:off x="785813" y="3214688"/>
            <a:ext cx="442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[3]</a:t>
            </a:r>
            <a:endParaRPr lang="cs-CZ">
              <a:latin typeface="Calibri" pitchFamily="34" charset="0"/>
            </a:endParaRPr>
          </a:p>
        </p:txBody>
      </p:sp>
      <p:sp>
        <p:nvSpPr>
          <p:cNvPr id="7173" name="Obdélník 6"/>
          <p:cNvSpPr>
            <a:spLocks noChangeArrowheads="1"/>
          </p:cNvSpPr>
          <p:nvPr/>
        </p:nvSpPr>
        <p:spPr bwMode="auto">
          <a:xfrm>
            <a:off x="8358188" y="6488113"/>
            <a:ext cx="442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[4]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857250" y="1000125"/>
            <a:ext cx="7829550" cy="5126038"/>
          </a:xfrm>
        </p:spPr>
        <p:txBody>
          <a:bodyPr/>
          <a:lstStyle/>
          <a:p>
            <a:r>
              <a:rPr lang="it-IT" sz="1400" smtClean="0"/>
              <a:t>[1]. In: [online]. [cit. 2013-03-14]. Dostupné z: http://cs.wikibooks.org/wiki/Praktick%C3%A1_elektronika/BJT_Zesilova%C4%8De</a:t>
            </a:r>
          </a:p>
          <a:p>
            <a:endParaRPr lang="it-IT" sz="1400" smtClean="0"/>
          </a:p>
          <a:p>
            <a:r>
              <a:rPr lang="it-IT" sz="1400" smtClean="0"/>
              <a:t>[2]. In: [online]. [cit. 2013-03-14]. Dostupné z: http://upload.wikimedia.org/wikipedia/commons/b/be/Bipolar_transistor_amplifier_-_emitor.svg</a:t>
            </a:r>
          </a:p>
          <a:p>
            <a:endParaRPr lang="it-IT" sz="1400" smtClean="0"/>
          </a:p>
          <a:p>
            <a:r>
              <a:rPr lang="it-IT" sz="1400" smtClean="0"/>
              <a:t>[3]. In: [online]. [cit. 2013-03-14]. Dostupné z: https://www.google.cz/search?q=tranzistorov%C3%BD+zesilova%C4%8D&amp;hl=cs&amp;source=lnms&amp;tbm=isch&amp;sa=X&amp;ei=NOpBUZvzE47DswbY3IDgDQ&amp;ved=0CAcQ_AUoAQ&amp;biw=1600&amp;bih=796#imgrc=optI528I2yVfUM%3A%3Bf4zl18OrdCQs1M%3Bhttp%253A%252F%252Fi302.photobucket.com%252Falbums%252Fnn113%252Fpatt-lukis%252Ftw077%252FIMG_3439.jpg%3Bhttp%253A%252F%252Fwww.elektrolukis.estranky.cz%252Fclanky%252Ftranzistorovy-zesilovac-2x20w.html%3B1632%3B1224</a:t>
            </a:r>
          </a:p>
          <a:p>
            <a:endParaRPr lang="it-IT" sz="1400" smtClean="0"/>
          </a:p>
          <a:p>
            <a:r>
              <a:rPr lang="it-IT" sz="1400" smtClean="0"/>
              <a:t>[4]. In: [online]. [cit. 2013-03-14]. Dostupné z: https://www.google.cz/search?q=tranzistorov%C3%BD+zesilova%C4%8D&amp;hl=cs&amp;source=lnms&amp;tbm=isch&amp;sa=X&amp;ei=NOpBUZvzE47DswbY3IDgDQ&amp;ved=0CAcQ_AUoAQ&amp;biw=1600&amp;bih=796#imgrc=5OKpr9pMZZLzkM%3A%3B-</a:t>
            </a:r>
          </a:p>
          <a:p>
            <a:endParaRPr lang="it-IT" sz="1400" smtClean="0"/>
          </a:p>
          <a:p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403</Words>
  <Application>Microsoft Office PowerPoint</Application>
  <PresentationFormat>Předvádění na obrazovce (4:3)</PresentationFormat>
  <Paragraphs>38</Paragraphs>
  <Slides>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Calibri</vt:lpstr>
      <vt:lpstr>Arial</vt:lpstr>
      <vt:lpstr>Garamond</vt:lpstr>
      <vt:lpstr>Tahoma</vt:lpstr>
      <vt:lpstr>Times New Roman</vt:lpstr>
      <vt:lpstr>Motiv sady Office</vt:lpstr>
      <vt:lpstr>Digitální učební materiál</vt:lpstr>
      <vt:lpstr>Princip funkce tranzistorového zesilovače  </vt:lpstr>
      <vt:lpstr>Snímek 3</vt:lpstr>
      <vt:lpstr>Nedostatky</vt:lpstr>
      <vt:lpstr>Snímek 5</vt:lpstr>
      <vt:lpstr>Snímek 6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Windows User</dc:creator>
  <cp:lastModifiedBy>siroky</cp:lastModifiedBy>
  <cp:revision>4</cp:revision>
  <dcterms:created xsi:type="dcterms:W3CDTF">2013-03-14T15:07:05Z</dcterms:created>
  <dcterms:modified xsi:type="dcterms:W3CDTF">2013-03-17T21:56:04Z</dcterms:modified>
</cp:coreProperties>
</file>