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6" r:id="rId2"/>
    <p:sldId id="265" r:id="rId3"/>
    <p:sldId id="257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7" autoAdjust="0"/>
    <p:restoredTop sz="94660"/>
  </p:normalViewPr>
  <p:slideViewPr>
    <p:cSldViewPr>
      <p:cViewPr>
        <p:scale>
          <a:sx n="75" d="100"/>
          <a:sy n="75" d="100"/>
        </p:scale>
        <p:origin x="-1098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330" name="Group 2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99331" name="Group 3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99332" name="Freeform 4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3" name="Freeform 5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4" name="Freeform 6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5" name="Freeform 7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6" name="Freeform 8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9337" name="Freeform 9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9338" name="Freeform 10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933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4212" y="1340768"/>
            <a:ext cx="7772400" cy="192087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dirty="0" smtClean="0"/>
              <a:t>Klepnutím lze upravit styl předlohy nadpisů.</a:t>
            </a:r>
          </a:p>
        </p:txBody>
      </p:sp>
      <p:sp>
        <p:nvSpPr>
          <p:cNvPr id="9934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9341" name="Rectangle 13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934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9343" name="Rectangle 1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9F9C042-C37C-4AC9-AB10-BE7A94EE8C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6BED9F-8589-4FC5-BEE1-1E63F4461A1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1494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02E2DB-F98B-4151-93E8-5EDF3D7417A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821470"/>
      </p:ext>
    </p:extLst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7C1328-8963-48FA-833E-A3C78112DD5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539686"/>
      </p:ext>
    </p:extLst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5D6F75-644A-4A92-A40B-A90311F76CB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378325"/>
      </p:ext>
    </p:extLst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7A9E9C-9957-4B36-AAFF-B9899BA382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216401"/>
      </p:ext>
    </p:extLst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05DE32D-4BBB-4FBC-A14A-676BCFF11D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34443"/>
      </p:ext>
    </p:extLst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377D1CD-59C7-4707-9CA2-F49D9371E0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961782"/>
      </p:ext>
    </p:extLst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8D7221-04BC-46B8-AB71-6FC1A49020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91273"/>
      </p:ext>
    </p:extLst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9E2E919-2918-40F4-8F96-2A85010B607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73110"/>
      </p:ext>
    </p:extLst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FE5C900-7D76-4791-AF9F-0514762162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5344"/>
      </p:ext>
    </p:extLst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27A45FAD-885A-46ED-83C2-640A4FE1CFF9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98308" name="Group 4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98309" name="Group 5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98310" name="Freeform 6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1" name="Freeform 7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2" name="Freeform 8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3" name="Freeform 9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4" name="Freeform 10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8315" name="Freeform 11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8316" name="Freeform 12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8318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9831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</p:txBody>
      </p:sp>
      <p:sp>
        <p:nvSpPr>
          <p:cNvPr id="98320" name="Rectangle 16"/>
          <p:cNvSpPr>
            <a:spLocks noChangeArrowheads="1"/>
          </p:cNvSpPr>
          <p:nvPr userDrawn="1"/>
        </p:nvSpPr>
        <p:spPr bwMode="auto">
          <a:xfrm>
            <a:off x="395288" y="188913"/>
            <a:ext cx="8353425" cy="136842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8321" name="Rectangle 17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98322" name="Rectangle 18"/>
          <p:cNvSpPr>
            <a:spLocks noChangeArrowheads="1"/>
          </p:cNvSpPr>
          <p:nvPr userDrawn="1"/>
        </p:nvSpPr>
        <p:spPr bwMode="auto">
          <a:xfrm>
            <a:off x="-180975" y="1628775"/>
            <a:ext cx="8713788" cy="714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000" b="1" cap="none" spc="0">
          <a:ln w="19050">
            <a:solidFill>
              <a:schemeClr val="tx2">
                <a:tint val="1000"/>
              </a:schemeClr>
            </a:solidFill>
            <a:prstDash val="solid"/>
          </a:ln>
          <a:solidFill>
            <a:schemeClr val="accent3"/>
          </a:solidFill>
          <a:effectLst>
            <a:outerShdw blurRad="50000" dist="50800" dir="7500000" algn="tl">
              <a:srgbClr val="000000">
                <a:shade val="5000"/>
                <a:alpha val="35000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444500" indent="-444500" algn="l" defTabSz="990600" rtl="0" fontAlgn="base">
        <a:lnSpc>
          <a:spcPct val="120000"/>
        </a:lnSpc>
        <a:spcBef>
          <a:spcPct val="5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909638" indent="-285750" algn="l" defTabSz="990600" rtl="0" fontAlgn="base">
        <a:lnSpc>
          <a:spcPct val="120000"/>
        </a:lnSpc>
        <a:spcBef>
          <a:spcPct val="5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317625" indent="-228600" algn="l" defTabSz="990600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725613" indent="-228600" algn="l" defTabSz="990600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1336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908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30480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5052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9624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a08/nebezpeci-smyku" TargetMode="External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hyperlink" Target="http://www.dopravni-znacky.net/znacka/a15/prace" TargetMode="External"/><Relationship Id="rId2" Type="http://schemas.openxmlformats.org/officeDocument/2006/relationships/hyperlink" Target="http://www.dopravni-znacky.net/znacka/a04/pozor-kruhovy-objez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a09/provoz-v-obou-smerech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0" Type="http://schemas.openxmlformats.org/officeDocument/2006/relationships/hyperlink" Target="http://www.dopravni-znacky.net/znacka/a12/deti" TargetMode="External"/><Relationship Id="rId4" Type="http://schemas.openxmlformats.org/officeDocument/2006/relationships/hyperlink" Target="http://www.dopravni-znacky.net/znacka/a06a/zuzena-vozovka-z-obou-stran" TargetMode="Externa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p06/stuj-dej-prednost-v-jizde" TargetMode="External"/><Relationship Id="rId13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hyperlink" Target="http://www.dopravni-znacky.net/znacka/p08/prednost-pred-protijedoucimi-vozidly" TargetMode="External"/><Relationship Id="rId2" Type="http://schemas.openxmlformats.org/officeDocument/2006/relationships/hyperlink" Target="http://www.dopravni-znacky.net/znacka/p02/hlavni-pozemni-komunika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p04/dej-prednost-v-jizde" TargetMode="External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openxmlformats.org/officeDocument/2006/relationships/hyperlink" Target="http://www.dopravni-znacky.net/znacka/p07/prednost-protijedoucich-vozidel" TargetMode="External"/><Relationship Id="rId4" Type="http://schemas.openxmlformats.org/officeDocument/2006/relationships/hyperlink" Target="http://www.dopravni-znacky.net/znacka/p01/krizovatka-s-vedlejsi-pozemni-komunikaci" TargetMode="External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b21a/zakaz-predjizdeni" TargetMode="External"/><Relationship Id="rId13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hyperlink" Target="http://www.dopravni-znacky.net/znacka/b29/zakaz-stani" TargetMode="External"/><Relationship Id="rId2" Type="http://schemas.openxmlformats.org/officeDocument/2006/relationships/hyperlink" Target="http://www.dopravni-znacky.net/znacka/b01/zakaz-vjezdu-vsech-vozidel-v-obou-smere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b20a/nejvyssi-dovolena-rychlost" TargetMode="External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0" Type="http://schemas.openxmlformats.org/officeDocument/2006/relationships/hyperlink" Target="http://www.dopravni-znacky.net/znacka/b28/zakaz-zastaveni" TargetMode="External"/><Relationship Id="rId4" Type="http://schemas.openxmlformats.org/officeDocument/2006/relationships/hyperlink" Target="http://www.dopravni-znacky.net/znacka/b02/zakaz-vjezdu-vsech-vozidel" TargetMode="External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c06a/nejnizsi-dovolena-rychlost" TargetMode="External"/><Relationship Id="rId13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12" Type="http://schemas.openxmlformats.org/officeDocument/2006/relationships/hyperlink" Target="http://www.dopravni-znacky.net/znacka/c08a/stezka-pro-cyklisty" TargetMode="External"/><Relationship Id="rId2" Type="http://schemas.openxmlformats.org/officeDocument/2006/relationships/hyperlink" Target="http://www.dopravni-znacky.net/znacka/c01/kruhovy-objez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c02f/prikazany-smer-jizdy-vlevo-a-vpravo" TargetMode="External"/><Relationship Id="rId11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openxmlformats.org/officeDocument/2006/relationships/hyperlink" Target="http://www.dopravni-znacky.net/znacka/c07a/stezka-pro-chodce" TargetMode="External"/><Relationship Id="rId4" Type="http://schemas.openxmlformats.org/officeDocument/2006/relationships/hyperlink" Target="http://www.dopravni-znacky.net/znacka/c02d/prikazany-smer-jizdy-primo-a-vpravo" TargetMode="External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ip10a/slepa-pozemni-komunikace" TargetMode="External"/><Relationship Id="rId13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12" Type="http://schemas.openxmlformats.org/officeDocument/2006/relationships/hyperlink" Target="http://www.dopravni-znacky.net/znacka/ip14a/dalnice" TargetMode="External"/><Relationship Id="rId2" Type="http://schemas.openxmlformats.org/officeDocument/2006/relationships/hyperlink" Target="http://www.dopravni-znacky.net/znacka/ip02/zpomalovaci-pra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ip04b/jednosmerny-provoz" TargetMode="External"/><Relationship Id="rId11" Type="http://schemas.openxmlformats.org/officeDocument/2006/relationships/image" Target="../media/image30.png"/><Relationship Id="rId5" Type="http://schemas.openxmlformats.org/officeDocument/2006/relationships/image" Target="../media/image27.png"/><Relationship Id="rId10" Type="http://schemas.openxmlformats.org/officeDocument/2006/relationships/hyperlink" Target="http://www.dopravni-znacky.net/znacka/ip11c/parkoviste-podelne" TargetMode="External"/><Relationship Id="rId4" Type="http://schemas.openxmlformats.org/officeDocument/2006/relationships/hyperlink" Target="http://www.dopravni-znacky.net/znacka/ip03/podchod-nebo-nadchod" TargetMode="External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ij07/cerpaci-stanice" TargetMode="External"/><Relationship Id="rId13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12" Type="http://schemas.openxmlformats.org/officeDocument/2006/relationships/hyperlink" Target="http://www.dopravni-znacky.net/znacka/ij10/hotel-nebo-motel" TargetMode="External"/><Relationship Id="rId2" Type="http://schemas.openxmlformats.org/officeDocument/2006/relationships/hyperlink" Target="http://www.dopravni-znacky.net/znacka/ij01/polic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ij04c/zastavka-autobusu" TargetMode="External"/><Relationship Id="rId11" Type="http://schemas.openxmlformats.org/officeDocument/2006/relationships/image" Target="../media/image36.png"/><Relationship Id="rId5" Type="http://schemas.openxmlformats.org/officeDocument/2006/relationships/image" Target="../media/image33.png"/><Relationship Id="rId10" Type="http://schemas.openxmlformats.org/officeDocument/2006/relationships/hyperlink" Target="http://www.dopravni-znacky.net/znacka/ij12/wc" TargetMode="External"/><Relationship Id="rId4" Type="http://schemas.openxmlformats.org/officeDocument/2006/relationships/hyperlink" Target="http://www.dopravni-znacky.net/znacka/ij02/nemocnice" TargetMode="External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ky.net/znacka/e09/druh-vozidla" TargetMode="External"/><Relationship Id="rId13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12" Type="http://schemas.openxmlformats.org/officeDocument/2006/relationships/hyperlink" Target="http://www.dopravni-znacky.net/znacka/e12/text" TargetMode="External"/><Relationship Id="rId2" Type="http://schemas.openxmlformats.org/officeDocument/2006/relationships/hyperlink" Target="http://www.dopravni-znacky.net/znacka/e01/poc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pravni-znacky.net/znacka/e02d/tvar-dvou-krizovatek" TargetMode="External"/><Relationship Id="rId11" Type="http://schemas.openxmlformats.org/officeDocument/2006/relationships/image" Target="../media/image42.png"/><Relationship Id="rId5" Type="http://schemas.openxmlformats.org/officeDocument/2006/relationships/image" Target="../media/image39.png"/><Relationship Id="rId10" Type="http://schemas.openxmlformats.org/officeDocument/2006/relationships/hyperlink" Target="http://www.dopravni-znacky.net/znacka/e08e/usek-platnosti" TargetMode="External"/><Relationship Id="rId4" Type="http://schemas.openxmlformats.org/officeDocument/2006/relationships/hyperlink" Target="http://www.dopravni-znacky.net/znacka/e02a/tvar-krizovatky" TargetMode="External"/><Relationship Id="rId9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pravni-znaceni-bsmorava.cz/" TargetMode="External"/><Relationship Id="rId2" Type="http://schemas.openxmlformats.org/officeDocument/2006/relationships/hyperlink" Target="http://www.dopravni-znacky.n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772400" cy="19208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/>
                  </a:outerShdw>
                  <a:reflection blurRad="6350" stA="55000" endA="300" endPos="45500" dir="5400000" sy="-100000" algn="bl" rotWithShape="0"/>
                </a:effectLst>
              </a:rPr>
              <a:t>Dopravní značky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73216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1115616" y="2132856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55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8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VY_32_INOVACE_06_VÝCHOVA </a:t>
            </a:r>
            <a:r>
              <a:rPr lang="cs-CZ" dirty="0"/>
              <a:t>KE </a:t>
            </a:r>
            <a:r>
              <a:rPr lang="cs-CZ" dirty="0" smtClean="0"/>
              <a:t>ZDRAVÍ_1_DOPRAVNÍ ZNAČKY</a:t>
            </a:r>
            <a:endParaRPr lang="cs-CZ" dirty="0"/>
          </a:p>
          <a:p>
            <a:pPr algn="ctr"/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dirty="0"/>
              <a:t>Registrační číslo: cz.1.07/1.4.00/21.0559</a:t>
            </a:r>
          </a:p>
          <a:p>
            <a:pPr algn="ctr"/>
            <a:r>
              <a:rPr lang="cs-CZ" dirty="0"/>
              <a:t>Mgr. Ladislava Hofmanová</a:t>
            </a:r>
          </a:p>
          <a:p>
            <a:pPr algn="ctr"/>
            <a:endParaRPr lang="cs-CZ" dirty="0"/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Dopravní značky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b="1" dirty="0"/>
              <a:t>Dopravní značky lze rozdělit do několika skupin</a:t>
            </a:r>
            <a:r>
              <a:rPr lang="cs-CZ" sz="2800" dirty="0"/>
              <a:t>:</a:t>
            </a:r>
          </a:p>
          <a:p>
            <a:pPr lvl="1"/>
            <a:r>
              <a:rPr lang="cs-CZ" sz="1800" b="1" dirty="0"/>
              <a:t>Výstražné dopravní </a:t>
            </a:r>
            <a:r>
              <a:rPr lang="cs-CZ" sz="1800" b="1" dirty="0" smtClean="0"/>
              <a:t>značky.</a:t>
            </a:r>
            <a:endParaRPr lang="cs-CZ" sz="1800" b="1" dirty="0"/>
          </a:p>
          <a:p>
            <a:pPr lvl="1"/>
            <a:r>
              <a:rPr lang="cs-CZ" sz="1800" b="1" dirty="0"/>
              <a:t>Dopravní značky upravující </a:t>
            </a:r>
            <a:r>
              <a:rPr lang="cs-CZ" sz="1800" b="1" dirty="0" smtClean="0"/>
              <a:t>přednost.</a:t>
            </a:r>
            <a:endParaRPr lang="cs-CZ" sz="1800" b="1" dirty="0"/>
          </a:p>
          <a:p>
            <a:pPr lvl="1"/>
            <a:r>
              <a:rPr lang="cs-CZ" sz="1800" b="1" dirty="0"/>
              <a:t>Zákazové dopravní </a:t>
            </a:r>
            <a:r>
              <a:rPr lang="cs-CZ" sz="1800" b="1" dirty="0" smtClean="0"/>
              <a:t>značky.</a:t>
            </a:r>
            <a:endParaRPr lang="cs-CZ" sz="1800" b="1" dirty="0"/>
          </a:p>
          <a:p>
            <a:pPr lvl="1"/>
            <a:r>
              <a:rPr lang="cs-CZ" sz="1800" b="1" dirty="0"/>
              <a:t>Příkazové dopravní </a:t>
            </a:r>
            <a:r>
              <a:rPr lang="cs-CZ" sz="1800" b="1" dirty="0" smtClean="0"/>
              <a:t>značky.</a:t>
            </a:r>
            <a:endParaRPr lang="cs-CZ" sz="1800" b="1" dirty="0"/>
          </a:p>
          <a:p>
            <a:pPr lvl="1"/>
            <a:r>
              <a:rPr lang="cs-CZ" sz="1800" b="1" dirty="0"/>
              <a:t>Informativní dopravní </a:t>
            </a:r>
            <a:r>
              <a:rPr lang="cs-CZ" sz="1800" b="1" dirty="0" smtClean="0"/>
              <a:t>značky.</a:t>
            </a:r>
            <a:endParaRPr lang="cs-CZ" sz="1800" b="1" dirty="0"/>
          </a:p>
          <a:p>
            <a:pPr lvl="1"/>
            <a:r>
              <a:rPr lang="cs-CZ" sz="1800" b="1" dirty="0"/>
              <a:t>Dodatkové </a:t>
            </a:r>
            <a:r>
              <a:rPr lang="cs-CZ" sz="1800" b="1" dirty="0" smtClean="0"/>
              <a:t>tabulky.</a:t>
            </a:r>
            <a:r>
              <a:rPr lang="cs-CZ" sz="1800" b="1" dirty="0"/>
              <a:t/>
            </a:r>
            <a:br>
              <a:rPr lang="cs-CZ" sz="1800" b="1" dirty="0"/>
            </a:br>
            <a:endParaRPr lang="cs-CZ" sz="1800" b="1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Výstražné dopravní značky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323850" y="1341438"/>
            <a:ext cx="8353425" cy="2160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 Patří mezi nejstarší typ dopravních značek. 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 Jsou </a:t>
            </a:r>
            <a:r>
              <a:rPr lang="cs-CZ" sz="2400" b="1" dirty="0" smtClean="0"/>
              <a:t>nejpoužívanější.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 Obsahuji obrázky přímo popisující rizika hrozící      řidiči a způsob jak předejít dopravní nehodě.</a:t>
            </a:r>
            <a:endParaRPr lang="cs-CZ" dirty="0"/>
          </a:p>
        </p:txBody>
      </p:sp>
      <p:pic>
        <p:nvPicPr>
          <p:cNvPr id="3098" name="Picture 26" descr="A0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556000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611188" y="4581525"/>
            <a:ext cx="22479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Pozor, kruhový objezd</a:t>
            </a:r>
            <a:r>
              <a:rPr lang="cs-CZ" sz="1400"/>
              <a:t> </a:t>
            </a:r>
          </a:p>
        </p:txBody>
      </p:sp>
      <p:pic>
        <p:nvPicPr>
          <p:cNvPr id="3101" name="Picture 29" descr="A06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938" y="3644900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3276600" y="4581525"/>
            <a:ext cx="2663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Zúžená vozovka (z obou stran) </a:t>
            </a:r>
          </a:p>
        </p:txBody>
      </p:sp>
      <p:pic>
        <p:nvPicPr>
          <p:cNvPr id="3104" name="Picture 32" descr="A09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763" y="3644900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5" name="Rectangle 33"/>
          <p:cNvSpPr>
            <a:spLocks noChangeArrowheads="1"/>
          </p:cNvSpPr>
          <p:nvPr/>
        </p:nvSpPr>
        <p:spPr bwMode="auto">
          <a:xfrm>
            <a:off x="6227763" y="4508500"/>
            <a:ext cx="2476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Provoz v obou směrech</a:t>
            </a:r>
            <a:r>
              <a:rPr lang="cs-CZ"/>
              <a:t> </a:t>
            </a:r>
          </a:p>
        </p:txBody>
      </p:sp>
      <p:pic>
        <p:nvPicPr>
          <p:cNvPr id="3107" name="Picture 35" descr="A08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22922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8" name="Rectangle 36"/>
          <p:cNvSpPr>
            <a:spLocks noChangeArrowheads="1"/>
          </p:cNvSpPr>
          <p:nvPr/>
        </p:nvSpPr>
        <p:spPr bwMode="auto">
          <a:xfrm>
            <a:off x="874713" y="6092825"/>
            <a:ext cx="1752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Nebezpečí smyku</a:t>
            </a:r>
            <a:r>
              <a:rPr lang="cs-CZ"/>
              <a:t> </a:t>
            </a:r>
          </a:p>
        </p:txBody>
      </p:sp>
      <p:pic>
        <p:nvPicPr>
          <p:cNvPr id="3110" name="Picture 38" descr="A12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522922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4354513" y="6148388"/>
            <a:ext cx="64928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Děti </a:t>
            </a:r>
          </a:p>
        </p:txBody>
      </p:sp>
      <p:pic>
        <p:nvPicPr>
          <p:cNvPr id="3113" name="Picture 41" descr="A15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22922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4" name="Rectangle 42"/>
          <p:cNvSpPr>
            <a:spLocks noChangeArrowheads="1"/>
          </p:cNvSpPr>
          <p:nvPr/>
        </p:nvSpPr>
        <p:spPr bwMode="auto">
          <a:xfrm>
            <a:off x="6588125" y="6165850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Práce na silnici </a:t>
            </a: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6" grpId="0"/>
      <p:bldP spid="3099" grpId="0"/>
      <p:bldP spid="3102" grpId="0"/>
      <p:bldP spid="3105" grpId="0"/>
      <p:bldP spid="3108" grpId="0"/>
      <p:bldP spid="3111" grpId="0"/>
      <p:bldP spid="31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Značky upravující přednost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28003" name="Text Box 3"/>
          <p:cNvSpPr txBox="1">
            <a:spLocks noChangeArrowheads="1"/>
          </p:cNvSpPr>
          <p:nvPr/>
        </p:nvSpPr>
        <p:spPr bwMode="auto">
          <a:xfrm>
            <a:off x="323850" y="1341438"/>
            <a:ext cx="8353425" cy="171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 Význam těchto značek leží v přikázání směru a vymezení pravidel v závislosti na </a:t>
            </a:r>
            <a:r>
              <a:rPr lang="cs-CZ" sz="2400" b="1" dirty="0" smtClean="0"/>
              <a:t>přednosti.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Tvar a barevnost značek není </a:t>
            </a:r>
            <a:r>
              <a:rPr lang="cs-CZ" sz="2400" b="1" dirty="0" smtClean="0"/>
              <a:t>jednotná.</a:t>
            </a:r>
            <a:endParaRPr lang="cs-CZ" dirty="0">
              <a:latin typeface="Garamond" pitchFamily="18" charset="0"/>
            </a:endParaRPr>
          </a:p>
        </p:txBody>
      </p:sp>
      <p:sp>
        <p:nvSpPr>
          <p:cNvPr id="128005" name="Rectangle 5"/>
          <p:cNvSpPr>
            <a:spLocks noChangeArrowheads="1"/>
          </p:cNvSpPr>
          <p:nvPr/>
        </p:nvSpPr>
        <p:spPr bwMode="auto">
          <a:xfrm>
            <a:off x="250825" y="4508500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Hlavní podzemní komunikace</a:t>
            </a:r>
          </a:p>
        </p:txBody>
      </p:sp>
      <p:sp>
        <p:nvSpPr>
          <p:cNvPr id="128007" name="Rectangle 7"/>
          <p:cNvSpPr>
            <a:spLocks noChangeArrowheads="1"/>
          </p:cNvSpPr>
          <p:nvPr/>
        </p:nvSpPr>
        <p:spPr bwMode="auto">
          <a:xfrm>
            <a:off x="3492500" y="4475163"/>
            <a:ext cx="21590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Křižovatka s vedlejší podzemní komunikací </a:t>
            </a:r>
          </a:p>
        </p:txBody>
      </p:sp>
      <p:sp>
        <p:nvSpPr>
          <p:cNvPr id="128009" name="Rectangle 9"/>
          <p:cNvSpPr>
            <a:spLocks noChangeArrowheads="1"/>
          </p:cNvSpPr>
          <p:nvPr/>
        </p:nvSpPr>
        <p:spPr bwMode="auto">
          <a:xfrm>
            <a:off x="6488113" y="4538663"/>
            <a:ext cx="2476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Dej přednost v jízdě</a:t>
            </a:r>
            <a:endParaRPr lang="cs-CZ"/>
          </a:p>
        </p:txBody>
      </p:sp>
      <p:sp>
        <p:nvSpPr>
          <p:cNvPr id="128011" name="Rectangle 11"/>
          <p:cNvSpPr>
            <a:spLocks noChangeArrowheads="1"/>
          </p:cNvSpPr>
          <p:nvPr/>
        </p:nvSpPr>
        <p:spPr bwMode="auto">
          <a:xfrm>
            <a:off x="539750" y="6122988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Stůj, dej přednost v jízdě</a:t>
            </a:r>
            <a:endParaRPr lang="cs-CZ"/>
          </a:p>
        </p:txBody>
      </p:sp>
      <p:sp>
        <p:nvSpPr>
          <p:cNvPr id="128013" name="Rectangle 13"/>
          <p:cNvSpPr>
            <a:spLocks noChangeArrowheads="1"/>
          </p:cNvSpPr>
          <p:nvPr/>
        </p:nvSpPr>
        <p:spPr bwMode="auto">
          <a:xfrm>
            <a:off x="3419475" y="6165850"/>
            <a:ext cx="23050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Přednost protijedoucích vozidel </a:t>
            </a:r>
          </a:p>
        </p:txBody>
      </p:sp>
      <p:sp>
        <p:nvSpPr>
          <p:cNvPr id="128015" name="Rectangle 15"/>
          <p:cNvSpPr>
            <a:spLocks noChangeArrowheads="1"/>
          </p:cNvSpPr>
          <p:nvPr/>
        </p:nvSpPr>
        <p:spPr bwMode="auto">
          <a:xfrm>
            <a:off x="6300788" y="6165850"/>
            <a:ext cx="20891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Přednost před protijedoucími vozidly </a:t>
            </a:r>
          </a:p>
        </p:txBody>
      </p:sp>
      <p:pic>
        <p:nvPicPr>
          <p:cNvPr id="128017" name="Picture 17" descr="P0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3573463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19" name="Picture 19" descr="P01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3556000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21" name="Picture 21" descr="P0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3573463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23" name="Picture 23" descr="P06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522922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25" name="Picture 25" descr="P07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522922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27" name="Picture 27" descr="P08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522922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80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8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8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8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8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8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8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8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80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8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8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8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8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8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8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8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/>
      <p:bldP spid="128005" grpId="0"/>
      <p:bldP spid="128007" grpId="0"/>
      <p:bldP spid="128009" grpId="0"/>
      <p:bldP spid="128011" grpId="0"/>
      <p:bldP spid="128013" grpId="0"/>
      <p:bldP spid="1280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Zákazové dopravní značky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30051" name="Text Box 3"/>
          <p:cNvSpPr txBox="1">
            <a:spLocks noChangeArrowheads="1"/>
          </p:cNvSpPr>
          <p:nvPr/>
        </p:nvSpPr>
        <p:spPr bwMode="auto">
          <a:xfrm>
            <a:off x="323850" y="1341438"/>
            <a:ext cx="8353425" cy="171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Dodržování těchto značek je důrazně vyžadováno, v opačném případě je řidič silně </a:t>
            </a:r>
            <a:r>
              <a:rPr lang="cs-CZ" sz="2400" b="1" dirty="0" smtClean="0"/>
              <a:t>penalizován.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Zákazové dopravní značky mají kruhový </a:t>
            </a:r>
            <a:r>
              <a:rPr lang="cs-CZ" sz="2400" b="1" dirty="0" smtClean="0"/>
              <a:t>tvar.</a:t>
            </a:r>
            <a:endParaRPr lang="cs-CZ" dirty="0">
              <a:latin typeface="Garamond" pitchFamily="18" charset="0"/>
            </a:endParaRPr>
          </a:p>
        </p:txBody>
      </p:sp>
      <p:sp>
        <p:nvSpPr>
          <p:cNvPr id="130052" name="Rectangle 4"/>
          <p:cNvSpPr>
            <a:spLocks noChangeArrowheads="1"/>
          </p:cNvSpPr>
          <p:nvPr/>
        </p:nvSpPr>
        <p:spPr bwMode="auto">
          <a:xfrm>
            <a:off x="250825" y="4402138"/>
            <a:ext cx="27368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Zákaz vjezdu</a:t>
            </a:r>
          </a:p>
          <a:p>
            <a:pPr algn="ctr"/>
            <a:r>
              <a:rPr lang="cs-CZ" sz="1400">
                <a:latin typeface="Arial" charset="0"/>
              </a:rPr>
              <a:t> (v obou směrech)</a:t>
            </a:r>
          </a:p>
        </p:txBody>
      </p:sp>
      <p:sp>
        <p:nvSpPr>
          <p:cNvPr id="130053" name="Rectangle 5"/>
          <p:cNvSpPr>
            <a:spLocks noChangeArrowheads="1"/>
          </p:cNvSpPr>
          <p:nvPr/>
        </p:nvSpPr>
        <p:spPr bwMode="auto">
          <a:xfrm>
            <a:off x="3492500" y="4475163"/>
            <a:ext cx="21590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Zákaz vjezdu</a:t>
            </a:r>
          </a:p>
          <a:p>
            <a:pPr algn="ctr"/>
            <a:r>
              <a:rPr lang="cs-CZ" sz="1400">
                <a:latin typeface="Arial" charset="0"/>
              </a:rPr>
              <a:t>(v jednom směru)</a:t>
            </a:r>
          </a:p>
        </p:txBody>
      </p:sp>
      <p:sp>
        <p:nvSpPr>
          <p:cNvPr id="130054" name="Rectangle 6"/>
          <p:cNvSpPr>
            <a:spLocks noChangeArrowheads="1"/>
          </p:cNvSpPr>
          <p:nvPr/>
        </p:nvSpPr>
        <p:spPr bwMode="auto">
          <a:xfrm>
            <a:off x="6056313" y="4508500"/>
            <a:ext cx="2476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1400">
                <a:latin typeface="Arial" charset="0"/>
              </a:rPr>
              <a:t>Nejvyšší dovolená rychlost</a:t>
            </a:r>
            <a:endParaRPr lang="cs-CZ"/>
          </a:p>
        </p:txBody>
      </p:sp>
      <p:sp>
        <p:nvSpPr>
          <p:cNvPr id="130055" name="Rectangle 7"/>
          <p:cNvSpPr>
            <a:spLocks noChangeArrowheads="1"/>
          </p:cNvSpPr>
          <p:nvPr/>
        </p:nvSpPr>
        <p:spPr bwMode="auto">
          <a:xfrm>
            <a:off x="539750" y="6122988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Zákaz předjíždění</a:t>
            </a:r>
            <a:endParaRPr lang="cs-CZ"/>
          </a:p>
        </p:txBody>
      </p:sp>
      <p:sp>
        <p:nvSpPr>
          <p:cNvPr id="130056" name="Rectangle 8"/>
          <p:cNvSpPr>
            <a:spLocks noChangeArrowheads="1"/>
          </p:cNvSpPr>
          <p:nvPr/>
        </p:nvSpPr>
        <p:spPr bwMode="auto">
          <a:xfrm>
            <a:off x="3419475" y="6092825"/>
            <a:ext cx="23050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Zákaz zastavení</a:t>
            </a:r>
          </a:p>
        </p:txBody>
      </p:sp>
      <p:sp>
        <p:nvSpPr>
          <p:cNvPr id="130057" name="Rectangle 9"/>
          <p:cNvSpPr>
            <a:spLocks noChangeArrowheads="1"/>
          </p:cNvSpPr>
          <p:nvPr/>
        </p:nvSpPr>
        <p:spPr bwMode="auto">
          <a:xfrm>
            <a:off x="6227763" y="6092825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Zákaz stání </a:t>
            </a:r>
          </a:p>
        </p:txBody>
      </p:sp>
      <p:pic>
        <p:nvPicPr>
          <p:cNvPr id="130065" name="Picture 17" descr="B0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67" name="Picture 19" descr="B0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69" name="Picture 21" descr="B20a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3573463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71" name="Picture 23" descr="B21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73" name="Picture 25" descr="B28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75" name="Picture 27" descr="B29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14032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0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0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/>
      <p:bldP spid="130052" grpId="0"/>
      <p:bldP spid="130053" grpId="0"/>
      <p:bldP spid="130054" grpId="0"/>
      <p:bldP spid="130055" grpId="0"/>
      <p:bldP spid="130056" grpId="0"/>
      <p:bldP spid="1300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Příkazové dopravní značky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31076" name="Rectangle 4"/>
          <p:cNvSpPr>
            <a:spLocks noChangeArrowheads="1"/>
          </p:cNvSpPr>
          <p:nvPr/>
        </p:nvSpPr>
        <p:spPr bwMode="auto">
          <a:xfrm>
            <a:off x="250825" y="4508500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Kruhový objezd</a:t>
            </a:r>
          </a:p>
        </p:txBody>
      </p:sp>
      <p:sp>
        <p:nvSpPr>
          <p:cNvPr id="131077" name="Rectangle 5"/>
          <p:cNvSpPr>
            <a:spLocks noChangeArrowheads="1"/>
          </p:cNvSpPr>
          <p:nvPr/>
        </p:nvSpPr>
        <p:spPr bwMode="auto">
          <a:xfrm>
            <a:off x="3492500" y="4475163"/>
            <a:ext cx="21590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Přikázaný směr jízdy přímo a vpravo</a:t>
            </a:r>
          </a:p>
        </p:txBody>
      </p:sp>
      <p:sp>
        <p:nvSpPr>
          <p:cNvPr id="131078" name="Rectangle 6"/>
          <p:cNvSpPr>
            <a:spLocks noChangeArrowheads="1"/>
          </p:cNvSpPr>
          <p:nvPr/>
        </p:nvSpPr>
        <p:spPr bwMode="auto">
          <a:xfrm>
            <a:off x="6056313" y="4402138"/>
            <a:ext cx="24765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Přikázaný směr jízdy vlevo a vpravo</a:t>
            </a:r>
            <a:endParaRPr lang="cs-CZ"/>
          </a:p>
        </p:txBody>
      </p:sp>
      <p:sp>
        <p:nvSpPr>
          <p:cNvPr id="131079" name="Rectangle 7"/>
          <p:cNvSpPr>
            <a:spLocks noChangeArrowheads="1"/>
          </p:cNvSpPr>
          <p:nvPr/>
        </p:nvSpPr>
        <p:spPr bwMode="auto">
          <a:xfrm>
            <a:off x="539750" y="6122988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Stezka pro cyklisty</a:t>
            </a:r>
            <a:endParaRPr lang="cs-CZ"/>
          </a:p>
        </p:txBody>
      </p:sp>
      <p:sp>
        <p:nvSpPr>
          <p:cNvPr id="131080" name="Rectangle 8"/>
          <p:cNvSpPr>
            <a:spLocks noChangeArrowheads="1"/>
          </p:cNvSpPr>
          <p:nvPr/>
        </p:nvSpPr>
        <p:spPr bwMode="auto">
          <a:xfrm>
            <a:off x="3419475" y="6092825"/>
            <a:ext cx="23050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Nejnižší dovolená rychlost</a:t>
            </a:r>
          </a:p>
        </p:txBody>
      </p:sp>
      <p:sp>
        <p:nvSpPr>
          <p:cNvPr id="131081" name="Rectangle 9"/>
          <p:cNvSpPr>
            <a:spLocks noChangeArrowheads="1"/>
          </p:cNvSpPr>
          <p:nvPr/>
        </p:nvSpPr>
        <p:spPr bwMode="auto">
          <a:xfrm>
            <a:off x="6227763" y="6092825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Stezka pro chodce </a:t>
            </a:r>
          </a:p>
        </p:txBody>
      </p:sp>
      <p:pic>
        <p:nvPicPr>
          <p:cNvPr id="131089" name="Picture 17" descr="C0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5560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91" name="Picture 19" descr="C02d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93" name="Picture 21" descr="C02f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95" name="Picture 23" descr="C06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97" name="Picture 25" descr="C07a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99" name="Picture 27" descr="C08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1100" name="Text Box 28"/>
          <p:cNvSpPr txBox="1">
            <a:spLocks noChangeArrowheads="1"/>
          </p:cNvSpPr>
          <p:nvPr/>
        </p:nvSpPr>
        <p:spPr bwMode="auto">
          <a:xfrm>
            <a:off x="323850" y="1341438"/>
            <a:ext cx="8353425" cy="208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Značky přikazují příslušníkovi silničního provozu směr </a:t>
            </a:r>
            <a:r>
              <a:rPr lang="cs-CZ" sz="2400" b="1" dirty="0" smtClean="0"/>
              <a:t>jízdy.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Vždy se jedná o značky kruhového tvaru s bílými obrázky (nejčastěji šipka</a:t>
            </a:r>
            <a:r>
              <a:rPr lang="cs-CZ" sz="2400" b="1" dirty="0" smtClean="0"/>
              <a:t>).</a:t>
            </a:r>
            <a:endParaRPr lang="cs-CZ" sz="2400" b="1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1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1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1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1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1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1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1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1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6" grpId="0"/>
      <p:bldP spid="131077" grpId="0"/>
      <p:bldP spid="131078" grpId="0"/>
      <p:bldP spid="131079" grpId="0"/>
      <p:bldP spid="131080" grpId="0"/>
      <p:bldP spid="131081" grpId="0"/>
      <p:bldP spid="1311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Informativní dopravní značky 1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250825" y="4508500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Zpomalovací práh</a:t>
            </a:r>
          </a:p>
        </p:txBody>
      </p:sp>
      <p:sp>
        <p:nvSpPr>
          <p:cNvPr id="132101" name="Rectangle 5"/>
          <p:cNvSpPr>
            <a:spLocks noChangeArrowheads="1"/>
          </p:cNvSpPr>
          <p:nvPr/>
        </p:nvSpPr>
        <p:spPr bwMode="auto">
          <a:xfrm>
            <a:off x="3492500" y="4508500"/>
            <a:ext cx="2159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Podchod nebo nadchod</a:t>
            </a:r>
          </a:p>
        </p:txBody>
      </p:sp>
      <p:sp>
        <p:nvSpPr>
          <p:cNvPr id="132102" name="Rectangle 6"/>
          <p:cNvSpPr>
            <a:spLocks noChangeArrowheads="1"/>
          </p:cNvSpPr>
          <p:nvPr/>
        </p:nvSpPr>
        <p:spPr bwMode="auto">
          <a:xfrm>
            <a:off x="6056313" y="4508500"/>
            <a:ext cx="2476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Jednosměrný provoz</a:t>
            </a:r>
            <a:endParaRPr lang="cs-CZ"/>
          </a:p>
        </p:txBody>
      </p:sp>
      <p:sp>
        <p:nvSpPr>
          <p:cNvPr id="132103" name="Rectangle 7"/>
          <p:cNvSpPr>
            <a:spLocks noChangeArrowheads="1"/>
          </p:cNvSpPr>
          <p:nvPr/>
        </p:nvSpPr>
        <p:spPr bwMode="auto">
          <a:xfrm>
            <a:off x="442913" y="6021388"/>
            <a:ext cx="22574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Slepá podzemní komunikace</a:t>
            </a:r>
            <a:endParaRPr lang="cs-CZ"/>
          </a:p>
        </p:txBody>
      </p:sp>
      <p:sp>
        <p:nvSpPr>
          <p:cNvPr id="132104" name="Rectangle 8"/>
          <p:cNvSpPr>
            <a:spLocks noChangeArrowheads="1"/>
          </p:cNvSpPr>
          <p:nvPr/>
        </p:nvSpPr>
        <p:spPr bwMode="auto">
          <a:xfrm>
            <a:off x="3419475" y="6092825"/>
            <a:ext cx="23050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Parkoviště (podélné)</a:t>
            </a:r>
          </a:p>
        </p:txBody>
      </p:sp>
      <p:sp>
        <p:nvSpPr>
          <p:cNvPr id="132105" name="Rectangle 9"/>
          <p:cNvSpPr>
            <a:spLocks noChangeArrowheads="1"/>
          </p:cNvSpPr>
          <p:nvPr/>
        </p:nvSpPr>
        <p:spPr bwMode="auto">
          <a:xfrm>
            <a:off x="6156325" y="6092825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Dálnice </a:t>
            </a:r>
          </a:p>
        </p:txBody>
      </p:sp>
      <p:pic>
        <p:nvPicPr>
          <p:cNvPr id="132113" name="Picture 17" descr="IP0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500438"/>
            <a:ext cx="9429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115" name="Picture 19" descr="IP0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117" name="Picture 21" descr="IP04b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35004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119" name="Picture 23" descr="IP10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157788"/>
            <a:ext cx="9429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121" name="Picture 25" descr="IP11c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5157788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123" name="Picture 27" descr="IP14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5157788"/>
            <a:ext cx="6286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2125" name="Text Box 29"/>
          <p:cNvSpPr txBox="1">
            <a:spLocks noChangeArrowheads="1"/>
          </p:cNvSpPr>
          <p:nvPr/>
        </p:nvSpPr>
        <p:spPr bwMode="auto">
          <a:xfrm>
            <a:off x="323850" y="1268413"/>
            <a:ext cx="8496622" cy="2234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Jedná se o značky s čistě informativním </a:t>
            </a:r>
            <a:r>
              <a:rPr lang="cs-CZ" sz="2400" b="1" dirty="0" smtClean="0"/>
              <a:t>charakterem.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Dodržování těchto značek není v provozu </a:t>
            </a:r>
            <a:r>
              <a:rPr lang="cs-CZ" sz="2400" b="1" dirty="0" smtClean="0"/>
              <a:t>nutností.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2400" b="1" dirty="0"/>
              <a:t>(Pouze při dopravní nehodě se nedodržování trestá)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Jsou vždy obdélníkové s bílými </a:t>
            </a:r>
            <a:r>
              <a:rPr lang="cs-CZ" sz="2400" b="1" dirty="0" smtClean="0"/>
              <a:t>piktogramy.</a:t>
            </a:r>
            <a:endParaRPr lang="cs-CZ" sz="2400" b="1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2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2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2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2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2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2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2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2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2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2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2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2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0" grpId="0"/>
      <p:bldP spid="132101" grpId="0"/>
      <p:bldP spid="132102" grpId="0"/>
      <p:bldP spid="132103" grpId="0"/>
      <p:bldP spid="132104" grpId="0"/>
      <p:bldP spid="132105" grpId="0"/>
      <p:bldP spid="1321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Informativní dopravní značky 2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33123" name="Rectangle 3"/>
          <p:cNvSpPr>
            <a:spLocks noChangeArrowheads="1"/>
          </p:cNvSpPr>
          <p:nvPr/>
        </p:nvSpPr>
        <p:spPr bwMode="auto">
          <a:xfrm>
            <a:off x="250825" y="4637088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Policie</a:t>
            </a:r>
          </a:p>
        </p:txBody>
      </p:sp>
      <p:sp>
        <p:nvSpPr>
          <p:cNvPr id="133124" name="Rectangle 4"/>
          <p:cNvSpPr>
            <a:spLocks noChangeArrowheads="1"/>
          </p:cNvSpPr>
          <p:nvPr/>
        </p:nvSpPr>
        <p:spPr bwMode="auto">
          <a:xfrm>
            <a:off x="3276600" y="4637088"/>
            <a:ext cx="2159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Nemocnice</a:t>
            </a:r>
          </a:p>
        </p:txBody>
      </p:sp>
      <p:sp>
        <p:nvSpPr>
          <p:cNvPr id="133125" name="Rectangle 5"/>
          <p:cNvSpPr>
            <a:spLocks noChangeArrowheads="1"/>
          </p:cNvSpPr>
          <p:nvPr/>
        </p:nvSpPr>
        <p:spPr bwMode="auto">
          <a:xfrm>
            <a:off x="5940425" y="4708525"/>
            <a:ext cx="2476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Zastávka autobusu</a:t>
            </a:r>
            <a:endParaRPr lang="cs-CZ"/>
          </a:p>
        </p:txBody>
      </p:sp>
      <p:sp>
        <p:nvSpPr>
          <p:cNvPr id="133126" name="Rectangle 6"/>
          <p:cNvSpPr>
            <a:spLocks noChangeArrowheads="1"/>
          </p:cNvSpPr>
          <p:nvPr/>
        </p:nvSpPr>
        <p:spPr bwMode="auto">
          <a:xfrm>
            <a:off x="442913" y="6127750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Čerpací stanice</a:t>
            </a:r>
            <a:endParaRPr lang="cs-CZ"/>
          </a:p>
        </p:txBody>
      </p:sp>
      <p:sp>
        <p:nvSpPr>
          <p:cNvPr id="133127" name="Rectangle 7"/>
          <p:cNvSpPr>
            <a:spLocks noChangeArrowheads="1"/>
          </p:cNvSpPr>
          <p:nvPr/>
        </p:nvSpPr>
        <p:spPr bwMode="auto">
          <a:xfrm>
            <a:off x="3203575" y="6148388"/>
            <a:ext cx="23050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WC</a:t>
            </a:r>
          </a:p>
        </p:txBody>
      </p:sp>
      <p:sp>
        <p:nvSpPr>
          <p:cNvPr id="133128" name="Rectangle 8"/>
          <p:cNvSpPr>
            <a:spLocks noChangeArrowheads="1"/>
          </p:cNvSpPr>
          <p:nvPr/>
        </p:nvSpPr>
        <p:spPr bwMode="auto">
          <a:xfrm>
            <a:off x="6156325" y="6148388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Hotel či motel</a:t>
            </a:r>
          </a:p>
        </p:txBody>
      </p:sp>
      <p:sp>
        <p:nvSpPr>
          <p:cNvPr id="133135" name="Text Box 15"/>
          <p:cNvSpPr txBox="1">
            <a:spLocks noChangeArrowheads="1"/>
          </p:cNvSpPr>
          <p:nvPr/>
        </p:nvSpPr>
        <p:spPr bwMode="auto">
          <a:xfrm>
            <a:off x="323850" y="1268413"/>
            <a:ext cx="8353425" cy="1791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U těchto značek taktéž není vyžadováno </a:t>
            </a:r>
            <a:r>
              <a:rPr lang="cs-CZ" sz="2400" b="1" dirty="0" smtClean="0"/>
              <a:t>dodržování.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Informují řidiče o místech související s </a:t>
            </a:r>
            <a:r>
              <a:rPr lang="cs-CZ" sz="2400" b="1" dirty="0" smtClean="0"/>
              <a:t>dopravou.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Jsou tvořeny opět obdélníkem s </a:t>
            </a:r>
            <a:r>
              <a:rPr lang="cs-CZ" sz="2400" b="1" dirty="0" smtClean="0"/>
              <a:t>piktogramy.</a:t>
            </a:r>
            <a:endParaRPr lang="cs-CZ" sz="2400" b="1" dirty="0"/>
          </a:p>
        </p:txBody>
      </p:sp>
      <p:pic>
        <p:nvPicPr>
          <p:cNvPr id="133137" name="Picture 17" descr="IJ0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629025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39" name="Picture 19" descr="IJ0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644900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1" name="Picture 21" descr="IJ04c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3700463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3" name="Picture 23" descr="IJ07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5084763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5" name="Picture 25" descr="IJ12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40325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7" name="Picture 27" descr="IJ10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157788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3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3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3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3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/>
      <p:bldP spid="133124" grpId="0"/>
      <p:bldP spid="133125" grpId="0"/>
      <p:bldP spid="133126" grpId="0"/>
      <p:bldP spid="133127" grpId="0"/>
      <p:bldP spid="133128" grpId="0"/>
      <p:bldP spid="1331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836613"/>
            <a:ext cx="8229600" cy="561975"/>
          </a:xfrm>
        </p:spPr>
        <p:txBody>
          <a:bodyPr/>
          <a:lstStyle/>
          <a:p>
            <a:r>
              <a:rPr lang="cs-CZ" i="1">
                <a:solidFill>
                  <a:schemeClr val="tx1"/>
                </a:solidFill>
              </a:rPr>
              <a:t>Dodatkové dopravní značky</a:t>
            </a:r>
            <a:r>
              <a:rPr lang="cs-CZ" b="0"/>
              <a:t/>
            </a:r>
            <a:br>
              <a:rPr lang="cs-CZ" b="0"/>
            </a:br>
            <a:endParaRPr lang="cs-CZ" b="0"/>
          </a:p>
        </p:txBody>
      </p:sp>
      <p:sp>
        <p:nvSpPr>
          <p:cNvPr id="134147" name="Rectangle 3"/>
          <p:cNvSpPr>
            <a:spLocks noChangeArrowheads="1"/>
          </p:cNvSpPr>
          <p:nvPr/>
        </p:nvSpPr>
        <p:spPr bwMode="auto">
          <a:xfrm>
            <a:off x="250825" y="4708525"/>
            <a:ext cx="2736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Počet</a:t>
            </a:r>
          </a:p>
        </p:txBody>
      </p:sp>
      <p:sp>
        <p:nvSpPr>
          <p:cNvPr id="134148" name="Rectangle 4"/>
          <p:cNvSpPr>
            <a:spLocks noChangeArrowheads="1"/>
          </p:cNvSpPr>
          <p:nvPr/>
        </p:nvSpPr>
        <p:spPr bwMode="auto">
          <a:xfrm>
            <a:off x="3276600" y="4708525"/>
            <a:ext cx="2159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Tvar křižovatky</a:t>
            </a:r>
          </a:p>
        </p:txBody>
      </p:sp>
      <p:sp>
        <p:nvSpPr>
          <p:cNvPr id="134149" name="Rectangle 5"/>
          <p:cNvSpPr>
            <a:spLocks noChangeArrowheads="1"/>
          </p:cNvSpPr>
          <p:nvPr/>
        </p:nvSpPr>
        <p:spPr bwMode="auto">
          <a:xfrm>
            <a:off x="5940425" y="4724400"/>
            <a:ext cx="2476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Tvar dvou křižovatek</a:t>
            </a:r>
            <a:endParaRPr lang="cs-CZ"/>
          </a:p>
        </p:txBody>
      </p:sp>
      <p:sp>
        <p:nvSpPr>
          <p:cNvPr id="134150" name="Rectangle 6"/>
          <p:cNvSpPr>
            <a:spLocks noChangeArrowheads="1"/>
          </p:cNvSpPr>
          <p:nvPr/>
        </p:nvSpPr>
        <p:spPr bwMode="auto">
          <a:xfrm>
            <a:off x="442913" y="6127750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Druh vozidla</a:t>
            </a:r>
            <a:endParaRPr lang="cs-CZ"/>
          </a:p>
        </p:txBody>
      </p:sp>
      <p:sp>
        <p:nvSpPr>
          <p:cNvPr id="134151" name="Rectangle 7"/>
          <p:cNvSpPr>
            <a:spLocks noChangeArrowheads="1"/>
          </p:cNvSpPr>
          <p:nvPr/>
        </p:nvSpPr>
        <p:spPr bwMode="auto">
          <a:xfrm>
            <a:off x="3203575" y="6148388"/>
            <a:ext cx="23050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Úsek platnosti</a:t>
            </a:r>
          </a:p>
        </p:txBody>
      </p:sp>
      <p:sp>
        <p:nvSpPr>
          <p:cNvPr id="134152" name="Rectangle 8"/>
          <p:cNvSpPr>
            <a:spLocks noChangeArrowheads="1"/>
          </p:cNvSpPr>
          <p:nvPr/>
        </p:nvSpPr>
        <p:spPr bwMode="auto">
          <a:xfrm>
            <a:off x="6084888" y="6165850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Text</a:t>
            </a:r>
          </a:p>
        </p:txBody>
      </p:sp>
      <p:sp>
        <p:nvSpPr>
          <p:cNvPr id="134153" name="Text Box 9"/>
          <p:cNvSpPr txBox="1">
            <a:spLocks noChangeArrowheads="1"/>
          </p:cNvSpPr>
          <p:nvPr/>
        </p:nvSpPr>
        <p:spPr bwMode="auto">
          <a:xfrm>
            <a:off x="323850" y="1268413"/>
            <a:ext cx="8820150" cy="2603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88900" indent="355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1688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981075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sz="2400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Jedná se o značky, které bývají </a:t>
            </a:r>
            <a:r>
              <a:rPr lang="cs-CZ" sz="2400" b="1" dirty="0" smtClean="0"/>
              <a:t>doplněním (</a:t>
            </a:r>
            <a:r>
              <a:rPr lang="cs-CZ" sz="2400" b="1" dirty="0"/>
              <a:t>dodatkem) jiné </a:t>
            </a:r>
            <a:r>
              <a:rPr lang="cs-CZ" sz="2400" b="1" dirty="0" smtClean="0"/>
              <a:t>značky.</a:t>
            </a:r>
            <a:endParaRPr lang="cs-CZ" sz="2400" b="1" dirty="0"/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cs-CZ" sz="2400" b="1" dirty="0"/>
              <a:t>Nejedná se o plnohodnotné dopravní </a:t>
            </a:r>
            <a:r>
              <a:rPr lang="cs-CZ" sz="2400" b="1" dirty="0" smtClean="0"/>
              <a:t>značky </a:t>
            </a:r>
          </a:p>
          <a:p>
            <a:pPr indent="0">
              <a:spcBef>
                <a:spcPct val="20000"/>
              </a:spcBef>
              <a:buClr>
                <a:schemeClr val="hlink"/>
              </a:buClr>
              <a:buSzPct val="70000"/>
            </a:pPr>
            <a:r>
              <a:rPr lang="cs-CZ" sz="2400" b="1" dirty="0" smtClean="0"/>
              <a:t>(</a:t>
            </a:r>
            <a:r>
              <a:rPr lang="cs-CZ" sz="2400" b="1" dirty="0"/>
              <a:t>bývají menší), nemohou se vyskytovat sami o sobě.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endParaRPr lang="cs-CZ" sz="2400" b="1" dirty="0"/>
          </a:p>
        </p:txBody>
      </p:sp>
      <p:pic>
        <p:nvPicPr>
          <p:cNvPr id="134161" name="Picture 17" descr="E0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7163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163" name="Picture 19" descr="E02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71633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165" name="Picture 21" descr="E02d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3716338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167" name="Picture 23" descr="E09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515778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169" name="Picture 25" descr="E08e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592763"/>
            <a:ext cx="142875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171" name="Picture 27" descr="E12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5157788"/>
            <a:ext cx="14001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4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4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4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4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4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4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4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4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4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4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4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4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/>
      <p:bldP spid="134148" grpId="0"/>
      <p:bldP spid="134149" grpId="0"/>
      <p:bldP spid="134150" grpId="0"/>
      <p:bldP spid="134151" grpId="0"/>
      <p:bldP spid="134152" grpId="0"/>
      <p:bldP spid="1341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Opakování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604838"/>
          </a:xfrm>
        </p:spPr>
        <p:txBody>
          <a:bodyPr/>
          <a:lstStyle/>
          <a:p>
            <a:r>
              <a:rPr lang="cs-CZ"/>
              <a:t>Znáte význam těchto značek?</a:t>
            </a:r>
          </a:p>
        </p:txBody>
      </p:sp>
      <p:pic>
        <p:nvPicPr>
          <p:cNvPr id="135173" name="Picture 5" descr="Hlavní pozemní komunikace&#10; - P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2205038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5174" name="Text Box 6"/>
          <p:cNvSpPr txBox="1">
            <a:spLocks noChangeArrowheads="1"/>
          </p:cNvSpPr>
          <p:nvPr/>
        </p:nvSpPr>
        <p:spPr bwMode="auto">
          <a:xfrm>
            <a:off x="3203575" y="5013325"/>
            <a:ext cx="453707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A: Dej přednost v jízdě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B: Hlavní silnice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C: Stůj, dej přednost v jízdě</a:t>
            </a:r>
          </a:p>
        </p:txBody>
      </p:sp>
      <p:sp>
        <p:nvSpPr>
          <p:cNvPr id="135177" name="Line 9"/>
          <p:cNvSpPr>
            <a:spLocks noChangeShapeType="1"/>
          </p:cNvSpPr>
          <p:nvPr/>
        </p:nvSpPr>
        <p:spPr bwMode="auto">
          <a:xfrm>
            <a:off x="3203575" y="6021388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5178" name="Line 10"/>
          <p:cNvSpPr>
            <a:spLocks noChangeShapeType="1"/>
          </p:cNvSpPr>
          <p:nvPr/>
        </p:nvSpPr>
        <p:spPr bwMode="auto">
          <a:xfrm>
            <a:off x="3132138" y="5229225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7" grpId="0" animBg="1"/>
      <p:bldP spid="13517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Opakování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604838"/>
          </a:xfrm>
        </p:spPr>
        <p:txBody>
          <a:bodyPr/>
          <a:lstStyle/>
          <a:p>
            <a:r>
              <a:rPr lang="cs-CZ"/>
              <a:t>Znáte význam těchto značek?</a:t>
            </a:r>
          </a:p>
        </p:txBody>
      </p:sp>
      <p:pic>
        <p:nvPicPr>
          <p:cNvPr id="136201" name="Picture 9" descr="Nejvyšší dovolená rychlost&#10; - B20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163" y="2636838"/>
            <a:ext cx="22479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6202" name="Text Box 10"/>
          <p:cNvSpPr txBox="1">
            <a:spLocks noChangeArrowheads="1"/>
          </p:cNvSpPr>
          <p:nvPr/>
        </p:nvSpPr>
        <p:spPr bwMode="auto">
          <a:xfrm>
            <a:off x="2698750" y="5013325"/>
            <a:ext cx="453707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A: Nejvyšší povolená rychlost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B: Doporučená rychlost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C: Nejnižší povolená rychlost</a:t>
            </a:r>
          </a:p>
        </p:txBody>
      </p:sp>
      <p:sp>
        <p:nvSpPr>
          <p:cNvPr id="136207" name="Line 15"/>
          <p:cNvSpPr>
            <a:spLocks noChangeShapeType="1"/>
          </p:cNvSpPr>
          <p:nvPr/>
        </p:nvSpPr>
        <p:spPr bwMode="auto">
          <a:xfrm>
            <a:off x="2771775" y="6021388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6208" name="Line 16"/>
          <p:cNvSpPr>
            <a:spLocks noChangeShapeType="1"/>
          </p:cNvSpPr>
          <p:nvPr/>
        </p:nvSpPr>
        <p:spPr bwMode="auto">
          <a:xfrm>
            <a:off x="2771775" y="5661025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6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6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207" grpId="0" animBg="1"/>
      <p:bldP spid="13620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Opakování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604838"/>
          </a:xfrm>
        </p:spPr>
        <p:txBody>
          <a:bodyPr/>
          <a:lstStyle/>
          <a:p>
            <a:r>
              <a:rPr lang="cs-CZ"/>
              <a:t>Znáte význam těchto značek?</a:t>
            </a:r>
          </a:p>
        </p:txBody>
      </p:sp>
      <p:sp>
        <p:nvSpPr>
          <p:cNvPr id="137221" name="Text Box 5"/>
          <p:cNvSpPr txBox="1">
            <a:spLocks noChangeArrowheads="1"/>
          </p:cNvSpPr>
          <p:nvPr/>
        </p:nvSpPr>
        <p:spPr bwMode="auto">
          <a:xfrm>
            <a:off x="2698750" y="5013325"/>
            <a:ext cx="453707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A: Zákaz vjezdu v obou směrech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B: Zákaz vjezdu v jednom směru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Arial" charset="0"/>
              </a:rPr>
              <a:t>C: Zákaz stání</a:t>
            </a:r>
          </a:p>
        </p:txBody>
      </p:sp>
      <p:pic>
        <p:nvPicPr>
          <p:cNvPr id="137225" name="Picture 9" descr="Zákaz vjezdu všech vozidel (v obou směrech) - B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636838"/>
            <a:ext cx="22479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226" name="Line 10"/>
          <p:cNvSpPr>
            <a:spLocks noChangeShapeType="1"/>
          </p:cNvSpPr>
          <p:nvPr/>
        </p:nvSpPr>
        <p:spPr bwMode="auto">
          <a:xfrm>
            <a:off x="2771775" y="6021388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7227" name="Line 11"/>
          <p:cNvSpPr>
            <a:spLocks noChangeShapeType="1"/>
          </p:cNvSpPr>
          <p:nvPr/>
        </p:nvSpPr>
        <p:spPr bwMode="auto">
          <a:xfrm>
            <a:off x="2771775" y="5661025"/>
            <a:ext cx="33845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6" grpId="0" animBg="1"/>
      <p:bldP spid="1372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492375"/>
            <a:ext cx="8229600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://www.dopravni-znacky.net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http://www.dopravni-znaceni-bsmorava.cz/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udění">
  <a:themeElements>
    <a:clrScheme name="Proudění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Proudění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udění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udění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234</TotalTime>
  <Words>481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Proudění</vt:lpstr>
      <vt:lpstr>Dopravní značky</vt:lpstr>
      <vt:lpstr>Dopravní značky</vt:lpstr>
      <vt:lpstr>Výstražné dopravní značky </vt:lpstr>
      <vt:lpstr>Značky upravující přednost </vt:lpstr>
      <vt:lpstr>Zákazové dopravní značky </vt:lpstr>
      <vt:lpstr>Příkazové dopravní značky </vt:lpstr>
      <vt:lpstr>Informativní dopravní značky 1 </vt:lpstr>
      <vt:lpstr>Informativní dopravní značky 2 </vt:lpstr>
      <vt:lpstr>Dodatkové dopravní značky </vt:lpstr>
      <vt:lpstr>Opakování</vt:lpstr>
      <vt:lpstr>Opakování</vt:lpstr>
      <vt:lpstr>Opakování</vt:lpstr>
      <vt:lpstr>Odkazy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Bery</dc:creator>
  <cp:lastModifiedBy>Petr</cp:lastModifiedBy>
  <cp:revision>42</cp:revision>
  <dcterms:created xsi:type="dcterms:W3CDTF">2010-12-29T15:30:00Z</dcterms:created>
  <dcterms:modified xsi:type="dcterms:W3CDTF">2012-03-01T16:06:57Z</dcterms:modified>
</cp:coreProperties>
</file>