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9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8" r:id="rId20"/>
    <p:sldId id="279" r:id="rId21"/>
    <p:sldId id="275" r:id="rId22"/>
    <p:sldId id="276" r:id="rId23"/>
    <p:sldId id="277" r:id="rId24"/>
    <p:sldId id="258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834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26.6.2011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Leonardo_self.jpg" TargetMode="External"/><Relationship Id="rId13" Type="http://schemas.openxmlformats.org/officeDocument/2006/relationships/hyperlink" Target="http://cs.wikipedia.org/wiki/Soubor:SB_-_Altay_shaman_with_gong.jpg" TargetMode="External"/><Relationship Id="rId3" Type="http://schemas.openxmlformats.org/officeDocument/2006/relationships/hyperlink" Target="http://cs.wikipedia.org/wiki/Soubor:Pink_Elephants_on_Parade_Blotter_LSD.JPG" TargetMode="External"/><Relationship Id="rId7" Type="http://schemas.openxmlformats.org/officeDocument/2006/relationships/hyperlink" Target="http://www.sdh.cz/sdh_htm/info/test_prepracovanosti.html" TargetMode="External"/><Relationship Id="rId12" Type="http://schemas.openxmlformats.org/officeDocument/2006/relationships/hyperlink" Target="http://cs.wikipedia.org/wiki/Soubor:Pyschoactive_Drugs.jpg" TargetMode="External"/><Relationship Id="rId2" Type="http://schemas.openxmlformats.org/officeDocument/2006/relationships/hyperlink" Target="http://www.lsd.cz/lsd/lsd1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nd-surf.net/drogas/lsd.htm" TargetMode="External"/><Relationship Id="rId11" Type="http://schemas.openxmlformats.org/officeDocument/2006/relationships/hyperlink" Target="http://upload.wikimedia.org/wikipedia/commons/7/78/Paraglider_kobala.jpg" TargetMode="External"/><Relationship Id="rId5" Type="http://schemas.openxmlformats.org/officeDocument/2006/relationships/hyperlink" Target="http://commons.wikimedia.org/wiki/File:Lsd.qutemol.png" TargetMode="External"/><Relationship Id="rId15" Type="http://schemas.openxmlformats.org/officeDocument/2006/relationships/hyperlink" Target="http://cs.wikipedia.org/wiki/Soubor:Tibet_monk_prays_in_Bodh_Gaya.jpg" TargetMode="External"/><Relationship Id="rId10" Type="http://schemas.openxmlformats.org/officeDocument/2006/relationships/hyperlink" Target="http://commons.wikimedia.org/wiki/File:Psilocybe.bohemica.gkoller.jpg?uselang=cs" TargetMode="External"/><Relationship Id="rId4" Type="http://schemas.openxmlformats.org/officeDocument/2006/relationships/hyperlink" Target="http://commons.wikimedia.org/wiki/File:LSD.jpg" TargetMode="External"/><Relationship Id="rId9" Type="http://schemas.openxmlformats.org/officeDocument/2006/relationships/hyperlink" Target="http://cs.wikipedia.org/wiki/Soubor:Psilocybe_sp.jpg" TargetMode="External"/><Relationship Id="rId14" Type="http://schemas.openxmlformats.org/officeDocument/2006/relationships/hyperlink" Target="http://www.volny.cz/kackotr/rodice/prehled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Halucinogeny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cs-CZ" dirty="0" smtClean="0"/>
              <a:t>VY_32_INOVACE_02_VÝCHOVA KE ZDRAVÍ_HALUCINOGENY</a:t>
            </a:r>
            <a:endParaRPr lang="cs-CZ" dirty="0"/>
          </a:p>
          <a:p>
            <a:pPr algn="ctr"/>
            <a:endParaRPr lang="cs-CZ" dirty="0"/>
          </a:p>
          <a:p>
            <a:pPr algn="ctr"/>
            <a:r>
              <a:rPr lang="cs-CZ" dirty="0"/>
              <a:t>Dětský domov, Základní škola praktická, Praktická škola, Školní jídelna a Školní družina, Duchcov, Školní 1, příspěvková organizace</a:t>
            </a:r>
          </a:p>
          <a:p>
            <a:pPr algn="ctr"/>
            <a:r>
              <a:rPr lang="cs-CZ" dirty="0"/>
              <a:t>Registrační </a:t>
            </a:r>
            <a:r>
              <a:rPr lang="cs-CZ" dirty="0" smtClean="0"/>
              <a:t>číslo: cz.1.07/1.4.00/21.0559</a:t>
            </a:r>
            <a:endParaRPr lang="cs-CZ" dirty="0"/>
          </a:p>
          <a:p>
            <a:pPr algn="ctr"/>
            <a:r>
              <a:rPr lang="cs-CZ" smtClean="0"/>
              <a:t>Mgr. Ladislava </a:t>
            </a:r>
            <a:r>
              <a:rPr lang="cs-CZ" dirty="0"/>
              <a:t>Hofmanová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0040" y="476672"/>
            <a:ext cx="4724400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920" y="3140968"/>
            <a:ext cx="177165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8167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Drogy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Co jsou to drogy?</a:t>
            </a:r>
          </a:p>
          <a:p>
            <a:endParaRPr lang="cs-CZ" dirty="0"/>
          </a:p>
          <a:p>
            <a:r>
              <a:rPr lang="cs-CZ" dirty="0"/>
              <a:t>Jsou to usušené nebo jinak konzervované rostliny, živočichové, jejich části nebo produkty jejich metabolismu.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724" y="4293096"/>
            <a:ext cx="2773363" cy="207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540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Základní dělení drog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Na jaké skupiny dělíme drogy?</a:t>
            </a:r>
          </a:p>
          <a:p>
            <a:endParaRPr lang="cs-CZ" dirty="0"/>
          </a:p>
          <a:p>
            <a:r>
              <a:rPr lang="cs-CZ" dirty="0"/>
              <a:t>Konopné drogy</a:t>
            </a:r>
          </a:p>
          <a:p>
            <a:r>
              <a:rPr lang="cs-CZ" dirty="0"/>
              <a:t>Opiáty</a:t>
            </a:r>
          </a:p>
          <a:p>
            <a:r>
              <a:rPr lang="cs-CZ" dirty="0"/>
              <a:t>Stimulační látky</a:t>
            </a:r>
          </a:p>
          <a:p>
            <a:r>
              <a:rPr lang="cs-CZ" dirty="0"/>
              <a:t>Halucinogeny</a:t>
            </a:r>
          </a:p>
          <a:p>
            <a:r>
              <a:rPr lang="cs-CZ" dirty="0"/>
              <a:t>Psychotropní látky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700808"/>
            <a:ext cx="2195513" cy="4468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3392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Halucinogeny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Přírodní i syntetické látky, které silně ovlivňují naší psychiku.</a:t>
            </a:r>
          </a:p>
          <a:p>
            <a:r>
              <a:rPr lang="cs-CZ" dirty="0"/>
              <a:t>M</a:t>
            </a:r>
            <a:r>
              <a:rPr lang="cs-CZ" dirty="0" smtClean="0"/>
              <a:t>ají </a:t>
            </a:r>
            <a:r>
              <a:rPr lang="cs-CZ" dirty="0"/>
              <a:t>dlouhou historii užití v lékařství </a:t>
            </a:r>
            <a:endParaRPr lang="cs-CZ" dirty="0" smtClean="0"/>
          </a:p>
          <a:p>
            <a:pPr marL="118872" indent="0">
              <a:buNone/>
            </a:pPr>
            <a:r>
              <a:rPr lang="cs-CZ" dirty="0"/>
              <a:t> </a:t>
            </a:r>
            <a:r>
              <a:rPr lang="cs-CZ" dirty="0" smtClean="0"/>
              <a:t>   a </a:t>
            </a:r>
            <a:r>
              <a:rPr lang="cs-CZ" dirty="0"/>
              <a:t>náboženství po celém světě. </a:t>
            </a:r>
            <a:endParaRPr lang="cs-CZ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77072"/>
            <a:ext cx="2880320" cy="2521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7889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Halucinogeny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Halucinogeny jsou také využívány jako prostředek k získání náboženských zkušeností, zvýšení kreativity, osobnímu </a:t>
            </a:r>
            <a:r>
              <a:rPr lang="cs-CZ" dirty="0" smtClean="0"/>
              <a:t>vývoji.</a:t>
            </a:r>
          </a:p>
          <a:p>
            <a:r>
              <a:rPr lang="cs-CZ" dirty="0"/>
              <a:t>Byly zkoumány za účelem léčby depresí, posttraumatických stresových poruch, obsedantně kompulzivních poruch, </a:t>
            </a:r>
            <a:r>
              <a:rPr lang="cs-CZ" dirty="0" smtClean="0"/>
              <a:t>alkoholismu.</a:t>
            </a:r>
            <a:endParaRPr lang="cs-CZ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613" y="5085184"/>
            <a:ext cx="2239129" cy="1691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7134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Halucinogeny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Dlouhodobé </a:t>
            </a:r>
            <a:r>
              <a:rPr lang="cs-CZ" dirty="0"/>
              <a:t>užívání většiny druhů halucinogenů nezpůsobuje žádnou, nebo jen velmi </a:t>
            </a:r>
            <a:r>
              <a:rPr lang="cs-CZ" dirty="0" smtClean="0"/>
              <a:t>lehkou závislost.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861048"/>
            <a:ext cx="4628116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1712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Halucinogeny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5191"/>
            <a:ext cx="5266928" cy="4625609"/>
          </a:xfrm>
        </p:spPr>
        <p:txBody>
          <a:bodyPr/>
          <a:lstStyle/>
          <a:p>
            <a:r>
              <a:rPr lang="cs-CZ" dirty="0"/>
              <a:t>Jsou užívány  šamany při léčení a věštění, iniciačních rituálech a náboženských rituálech.</a:t>
            </a:r>
          </a:p>
          <a:p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844824"/>
            <a:ext cx="2840050" cy="436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7308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Lysohlávky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Lidově: houby, houbičky, lysina.</a:t>
            </a:r>
          </a:p>
          <a:p>
            <a:r>
              <a:rPr lang="cs-CZ" dirty="0" smtClean="0"/>
              <a:t>Konzumují se sušené nebo čerstvé.</a:t>
            </a:r>
          </a:p>
          <a:p>
            <a:r>
              <a:rPr lang="cs-CZ" dirty="0" smtClean="0"/>
              <a:t>Mají nepříjemnou chuť (vyrábí se z nich koláčky atd. pro lepší chuť).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933056"/>
            <a:ext cx="3269748" cy="271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9703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Lysohlávky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5191"/>
            <a:ext cx="5266928" cy="4625609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Může dojít k nevratnému poškození jater nebo ledviny.</a:t>
            </a:r>
          </a:p>
          <a:p>
            <a:r>
              <a:rPr lang="cs-CZ" dirty="0"/>
              <a:t>Může dojít k předávkování, každá plodnice obsahuje jiné množství halucinogenní látky.</a:t>
            </a:r>
          </a:p>
          <a:p>
            <a:r>
              <a:rPr lang="cs-CZ" dirty="0"/>
              <a:t>Vyvolává euforii, zrakové halucinace, ale také stavy úzkosti, strachu a deprese.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44823"/>
            <a:ext cx="3121626" cy="4220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932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Lysohlávky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Nebezpečné: jedinec má pocit, že umí létat. 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708920"/>
            <a:ext cx="4530080" cy="3397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2655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LSD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Lidově: acid, papír, </a:t>
            </a:r>
            <a:r>
              <a:rPr lang="cs-CZ" dirty="0" err="1" smtClean="0"/>
              <a:t>trip</a:t>
            </a:r>
            <a:r>
              <a:rPr lang="cs-CZ" dirty="0" smtClean="0"/>
              <a:t>.</a:t>
            </a:r>
          </a:p>
          <a:p>
            <a:r>
              <a:rPr lang="cs-CZ" dirty="0"/>
              <a:t>LSD </a:t>
            </a:r>
            <a:r>
              <a:rPr lang="cs-CZ" dirty="0" smtClean="0"/>
              <a:t>není tvrdá droga.</a:t>
            </a:r>
            <a:endParaRPr lang="cs-CZ" dirty="0"/>
          </a:p>
          <a:p>
            <a:r>
              <a:rPr lang="cs-CZ" dirty="0" smtClean="0"/>
              <a:t>Nepoškozuje mozek a nevzniká fyzická závislost.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519673"/>
            <a:ext cx="2438400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17042"/>
            <a:ext cx="2189921" cy="3121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228184" y="5990538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Molekulární struktura LSD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45790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LSD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Vyšší dávky může způsobit poruchy myšlení, úsudku a pozornosti.</a:t>
            </a:r>
          </a:p>
          <a:p>
            <a:r>
              <a:rPr lang="cs-CZ" dirty="0"/>
              <a:t>Užívání v tabletách, želatině či </a:t>
            </a:r>
            <a:r>
              <a:rPr lang="cs-CZ" dirty="0" smtClean="0"/>
              <a:t>krystalu </a:t>
            </a:r>
          </a:p>
          <a:p>
            <a:pPr marL="118872" indent="0">
              <a:buNone/>
            </a:pPr>
            <a:r>
              <a:rPr lang="cs-CZ" dirty="0"/>
              <a:t> </a:t>
            </a:r>
            <a:r>
              <a:rPr lang="cs-CZ" dirty="0" smtClean="0"/>
              <a:t>   a napuštěných papírcích.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911464"/>
            <a:ext cx="3448327" cy="2469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092" y="4180519"/>
            <a:ext cx="2891877" cy="2146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7561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LSD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Do šedesátých let  bylo používáno mj. jako psychoterapeutická pomůcka, v léčení depresí, schizofrenie, drogové </a:t>
            </a:r>
            <a:r>
              <a:rPr lang="cs-CZ" dirty="0" smtClean="0"/>
              <a:t>závislosti, </a:t>
            </a:r>
          </a:p>
          <a:p>
            <a:pPr marL="118872" indent="0">
              <a:buNone/>
            </a:pPr>
            <a:r>
              <a:rPr lang="cs-CZ" dirty="0"/>
              <a:t> </a:t>
            </a:r>
            <a:r>
              <a:rPr lang="cs-CZ" dirty="0" smtClean="0"/>
              <a:t>   alkoholismu </a:t>
            </a:r>
            <a:r>
              <a:rPr lang="cs-CZ" dirty="0"/>
              <a:t>a dětského autismu.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365103"/>
            <a:ext cx="4104456" cy="2041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813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LSD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5191"/>
            <a:ext cx="4834880" cy="4625609"/>
          </a:xfrm>
        </p:spPr>
        <p:txBody>
          <a:bodyPr/>
          <a:lstStyle/>
          <a:p>
            <a:r>
              <a:rPr lang="cs-CZ" dirty="0"/>
              <a:t>Brzy si jí také oblíbili někteří umělci (zdroj inspirace) nebo </a:t>
            </a:r>
            <a:r>
              <a:rPr lang="cs-CZ" dirty="0" smtClean="0"/>
              <a:t>věřící. </a:t>
            </a:r>
            <a:endParaRPr lang="cs-CZ" dirty="0"/>
          </a:p>
          <a:p>
            <a:endParaRPr lang="cs-CZ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700808"/>
            <a:ext cx="2997133" cy="4698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134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správnou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Mezi halucinogeny nepatří?</a:t>
            </a:r>
          </a:p>
          <a:p>
            <a:pPr marL="633222" indent="-514350">
              <a:buAutoNum type="alphaLcParenR"/>
            </a:pPr>
            <a:r>
              <a:rPr lang="cs-CZ" dirty="0" smtClean="0">
                <a:hlinkClick r:id="rId2" action="ppaction://hlinksldjump"/>
              </a:rPr>
              <a:t>Lysohlávky</a:t>
            </a:r>
            <a:endParaRPr lang="cs-CZ" dirty="0" smtClean="0"/>
          </a:p>
          <a:p>
            <a:pPr marL="633222" indent="-514350">
              <a:buAutoNum type="alphaLcParenR"/>
            </a:pPr>
            <a:r>
              <a:rPr lang="cs-CZ" dirty="0" smtClean="0">
                <a:hlinkClick r:id="rId2" action="ppaction://hlinksldjump"/>
              </a:rPr>
              <a:t>LSD</a:t>
            </a:r>
            <a:endParaRPr lang="cs-CZ" dirty="0" smtClean="0"/>
          </a:p>
          <a:p>
            <a:pPr marL="633222" indent="-514350">
              <a:buAutoNum type="alphaLcParenR"/>
            </a:pPr>
            <a:r>
              <a:rPr lang="cs-CZ" dirty="0" smtClean="0">
                <a:hlinkClick r:id="rId3" action="ppaction://hlinksldjump"/>
              </a:rPr>
              <a:t>Konopí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5438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Ano, správně.</a:t>
            </a:r>
            <a:endParaRPr lang="cs-CZ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5076056" y="2204864"/>
            <a:ext cx="2418568" cy="10081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640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Ne, to není správná odpověď.</a:t>
            </a:r>
            <a:endParaRPr lang="cs-CZ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5076056" y="2708920"/>
            <a:ext cx="2706600" cy="108012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69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správnou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Které tvrzení o Lysohlávkách je špatné?</a:t>
            </a:r>
          </a:p>
          <a:p>
            <a:endParaRPr lang="cs-CZ" dirty="0" smtClean="0"/>
          </a:p>
          <a:p>
            <a:pPr marL="633222" indent="-514350">
              <a:buAutoNum type="alphaLcParenR"/>
            </a:pPr>
            <a:r>
              <a:rPr lang="cs-CZ" dirty="0" smtClean="0">
                <a:hlinkClick r:id="rId2" action="ppaction://hlinksldjump"/>
              </a:rPr>
              <a:t>Lidově</a:t>
            </a:r>
            <a:r>
              <a:rPr lang="cs-CZ" dirty="0">
                <a:hlinkClick r:id="rId2" action="ppaction://hlinksldjump"/>
              </a:rPr>
              <a:t>: houby, houbičky, </a:t>
            </a:r>
            <a:r>
              <a:rPr lang="cs-CZ" dirty="0" smtClean="0">
                <a:hlinkClick r:id="rId2" action="ppaction://hlinksldjump"/>
              </a:rPr>
              <a:t>lysina</a:t>
            </a:r>
            <a:r>
              <a:rPr lang="cs-CZ" dirty="0" smtClean="0"/>
              <a:t>.</a:t>
            </a:r>
          </a:p>
          <a:p>
            <a:pPr marL="633222" indent="-514350">
              <a:buAutoNum type="alphaLcParenR"/>
            </a:pPr>
            <a:r>
              <a:rPr lang="cs-CZ" dirty="0" smtClean="0">
                <a:hlinkClick r:id="rId2" action="ppaction://hlinksldjump"/>
              </a:rPr>
              <a:t>Konzumují </a:t>
            </a:r>
            <a:r>
              <a:rPr lang="cs-CZ" dirty="0">
                <a:hlinkClick r:id="rId2" action="ppaction://hlinksldjump"/>
              </a:rPr>
              <a:t>se sušené nebo </a:t>
            </a:r>
            <a:r>
              <a:rPr lang="cs-CZ" dirty="0" smtClean="0">
                <a:hlinkClick r:id="rId2" action="ppaction://hlinksldjump"/>
              </a:rPr>
              <a:t>čerstvé.</a:t>
            </a:r>
            <a:endParaRPr lang="cs-CZ" dirty="0" smtClean="0"/>
          </a:p>
          <a:p>
            <a:pPr marL="633222" indent="-514350">
              <a:buAutoNum type="alphaLcParenR"/>
            </a:pPr>
            <a:r>
              <a:rPr lang="cs-CZ" dirty="0" smtClean="0">
                <a:hlinkClick r:id="rId3" action="ppaction://hlinksldjump"/>
              </a:rPr>
              <a:t>Mají příjemnou chuť.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4991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Ano, velmi dobře.</a:t>
            </a:r>
            <a:endParaRPr lang="cs-CZ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5076056" y="2291118"/>
            <a:ext cx="2346560" cy="9361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57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Ne, to není správně.</a:t>
            </a:r>
            <a:endParaRPr lang="cs-CZ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5364088" y="2420888"/>
            <a:ext cx="2079607" cy="86409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68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 správnou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Co není charakteristické pro halucinogeny?</a:t>
            </a:r>
          </a:p>
          <a:p>
            <a:pPr marL="118872" indent="0">
              <a:buNone/>
            </a:pPr>
            <a:endParaRPr lang="cs-CZ" dirty="0" smtClean="0"/>
          </a:p>
          <a:p>
            <a:pPr marL="633222" indent="-514350">
              <a:buAutoNum type="alphaLcParenR"/>
            </a:pPr>
            <a:r>
              <a:rPr lang="cs-CZ" dirty="0" smtClean="0">
                <a:hlinkClick r:id="rId2" action="ppaction://hlinksldjump"/>
              </a:rPr>
              <a:t>Jsou </a:t>
            </a:r>
            <a:r>
              <a:rPr lang="cs-CZ" dirty="0">
                <a:hlinkClick r:id="rId2" action="ppaction://hlinksldjump"/>
              </a:rPr>
              <a:t>užívány  šamany při léčení a věštění, iniciačních rituálech a náboženských rituálech</a:t>
            </a:r>
            <a:r>
              <a:rPr lang="cs-CZ" dirty="0" smtClean="0">
                <a:hlinkClick r:id="rId2" action="ppaction://hlinksldjump"/>
              </a:rPr>
              <a:t>.</a:t>
            </a:r>
            <a:endParaRPr lang="cs-CZ" dirty="0" smtClean="0"/>
          </a:p>
          <a:p>
            <a:pPr marL="633222" indent="-514350">
              <a:buAutoNum type="alphaLcParenR"/>
            </a:pPr>
            <a:r>
              <a:rPr lang="cs-CZ" dirty="0" smtClean="0">
                <a:hlinkClick r:id="rId2" action="ppaction://hlinksldjump"/>
              </a:rPr>
              <a:t>Vyvolávají </a:t>
            </a:r>
            <a:r>
              <a:rPr lang="cs-CZ" dirty="0">
                <a:hlinkClick r:id="rId2" action="ppaction://hlinksldjump"/>
              </a:rPr>
              <a:t>euforii, zrakové halucinace, ale také stavy úzkosti, strachu a </a:t>
            </a:r>
            <a:r>
              <a:rPr lang="cs-CZ" dirty="0" smtClean="0">
                <a:hlinkClick r:id="rId2" action="ppaction://hlinksldjump"/>
              </a:rPr>
              <a:t>deprese.</a:t>
            </a:r>
            <a:endParaRPr lang="cs-CZ" dirty="0" smtClean="0"/>
          </a:p>
          <a:p>
            <a:pPr marL="633222" indent="-514350">
              <a:buAutoNum type="alphaLcParenR"/>
            </a:pPr>
            <a:r>
              <a:rPr lang="cs-CZ" dirty="0" smtClean="0">
                <a:hlinkClick r:id="rId3" action="ppaction://hlinksldjump"/>
              </a:rPr>
              <a:t>Jsou těžce návykové a užívají se injekčně.</a:t>
            </a:r>
            <a:endParaRPr lang="cs-CZ" dirty="0" smtClean="0"/>
          </a:p>
          <a:p>
            <a:pPr marL="633222" indent="-514350">
              <a:buAutoNum type="alphaLcParenR"/>
            </a:pPr>
            <a:endParaRPr lang="cs-CZ" dirty="0"/>
          </a:p>
          <a:p>
            <a:pPr marL="118872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7726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Ano, odpověď je správná.</a:t>
            </a:r>
            <a:endParaRPr lang="cs-CZ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5940152" y="2607604"/>
            <a:ext cx="1914512" cy="7200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819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Ne, to není správně.</a:t>
            </a:r>
            <a:endParaRPr lang="cs-CZ" dirty="0"/>
          </a:p>
        </p:txBody>
      </p:sp>
      <p:sp>
        <p:nvSpPr>
          <p:cNvPr id="4" name="Šipka doleva 3">
            <a:hlinkClick r:id="rId2" action="ppaction://hlinksldjump"/>
          </p:cNvPr>
          <p:cNvSpPr/>
          <p:nvPr/>
        </p:nvSpPr>
        <p:spPr>
          <a:xfrm>
            <a:off x="5796136" y="2636930"/>
            <a:ext cx="2205959" cy="7920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703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www.lsd.cz/lsd/lsd1.html</a:t>
            </a:r>
            <a:endParaRPr lang="cs-CZ" sz="1400" dirty="0" smtClean="0"/>
          </a:p>
          <a:p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cs.wikipedia.org/wiki/Soubor:Pink_Elephants_on_Parade_Blotter_LSD.JPG</a:t>
            </a:r>
            <a:endParaRPr lang="cs-CZ" sz="1400" dirty="0" smtClean="0"/>
          </a:p>
          <a:p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commons.wikimedia.org/wiki/File:LSD.jpg</a:t>
            </a:r>
            <a:endParaRPr lang="cs-CZ" sz="1400" dirty="0" smtClean="0"/>
          </a:p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commons.wikimedia.org/wiki/File:Lsd.qutemol.png</a:t>
            </a:r>
            <a:endParaRPr lang="cs-CZ" sz="1400" dirty="0" smtClean="0"/>
          </a:p>
          <a:p>
            <a:r>
              <a:rPr lang="cs-CZ" sz="1400" dirty="0" smtClean="0"/>
              <a:t>Dostupné pod licencí</a:t>
            </a:r>
            <a:r>
              <a:rPr lang="cs-CZ" sz="1400" dirty="0"/>
              <a:t>: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/>
              <a:t>Commons</a:t>
            </a:r>
            <a:endParaRPr lang="cs-CZ" sz="1400" dirty="0"/>
          </a:p>
          <a:p>
            <a:r>
              <a:rPr lang="cs-CZ" sz="1400" dirty="0" smtClean="0">
                <a:hlinkClick r:id="rId6"/>
              </a:rPr>
              <a:t>http</a:t>
            </a:r>
            <a:r>
              <a:rPr lang="cs-CZ" sz="1400" dirty="0">
                <a:hlinkClick r:id="rId6"/>
              </a:rPr>
              <a:t>://</a:t>
            </a:r>
            <a:r>
              <a:rPr lang="cs-CZ" sz="1400" dirty="0" smtClean="0">
                <a:hlinkClick r:id="rId6"/>
              </a:rPr>
              <a:t>www.mind-surf.net/drogas/lsd.htm</a:t>
            </a:r>
            <a:endParaRPr lang="cs-CZ" sz="1400" dirty="0" smtClean="0"/>
          </a:p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www.sdh.cz/sdh_htm/info/test_prepracovanosti.html</a:t>
            </a:r>
            <a:endParaRPr lang="cs-CZ" sz="1400" dirty="0" smtClean="0"/>
          </a:p>
          <a:p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cs.wikipedia.org/wiki/Soubor:Leonardo_self.jpg</a:t>
            </a:r>
            <a:endParaRPr lang="cs-CZ" sz="1400" dirty="0" smtClean="0"/>
          </a:p>
          <a:p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cs.wikipedia.org/wiki/Soubor:Psilocybe_sp.jpg</a:t>
            </a:r>
            <a:endParaRPr lang="cs-CZ" sz="1400" dirty="0" smtClean="0"/>
          </a:p>
          <a:p>
            <a:r>
              <a:rPr lang="cs-CZ" sz="1400" dirty="0"/>
              <a:t>Dostupné pod licencí: </a:t>
            </a:r>
            <a:r>
              <a:rPr lang="cs-CZ" sz="1400" dirty="0" err="1"/>
              <a:t>Creative</a:t>
            </a:r>
            <a:r>
              <a:rPr lang="cs-CZ" sz="1400" dirty="0"/>
              <a:t> </a:t>
            </a:r>
            <a:r>
              <a:rPr lang="cs-CZ" sz="1400" dirty="0" err="1" smtClean="0"/>
              <a:t>Commons</a:t>
            </a:r>
            <a:endParaRPr lang="cs-CZ" sz="1400" dirty="0" smtClean="0"/>
          </a:p>
          <a:p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commons.wikimedia.org/wiki/File:Psilocybe.bohemica.gkoller.jpg?uselang=cs</a:t>
            </a:r>
            <a:endParaRPr lang="cs-CZ" sz="1400" dirty="0"/>
          </a:p>
          <a:p>
            <a:r>
              <a:rPr lang="en-US" sz="1400" dirty="0" err="1" smtClean="0"/>
              <a:t>Dostupné</a:t>
            </a:r>
            <a:r>
              <a:rPr lang="en-US" sz="1400" dirty="0" smtClean="0"/>
              <a:t> </a:t>
            </a:r>
            <a:r>
              <a:rPr lang="en-US" sz="1400" dirty="0"/>
              <a:t>pod </a:t>
            </a:r>
            <a:r>
              <a:rPr lang="en-US" sz="1400" dirty="0" err="1"/>
              <a:t>licencí</a:t>
            </a:r>
            <a:r>
              <a:rPr lang="en-US" sz="1400" dirty="0"/>
              <a:t>: Creative </a:t>
            </a:r>
            <a:r>
              <a:rPr lang="en-US" sz="1400" dirty="0" smtClean="0"/>
              <a:t>Commons</a:t>
            </a:r>
            <a:endParaRPr lang="cs-CZ" sz="1400" dirty="0" smtClean="0"/>
          </a:p>
          <a:p>
            <a:r>
              <a:rPr lang="cs-CZ" sz="1400" dirty="0">
                <a:hlinkClick r:id="rId11"/>
              </a:rPr>
              <a:t>http://</a:t>
            </a:r>
            <a:r>
              <a:rPr lang="cs-CZ" sz="1400" dirty="0" smtClean="0">
                <a:hlinkClick r:id="rId11"/>
              </a:rPr>
              <a:t>upload.wikimedia.org/wikipedia/commons/7/78/Paraglider_kobala.jpg</a:t>
            </a:r>
            <a:endParaRPr lang="cs-CZ" sz="1400" dirty="0" smtClean="0"/>
          </a:p>
          <a:p>
            <a:r>
              <a:rPr lang="en-US" sz="1400" dirty="0" err="1"/>
              <a:t>Dostupné</a:t>
            </a:r>
            <a:r>
              <a:rPr lang="en-US" sz="1400" dirty="0"/>
              <a:t> pod </a:t>
            </a:r>
            <a:r>
              <a:rPr lang="en-US" sz="1400" dirty="0" err="1"/>
              <a:t>licencí</a:t>
            </a:r>
            <a:r>
              <a:rPr lang="en-US" sz="1400" dirty="0"/>
              <a:t>: Creative </a:t>
            </a:r>
            <a:r>
              <a:rPr lang="en-US" sz="1400" dirty="0" smtClean="0"/>
              <a:t>Commons</a:t>
            </a:r>
            <a:endParaRPr lang="cs-CZ" sz="1400" dirty="0" smtClean="0"/>
          </a:p>
          <a:p>
            <a:r>
              <a:rPr lang="cs-CZ" sz="1400" dirty="0">
                <a:hlinkClick r:id="rId12"/>
              </a:rPr>
              <a:t>http://</a:t>
            </a:r>
            <a:r>
              <a:rPr lang="cs-CZ" sz="1400" dirty="0" smtClean="0">
                <a:hlinkClick r:id="rId12"/>
              </a:rPr>
              <a:t>cs.wikipedia.org/wiki/Soubor:Pyschoactive_Drugs.jpg</a:t>
            </a:r>
            <a:endParaRPr lang="cs-CZ" sz="1400" dirty="0" smtClean="0"/>
          </a:p>
          <a:p>
            <a:r>
              <a:rPr lang="en-US" sz="1400" dirty="0" err="1"/>
              <a:t>Dostupné</a:t>
            </a:r>
            <a:r>
              <a:rPr lang="en-US" sz="1400" dirty="0"/>
              <a:t> pod </a:t>
            </a:r>
            <a:r>
              <a:rPr lang="en-US" sz="1400" dirty="0" err="1"/>
              <a:t>licencí</a:t>
            </a:r>
            <a:r>
              <a:rPr lang="en-US" sz="1400" dirty="0"/>
              <a:t>: Creative </a:t>
            </a:r>
            <a:r>
              <a:rPr lang="en-US" sz="1400" dirty="0" smtClean="0"/>
              <a:t>Commons</a:t>
            </a:r>
            <a:endParaRPr lang="cs-CZ" sz="1400" dirty="0" smtClean="0"/>
          </a:p>
          <a:p>
            <a:r>
              <a:rPr lang="en-US" sz="1400" dirty="0">
                <a:hlinkClick r:id="rId13"/>
              </a:rPr>
              <a:t>http://cs.wikipedia.org/wiki/Soubor:SB_-_</a:t>
            </a:r>
            <a:r>
              <a:rPr lang="en-US" sz="1400" dirty="0" smtClean="0">
                <a:hlinkClick r:id="rId13"/>
              </a:rPr>
              <a:t>Altay_shaman_with_gong.jpg</a:t>
            </a:r>
            <a:endParaRPr lang="cs-CZ" sz="1400" dirty="0" smtClean="0"/>
          </a:p>
          <a:p>
            <a:r>
              <a:rPr lang="cs-CZ" sz="1400" dirty="0">
                <a:hlinkClick r:id="rId14"/>
              </a:rPr>
              <a:t>http://</a:t>
            </a:r>
            <a:r>
              <a:rPr lang="cs-CZ" sz="1400" dirty="0" smtClean="0">
                <a:hlinkClick r:id="rId14"/>
              </a:rPr>
              <a:t>www.volny.cz/kackotr/rodice/prehled.html</a:t>
            </a:r>
            <a:endParaRPr lang="cs-CZ" sz="1400" dirty="0" smtClean="0"/>
          </a:p>
          <a:p>
            <a:r>
              <a:rPr lang="cs-CZ" sz="1400" dirty="0">
                <a:hlinkClick r:id="rId15"/>
              </a:rPr>
              <a:t>http://</a:t>
            </a:r>
            <a:r>
              <a:rPr lang="cs-CZ" sz="1400" dirty="0" smtClean="0">
                <a:hlinkClick r:id="rId15"/>
              </a:rPr>
              <a:t>cs.wikipedia.org/wiki/Soubor:Tibet_monk_prays_in_Bodh_Gaya.jpg</a:t>
            </a:r>
            <a:endParaRPr lang="cs-CZ" sz="1400" dirty="0" smtClean="0"/>
          </a:p>
          <a:p>
            <a:r>
              <a:rPr lang="en-US" sz="1400" dirty="0" err="1"/>
              <a:t>Dostupné</a:t>
            </a:r>
            <a:r>
              <a:rPr lang="en-US" sz="1400" dirty="0"/>
              <a:t> pod </a:t>
            </a:r>
            <a:r>
              <a:rPr lang="en-US" sz="1400" dirty="0" err="1"/>
              <a:t>licencí</a:t>
            </a:r>
            <a:r>
              <a:rPr lang="en-US" sz="1400" dirty="0"/>
              <a:t>: Creative Commons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en-US" sz="1400" dirty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en-US" sz="1400" dirty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703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268</TotalTime>
  <Words>533</Words>
  <Application>Microsoft Office PowerPoint</Application>
  <PresentationFormat>Předvádění na obrazovce (4:3)</PresentationFormat>
  <Paragraphs>112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Modul</vt:lpstr>
      <vt:lpstr>Halucinogeny </vt:lpstr>
      <vt:lpstr>Drogy</vt:lpstr>
      <vt:lpstr>Základní dělení drog</vt:lpstr>
      <vt:lpstr>Halucinogeny</vt:lpstr>
      <vt:lpstr>Halucinogeny</vt:lpstr>
      <vt:lpstr>Halucinogeny</vt:lpstr>
      <vt:lpstr>Halucinogeny</vt:lpstr>
      <vt:lpstr>Lysohlávky</vt:lpstr>
      <vt:lpstr>Lysohlávky</vt:lpstr>
      <vt:lpstr>Lysohlávky</vt:lpstr>
      <vt:lpstr>LSD</vt:lpstr>
      <vt:lpstr>LSD</vt:lpstr>
      <vt:lpstr>LSD</vt:lpstr>
      <vt:lpstr>LSD</vt:lpstr>
      <vt:lpstr>Vyber správnou odpověď</vt:lpstr>
      <vt:lpstr>Prezentace aplikace PowerPoint</vt:lpstr>
      <vt:lpstr>Prezentace aplikace PowerPoint</vt:lpstr>
      <vt:lpstr>Vyber správnou odpověď</vt:lpstr>
      <vt:lpstr>Prezentace aplikace PowerPoint</vt:lpstr>
      <vt:lpstr>Prezentace aplikace PowerPoint</vt:lpstr>
      <vt:lpstr>Vyber správnou odpověď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Halucinogeny</dc:title>
  <dc:creator>Bery</dc:creator>
  <cp:lastModifiedBy>Beda</cp:lastModifiedBy>
  <cp:revision>43</cp:revision>
  <dcterms:created xsi:type="dcterms:W3CDTF">2011-06-19T11:42:03Z</dcterms:created>
  <dcterms:modified xsi:type="dcterms:W3CDTF">2011-06-26T17:26:07Z</dcterms:modified>
</cp:coreProperties>
</file>