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B708C-EEAF-4AB3-B5E2-1E035F2EE4BF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6B674-BDC5-4C48-9118-EEC1BBAD27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8/80/Bolt_super_glue.jpg/217px-Bolt_super_glue.jpg" TargetMode="External"/><Relationship Id="rId2" Type="http://schemas.openxmlformats.org/officeDocument/2006/relationships/hyperlink" Target="http://upload.wikimedia.org/wikipedia/commons/thumb/0/0f/Contact-cement_000000.jpg/448px-Contact-cement_000000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	</a:t>
            </a:r>
            <a:r>
              <a:rPr lang="cs-CZ" sz="1800" b="1" dirty="0"/>
              <a:t> </a:t>
            </a:r>
            <a:r>
              <a:rPr lang="cs-CZ" sz="1800" b="1" dirty="0" smtClean="0"/>
              <a:t>	VY_32_INOVACE_11_14_Spojování dřeva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		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			Mgr. Tomáš </a:t>
            </a:r>
            <a:r>
              <a:rPr lang="cs-CZ" sz="1700" dirty="0" err="1" smtClean="0"/>
              <a:t>Fliedr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	Člověk a svět práce/Pracovní činnosti/Práce s technickými materiály</a:t>
            </a: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	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</a:t>
            </a:r>
            <a:r>
              <a:rPr lang="cs-CZ" sz="1700" dirty="0"/>
              <a:t>	Materiál je určen pro žáky </a:t>
            </a:r>
            <a:r>
              <a:rPr lang="cs-CZ" sz="1700" dirty="0" smtClean="0"/>
              <a:t>6. </a:t>
            </a:r>
            <a:r>
              <a:rPr lang="cs-CZ" sz="1700" dirty="0"/>
              <a:t>ročníku. </a:t>
            </a:r>
            <a:r>
              <a:rPr lang="cs-CZ" sz="1700" dirty="0" smtClean="0"/>
              <a:t>Žáci poznávají různé způsoby spojování dřeva –pomocí hřebíků, vrutů, lepení dřeva.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</a:t>
            </a:r>
            <a:r>
              <a:rPr lang="cs-CZ" sz="1700" smtClean="0"/>
              <a:t>	</a:t>
            </a:r>
            <a:r>
              <a:rPr lang="cs-CZ" sz="1700" smtClean="0"/>
              <a:t>VI. </a:t>
            </a:r>
            <a:r>
              <a:rPr lang="cs-CZ" sz="1700" dirty="0" smtClean="0"/>
              <a:t>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 7. 1. 2013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Spojování dřeva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způsoby spojování dřeva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Spojování hřebíky</a:t>
            </a:r>
          </a:p>
          <a:p>
            <a:r>
              <a:rPr lang="cs-CZ" dirty="0" smtClean="0"/>
              <a:t>Spojování vruty</a:t>
            </a:r>
          </a:p>
          <a:p>
            <a:r>
              <a:rPr lang="cs-CZ" dirty="0" smtClean="0"/>
              <a:t>Lepení</a:t>
            </a:r>
          </a:p>
          <a:p>
            <a:r>
              <a:rPr lang="cs-CZ" dirty="0" smtClean="0"/>
              <a:t>Spojování plátováním</a:t>
            </a:r>
          </a:p>
          <a:p>
            <a:r>
              <a:rPr lang="cs-CZ" dirty="0" smtClean="0"/>
              <a:t>Konstrukční spoje – čepování, spojování ozuby, spojení na kolíky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Spojování hřebíky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Jedná se nejrychlejší a nejjednodušší spojení.</a:t>
            </a:r>
          </a:p>
          <a:p>
            <a:pPr>
              <a:buNone/>
            </a:pPr>
            <a:r>
              <a:rPr lang="cs-CZ" dirty="0" smtClean="0"/>
              <a:t>Dřevo se spojuje pomocí </a:t>
            </a:r>
            <a:r>
              <a:rPr lang="cs-CZ" b="1" dirty="0" smtClean="0"/>
              <a:t>hřebíků.</a:t>
            </a:r>
          </a:p>
          <a:p>
            <a:pPr>
              <a:buNone/>
            </a:pPr>
            <a:r>
              <a:rPr lang="cs-CZ" u="sng" dirty="0" smtClean="0"/>
              <a:t>Existuje řada druhů hřebíků:</a:t>
            </a:r>
          </a:p>
          <a:p>
            <a:r>
              <a:rPr lang="cs-CZ" dirty="0" smtClean="0"/>
              <a:t>Stavební</a:t>
            </a:r>
          </a:p>
          <a:p>
            <a:r>
              <a:rPr lang="cs-CZ" dirty="0" smtClean="0"/>
              <a:t>Do krytiny</a:t>
            </a:r>
          </a:p>
          <a:p>
            <a:r>
              <a:rPr lang="cs-CZ" dirty="0" smtClean="0"/>
              <a:t>Kolářský</a:t>
            </a:r>
          </a:p>
          <a:p>
            <a:r>
              <a:rPr lang="cs-CZ" dirty="0" smtClean="0"/>
              <a:t>Čalounický</a:t>
            </a:r>
          </a:p>
          <a:p>
            <a:r>
              <a:rPr lang="cs-CZ" dirty="0" smtClean="0"/>
              <a:t>Zámečnický a další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Autofit/>
          </a:bodyPr>
          <a:lstStyle/>
          <a:p>
            <a:r>
              <a:rPr lang="cs-CZ" dirty="0" smtClean="0"/>
              <a:t>Popis hřebíku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Obrázek 3" descr="P1110458 – k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2643182"/>
            <a:ext cx="7500958" cy="1785385"/>
          </a:xfrm>
          <a:prstGeom prst="rect">
            <a:avLst/>
          </a:prstGeom>
        </p:spPr>
      </p:pic>
      <p:sp>
        <p:nvSpPr>
          <p:cNvPr id="9" name="Oválný popisek 8"/>
          <p:cNvSpPr/>
          <p:nvPr/>
        </p:nvSpPr>
        <p:spPr>
          <a:xfrm>
            <a:off x="714348" y="4500570"/>
            <a:ext cx="1785950" cy="785818"/>
          </a:xfrm>
          <a:prstGeom prst="wedgeEllipseCallout">
            <a:avLst>
              <a:gd name="adj1" fmla="val 29579"/>
              <a:gd name="adj2" fmla="val -15590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ný popisek 9"/>
          <p:cNvSpPr/>
          <p:nvPr/>
        </p:nvSpPr>
        <p:spPr>
          <a:xfrm>
            <a:off x="3786182" y="4286256"/>
            <a:ext cx="1643074" cy="1000132"/>
          </a:xfrm>
          <a:prstGeom prst="wedgeEllipseCallout">
            <a:avLst>
              <a:gd name="adj1" fmla="val 1713"/>
              <a:gd name="adj2" fmla="val -13498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ný popisek 10"/>
          <p:cNvSpPr/>
          <p:nvPr/>
        </p:nvSpPr>
        <p:spPr>
          <a:xfrm>
            <a:off x="7000892" y="4286256"/>
            <a:ext cx="1643074" cy="1143008"/>
          </a:xfrm>
          <a:prstGeom prst="wedgeEllipseCallout">
            <a:avLst>
              <a:gd name="adj1" fmla="val 5495"/>
              <a:gd name="adj2" fmla="val -12826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142976" y="4643446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Hlava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43372" y="4643446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Dřík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86644" y="4714884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Špička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85786" y="1428736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Rozměry hřebíku se udávají dvěma čísly – </a:t>
            </a:r>
            <a:r>
              <a:rPr lang="cs-CZ" sz="2000" b="1" dirty="0" smtClean="0"/>
              <a:t>průměr dříku x délka hřebíku</a:t>
            </a:r>
          </a:p>
          <a:p>
            <a:r>
              <a:rPr lang="cs-CZ" sz="2000" dirty="0" smtClean="0"/>
              <a:t>Např</a:t>
            </a:r>
            <a:r>
              <a:rPr lang="cs-CZ" sz="2000" b="1" dirty="0" smtClean="0"/>
              <a:t>.  2 x 50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07323" y="6021288"/>
            <a:ext cx="11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Různé druhy hřebíků</a:t>
            </a:r>
            <a:endParaRPr lang="cs-CZ" dirty="0"/>
          </a:p>
        </p:txBody>
      </p:sp>
      <p:pic>
        <p:nvPicPr>
          <p:cNvPr id="6" name="Zástupný symbol pro obsah 5" descr="P1110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714488"/>
            <a:ext cx="4667282" cy="3500462"/>
          </a:xfrm>
        </p:spPr>
      </p:pic>
      <p:pic>
        <p:nvPicPr>
          <p:cNvPr id="7" name="Obrázek 6" descr="P11104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441040" y="1916888"/>
            <a:ext cx="5048221" cy="378616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551723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6093296"/>
            <a:ext cx="122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Spojování hřebíky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U spojování hřebíky se využívá tření mezi</a:t>
            </a:r>
          </a:p>
          <a:p>
            <a:pPr>
              <a:buNone/>
            </a:pPr>
            <a:r>
              <a:rPr lang="cs-CZ" dirty="0" smtClean="0"/>
              <a:t>spojovaným materiálem a hřebíkem.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Hřebíky zatloukáme </a:t>
            </a:r>
            <a:r>
              <a:rPr lang="cs-CZ" b="1" dirty="0" smtClean="0"/>
              <a:t>kladivem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Zástupný symbol pro obsah 3" descr="P10177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4502093" y="3641783"/>
            <a:ext cx="2580952" cy="344127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915816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Truhlářské kladivo</a:t>
            </a:r>
            <a:endParaRPr lang="cs-CZ" dirty="0"/>
          </a:p>
        </p:txBody>
      </p:sp>
      <p:pic>
        <p:nvPicPr>
          <p:cNvPr id="5" name="Obrázek 4" descr="P10177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1857356" y="1785926"/>
            <a:ext cx="5429224" cy="407191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609329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Spojování vruty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Používá se na pevnější a rozebíratelné spojení</a:t>
            </a:r>
          </a:p>
          <a:p>
            <a:pPr>
              <a:buNone/>
            </a:pPr>
            <a:r>
              <a:rPr lang="cs-CZ" dirty="0" smtClean="0"/>
              <a:t>dřeva.</a:t>
            </a:r>
          </a:p>
          <a:p>
            <a:pPr>
              <a:buNone/>
            </a:pPr>
            <a:r>
              <a:rPr lang="cs-CZ" dirty="0" smtClean="0"/>
              <a:t>Spoj se provádí pomocí </a:t>
            </a:r>
            <a:r>
              <a:rPr lang="cs-CZ" b="1" dirty="0" smtClean="0"/>
              <a:t>vrutů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Vruty mají hlavu se zářezem pro </a:t>
            </a:r>
            <a:r>
              <a:rPr lang="cs-CZ" b="1" dirty="0" smtClean="0"/>
              <a:t>šroubovák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u="sng" dirty="0" smtClean="0"/>
              <a:t>Vruty se označují také dvěma čísly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b="1" dirty="0" smtClean="0"/>
              <a:t>průměr krčku x délka vrutu </a:t>
            </a:r>
            <a:r>
              <a:rPr lang="cs-CZ" dirty="0" smtClean="0"/>
              <a:t>( v mm)</a:t>
            </a:r>
          </a:p>
          <a:p>
            <a:pPr>
              <a:buNone/>
            </a:pPr>
            <a:r>
              <a:rPr lang="cs-CZ" dirty="0" smtClean="0"/>
              <a:t>např. 4 x 25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Vruty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existuje velké množství druhů vrutů</a:t>
            </a:r>
          </a:p>
          <a:p>
            <a:r>
              <a:rPr lang="cs-CZ" dirty="0" smtClean="0"/>
              <a:t>jsou mosazné nebo ocelové</a:t>
            </a:r>
          </a:p>
          <a:p>
            <a:r>
              <a:rPr lang="cs-CZ" dirty="0" smtClean="0"/>
              <a:t>nikdy je nezatloukáme kladivem</a:t>
            </a:r>
          </a:p>
          <a:p>
            <a:r>
              <a:rPr lang="cs-CZ" dirty="0" smtClean="0"/>
              <a:t>používáme vhodný šroubovák, podle velikosti zářezu na hlavě vrutu</a:t>
            </a:r>
          </a:p>
          <a:p>
            <a:r>
              <a:rPr lang="cs-CZ" dirty="0" smtClean="0"/>
              <a:t>pro lepší zašroubování můžeme vrut namazat mýdlem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Různé druhy vrutů</a:t>
            </a:r>
            <a:endParaRPr lang="cs-CZ" dirty="0"/>
          </a:p>
        </p:txBody>
      </p:sp>
      <p:pic>
        <p:nvPicPr>
          <p:cNvPr id="6" name="Zástupný symbol pro obsah 3" descr="P11104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285860"/>
            <a:ext cx="7160713" cy="5370535"/>
          </a:xfrm>
        </p:spPr>
      </p:pic>
      <p:sp>
        <p:nvSpPr>
          <p:cNvPr id="3" name="TextovéPole 2"/>
          <p:cNvSpPr txBox="1"/>
          <p:nvPr/>
        </p:nvSpPr>
        <p:spPr>
          <a:xfrm>
            <a:off x="0" y="6093296"/>
            <a:ext cx="104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Různé druhy vrutů</a:t>
            </a:r>
            <a:endParaRPr lang="cs-CZ" dirty="0"/>
          </a:p>
        </p:txBody>
      </p:sp>
      <p:pic>
        <p:nvPicPr>
          <p:cNvPr id="4" name="Zástupný symbol pro obsah 3" descr="P11104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714488"/>
            <a:ext cx="4701107" cy="3525831"/>
          </a:xfrm>
        </p:spPr>
      </p:pic>
      <p:pic>
        <p:nvPicPr>
          <p:cNvPr id="5" name="Obrázek 4" descr="P11104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357686" y="2285992"/>
            <a:ext cx="5072066" cy="350043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566124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95936" y="6165304"/>
            <a:ext cx="1147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 utahování a uvolňování vrutů musíme použít vhodný šroubovák</a:t>
            </a:r>
            <a:endParaRPr lang="cs-CZ" dirty="0"/>
          </a:p>
        </p:txBody>
      </p:sp>
      <p:pic>
        <p:nvPicPr>
          <p:cNvPr id="4" name="Zástupný symbol pro obsah 3" descr="P10177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500174"/>
            <a:ext cx="6786611" cy="5089959"/>
          </a:xfrm>
        </p:spPr>
      </p:pic>
      <p:sp>
        <p:nvSpPr>
          <p:cNvPr id="3" name="TextovéPole 2"/>
          <p:cNvSpPr txBox="1"/>
          <p:nvPr/>
        </p:nvSpPr>
        <p:spPr>
          <a:xfrm>
            <a:off x="179512" y="602128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Lepení dřeva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Jedná se o pevné nerozebíratelné spojení. </a:t>
            </a:r>
          </a:p>
          <a:p>
            <a:pPr marL="0" indent="0">
              <a:buNone/>
            </a:pPr>
            <a:r>
              <a:rPr lang="cs-CZ" dirty="0" smtClean="0"/>
              <a:t>K lepení dřeva se používají nejčastěji lepidla syntetická.</a:t>
            </a:r>
          </a:p>
          <a:p>
            <a:pPr marL="0" indent="0">
              <a:buNone/>
            </a:pPr>
            <a:r>
              <a:rPr lang="cs-CZ" dirty="0" smtClean="0"/>
              <a:t>Lepidlo nanášíme štětcem, dřevěnou třískou nebo stěrkou.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5018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používaných  lepidel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Disperzní lepidla </a:t>
            </a:r>
            <a:r>
              <a:rPr lang="cs-CZ" dirty="0" smtClean="0"/>
              <a:t>– pro suché prostředí  (Herkules, </a:t>
            </a:r>
            <a:r>
              <a:rPr lang="cs-CZ" dirty="0" err="1" smtClean="0"/>
              <a:t>Duvilax</a:t>
            </a:r>
            <a:r>
              <a:rPr lang="cs-CZ" dirty="0" smtClean="0"/>
              <a:t>, </a:t>
            </a:r>
            <a:r>
              <a:rPr lang="cs-CZ" dirty="0" err="1" smtClean="0"/>
              <a:t>Dispercoll</a:t>
            </a:r>
            <a:r>
              <a:rPr lang="cs-CZ" dirty="0" smtClean="0"/>
              <a:t>…)</a:t>
            </a:r>
          </a:p>
          <a:p>
            <a:r>
              <a:rPr lang="cs-CZ" b="1" dirty="0" smtClean="0"/>
              <a:t>Fenolická dvousložková lepidla </a:t>
            </a:r>
            <a:r>
              <a:rPr lang="cs-CZ" dirty="0" smtClean="0"/>
              <a:t>– odolnost proti povětrnostním vlivům a vodě</a:t>
            </a:r>
          </a:p>
          <a:p>
            <a:r>
              <a:rPr lang="cs-CZ" b="1" dirty="0" smtClean="0"/>
              <a:t>Epoxidová lepidla </a:t>
            </a:r>
            <a:r>
              <a:rPr lang="cs-CZ" dirty="0"/>
              <a:t>– odolnost proti povětrnostním vlivům a </a:t>
            </a:r>
            <a:r>
              <a:rPr lang="cs-CZ" dirty="0" smtClean="0"/>
              <a:t>vodě</a:t>
            </a:r>
          </a:p>
          <a:p>
            <a:r>
              <a:rPr lang="cs-CZ" b="1" dirty="0" smtClean="0"/>
              <a:t>Klíh</a:t>
            </a:r>
            <a:r>
              <a:rPr lang="cs-CZ" dirty="0" smtClean="0"/>
              <a:t>  - lepidlo živočišného původu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2046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Lepidla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Současný trh nabízí velkou škálu lepidel. Vždy je nutné se řídit návodem, který uvádí výrobce.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148465"/>
            <a:ext cx="2149922" cy="287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13364"/>
            <a:ext cx="1033463" cy="284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602782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602782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73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1 – 9/ archiv  autora</a:t>
            </a:r>
          </a:p>
          <a:p>
            <a:pPr marL="0" indent="0">
              <a:buNone/>
            </a:pPr>
            <a:r>
              <a:rPr lang="cs-CZ" sz="1400" dirty="0" smtClean="0"/>
              <a:t>10/ </a:t>
            </a:r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upload.wikimedia.org/wikipedia/commons/thumb/0/0f/Contact-cement_000000.jpg/448px-Contact-cement_000000.jpg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11/ </a:t>
            </a:r>
            <a:r>
              <a:rPr lang="cs-CZ" sz="1400" dirty="0" smtClean="0">
                <a:hlinkClick r:id="rId3"/>
              </a:rPr>
              <a:t>http</a:t>
            </a:r>
            <a:r>
              <a:rPr lang="cs-CZ" sz="1400" dirty="0">
                <a:hlinkClick r:id="rId3"/>
              </a:rPr>
              <a:t>://</a:t>
            </a:r>
            <a:r>
              <a:rPr lang="cs-CZ" sz="1400" dirty="0" smtClean="0">
                <a:hlinkClick r:id="rId3"/>
              </a:rPr>
              <a:t>upload.wikimedia.org/wikipedia/commons/thumb/8/80/Bolt_super_glue.jpg/217px-Bolt_super_glue.jpg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Není-li uvedeno jinak, vlastní práce autora.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951309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338</Words>
  <Application>Microsoft Office PowerPoint</Application>
  <PresentationFormat>Předvádění na obrazovce (4:3)</PresentationFormat>
  <Paragraphs>101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Spojování dřeva</vt:lpstr>
      <vt:lpstr>Základní způsoby spojování dřeva</vt:lpstr>
      <vt:lpstr>Spojování hřebíky</vt:lpstr>
      <vt:lpstr>Popis hřebíku </vt:lpstr>
      <vt:lpstr>Různé druhy hřebíků</vt:lpstr>
      <vt:lpstr>Spojování hřebíky</vt:lpstr>
      <vt:lpstr>Truhlářské kladivo</vt:lpstr>
      <vt:lpstr>Spojování vruty</vt:lpstr>
      <vt:lpstr>Vruty</vt:lpstr>
      <vt:lpstr>Různé druhy vrutů</vt:lpstr>
      <vt:lpstr>Různé druhy vrutů</vt:lpstr>
      <vt:lpstr>K utahování a uvolňování vrutů musíme použít vhodný šroubovák</vt:lpstr>
      <vt:lpstr>Lepení dřeva</vt:lpstr>
      <vt:lpstr>Druhy používaných  lepidel</vt:lpstr>
      <vt:lpstr>Lepidla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Spojování dřeva</dc:title>
  <dc:creator>Fliedrovi</dc:creator>
  <cp:lastModifiedBy>Tomáš Fliedr</cp:lastModifiedBy>
  <cp:revision>12</cp:revision>
  <dcterms:created xsi:type="dcterms:W3CDTF">2012-01-25T20:51:44Z</dcterms:created>
  <dcterms:modified xsi:type="dcterms:W3CDTF">2013-02-27T10:20:11Z</dcterms:modified>
</cp:coreProperties>
</file>