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70" r:id="rId5"/>
    <p:sldId id="260" r:id="rId6"/>
    <p:sldId id="261" r:id="rId7"/>
    <p:sldId id="262" r:id="rId8"/>
    <p:sldId id="269" r:id="rId9"/>
    <p:sldId id="263" r:id="rId10"/>
    <p:sldId id="268" r:id="rId11"/>
    <p:sldId id="264" r:id="rId12"/>
    <p:sldId id="271" r:id="rId13"/>
    <p:sldId id="265" r:id="rId14"/>
    <p:sldId id="272" r:id="rId15"/>
    <p:sldId id="273" r:id="rId16"/>
    <p:sldId id="274" r:id="rId17"/>
    <p:sldId id="266" r:id="rId18"/>
    <p:sldId id="275" r:id="rId19"/>
    <p:sldId id="276" r:id="rId20"/>
    <p:sldId id="267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85EA9-11C0-4615-A19C-022A6A832C81}" type="datetimeFigureOut">
              <a:rPr lang="cs-CZ" smtClean="0"/>
              <a:pPr/>
              <a:t>18. 3. 2013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308E9-401E-453B-8807-36BE9E4C8E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2" Type="http://schemas.openxmlformats.org/officeDocument/2006/relationships/hyperlink" Target="//upload.wikimedia.org/wikipedia/commons/3/3a/Dulcik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5/Calipers_1.jpg" TargetMode="External"/><Relationship Id="rId5" Type="http://schemas.openxmlformats.org/officeDocument/2006/relationships/image" Target="../media/image2.jpeg"/><Relationship Id="rId4" Type="http://schemas.openxmlformats.org/officeDocument/2006/relationships/hyperlink" Target="//upload.wikimedia.org/wikipedia/commons/c/cb/Calibro_con_rondella_1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3/Soldering_gun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8/8f/Desoldering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9/90/Rivet01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9/9f/N%C3%BDty_-_Pet%C5%99%C3%ADnsk%C3%A1_rozhledna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6/6d/Blindniete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0/02/Zaklepochnik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//upload.wikimedia.org/wikipedia/commons/c/c6/Riveting-cs.sv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//upload.wikimedia.org/wikipedia/commons/d/df/ThreadingTap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4/Ocko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8/87/ThreadingDies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2/2f/M4_Inbusschraube_focusstacked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d/Blindnieten.JPG/498px-Blindnieten.JPG" TargetMode="External"/><Relationship Id="rId13" Type="http://schemas.openxmlformats.org/officeDocument/2006/relationships/hyperlink" Target="http://upload.wikimedia.org/wikipedia/commons/thumb/8/87/ThreadingDies.jpg/795px-ThreadingDies.jpg" TargetMode="External"/><Relationship Id="rId3" Type="http://schemas.openxmlformats.org/officeDocument/2006/relationships/hyperlink" Target="http://upload.wikimedia.org/wikipedia/commons/thumb/c/cb/Calibro_con_rondella_1.jpg/800px-Calibro_con_rondella_1.jpg" TargetMode="External"/><Relationship Id="rId7" Type="http://schemas.openxmlformats.org/officeDocument/2006/relationships/hyperlink" Target="http://upload.wikimedia.org/wikipedia/commons/9/90/Rivet01.jpg" TargetMode="External"/><Relationship Id="rId12" Type="http://schemas.openxmlformats.org/officeDocument/2006/relationships/hyperlink" Target="http://upload.wikimedia.org/wikipedia/commons/thumb/d/df/ThreadingTaps.jpg/800px-ThreadingTaps.jpg" TargetMode="External"/><Relationship Id="rId2" Type="http://schemas.openxmlformats.org/officeDocument/2006/relationships/hyperlink" Target="http://upload.wikimedia.org/wikipedia/commons/thumb/3/3a/Dulcik_02.jpg/800px-Dulcik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f/Desoldering.jpg" TargetMode="External"/><Relationship Id="rId11" Type="http://schemas.openxmlformats.org/officeDocument/2006/relationships/hyperlink" Target="http://upload.wikimedia.org/wikipedia/commons/thumb/c/c6/Riveting-cs.svg/500px-Riveting-cs.svg.png" TargetMode="External"/><Relationship Id="rId5" Type="http://schemas.openxmlformats.org/officeDocument/2006/relationships/hyperlink" Target="http://upload.wikimedia.org/wikipedia/commons/thumb/9/93/Soldering_gun2.jpg/791px-Soldering_gun2.jpg" TargetMode="External"/><Relationship Id="rId10" Type="http://schemas.openxmlformats.org/officeDocument/2006/relationships/hyperlink" Target="http://upload.wikimedia.org/wikipedia/commons/thumb/0/02/Zaklepochnik.jpg/100px-Zaklepochnik.jpg" TargetMode="External"/><Relationship Id="rId4" Type="http://schemas.openxmlformats.org/officeDocument/2006/relationships/hyperlink" Target="http://upload.wikimedia.org/wikipedia/commons/thumb/1/15/Calipers_1.jpg/714px-Calipers_1.jpg" TargetMode="External"/><Relationship Id="rId9" Type="http://schemas.openxmlformats.org/officeDocument/2006/relationships/hyperlink" Target="http://upload.wikimedia.org/wikipedia/commons/thumb/6/6d/Blindnieten.JPG/140px-Blindnieten.JPG" TargetMode="External"/><Relationship Id="rId14" Type="http://schemas.openxmlformats.org/officeDocument/2006/relationships/hyperlink" Target="http://upload.wikimedia.org/wikipedia/commons/thumb/a/a4/Ocko.jpg/800px-Ock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VY_32_INOVACE_20_14_Opracování kovů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 Žáci poznávají základní způsoby obrábění používané při opracování kovů i způsoby povrchové úpravy kovů.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VI. 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700" dirty="0" smtClean="0"/>
              <a:t>18. 3. 2013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Opracování kovů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a orýsování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měření používáme </a:t>
            </a:r>
            <a:r>
              <a:rPr lang="cs-CZ" b="1" dirty="0" smtClean="0"/>
              <a:t>ocelové měřidlo</a:t>
            </a:r>
            <a:r>
              <a:rPr lang="cs-CZ" dirty="0" smtClean="0"/>
              <a:t>, </a:t>
            </a:r>
            <a:r>
              <a:rPr lang="cs-CZ" b="1" dirty="0" smtClean="0"/>
              <a:t>svinovací metr</a:t>
            </a:r>
            <a:r>
              <a:rPr lang="cs-CZ" dirty="0" smtClean="0"/>
              <a:t>, pro přesnější měření </a:t>
            </a:r>
            <a:r>
              <a:rPr lang="cs-CZ" b="1" dirty="0" smtClean="0"/>
              <a:t>posuvné měřidlo s noniem a digitální posuvná měřidla.</a:t>
            </a:r>
          </a:p>
          <a:p>
            <a:endParaRPr lang="cs-CZ" b="1" dirty="0" smtClean="0"/>
          </a:p>
          <a:p>
            <a:r>
              <a:rPr lang="cs-CZ" dirty="0" smtClean="0"/>
              <a:t>K orýsování používáme kružidla, rýsovací jehly, úhelník, tužku, úhloměr, důlčík a kladivo, ocelové měřidlo.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a orýsování</a:t>
            </a:r>
            <a:endParaRPr lang="cs-CZ" dirty="0"/>
          </a:p>
        </p:txBody>
      </p:sp>
      <p:pic>
        <p:nvPicPr>
          <p:cNvPr id="1026" name="Picture 2" descr="Soubor:Dulcik 0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857364"/>
            <a:ext cx="4651776" cy="10001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71538" y="307181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 Důlčík</a:t>
            </a:r>
            <a:endParaRPr lang="cs-CZ" dirty="0"/>
          </a:p>
        </p:txBody>
      </p:sp>
      <p:pic>
        <p:nvPicPr>
          <p:cNvPr id="1030" name="Picture 6" descr="Soubor:Calibro con rondella 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3857628"/>
            <a:ext cx="7620000" cy="264320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57224" y="6488668"/>
            <a:ext cx="5572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 Posuvné měřítko</a:t>
            </a:r>
            <a:endParaRPr lang="cs-CZ" dirty="0"/>
          </a:p>
        </p:txBody>
      </p:sp>
      <p:pic>
        <p:nvPicPr>
          <p:cNvPr id="1032" name="Picture 8" descr="Soubor:Calipers 1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1214422"/>
            <a:ext cx="2871760" cy="241324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857752" y="335756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Stříhání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Oddělování tenkého plochého materiálu bez vzniku třísky.</a:t>
            </a:r>
          </a:p>
          <a:p>
            <a:r>
              <a:rPr lang="cs-CZ" dirty="0" smtClean="0"/>
              <a:t>Ke stříhání můžeme použít </a:t>
            </a:r>
            <a:r>
              <a:rPr lang="cs-CZ" b="1" dirty="0" smtClean="0"/>
              <a:t>ruční</a:t>
            </a:r>
            <a:r>
              <a:rPr lang="cs-CZ" dirty="0" smtClean="0"/>
              <a:t> nebo </a:t>
            </a:r>
            <a:r>
              <a:rPr lang="cs-CZ" b="1" dirty="0" smtClean="0"/>
              <a:t>pákové nůžky.</a:t>
            </a:r>
          </a:p>
          <a:p>
            <a:r>
              <a:rPr lang="cs-CZ" dirty="0" smtClean="0"/>
              <a:t>Nože nůžek musí být při stříhání postaveny kolmo k materiálu.</a:t>
            </a:r>
          </a:p>
          <a:p>
            <a:r>
              <a:rPr lang="cs-CZ" dirty="0" smtClean="0"/>
              <a:t>Při stříhání materiál v této poloze přidržujeme.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Používáme rámové </a:t>
            </a:r>
            <a:r>
              <a:rPr lang="cs-CZ" b="1" dirty="0" smtClean="0"/>
              <a:t>pily na kov.</a:t>
            </a:r>
          </a:p>
          <a:p>
            <a:r>
              <a:rPr lang="cs-CZ" dirty="0" smtClean="0"/>
              <a:t>Řezaný materiál upínáme do svěráku.</a:t>
            </a:r>
          </a:p>
          <a:p>
            <a:r>
              <a:rPr lang="cs-CZ" dirty="0" smtClean="0"/>
              <a:t>K řezání využíváme celou délku </a:t>
            </a:r>
            <a:r>
              <a:rPr lang="cs-CZ" b="1" dirty="0" smtClean="0"/>
              <a:t>pilového listu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Místo řezu má být co nejblíže čelistí svěráku.</a:t>
            </a:r>
            <a:endParaRPr lang="cs-CZ" dirty="0"/>
          </a:p>
        </p:txBody>
      </p:sp>
      <p:pic>
        <p:nvPicPr>
          <p:cNvPr id="4" name="Obrázek 3" descr="P111053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57422" y="4000504"/>
            <a:ext cx="5214942" cy="257174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Pilování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Provádíme úpravu povrchu materiálu.</a:t>
            </a:r>
          </a:p>
          <a:p>
            <a:r>
              <a:rPr lang="cs-CZ" dirty="0" smtClean="0"/>
              <a:t>Pilování provádíme </a:t>
            </a:r>
            <a:r>
              <a:rPr lang="cs-CZ" b="1" dirty="0" smtClean="0"/>
              <a:t>pilníkem</a:t>
            </a:r>
            <a:r>
              <a:rPr lang="cs-CZ" dirty="0" smtClean="0"/>
              <a:t>. Zuby pilníků působí na materiál jako škrabky.</a:t>
            </a:r>
          </a:p>
          <a:p>
            <a:r>
              <a:rPr lang="cs-CZ" dirty="0" smtClean="0"/>
              <a:t>Více zubů pilníku – jemnější pilování, pilník s menším počtem zubů  - hrubší pilování.</a:t>
            </a:r>
          </a:p>
          <a:p>
            <a:r>
              <a:rPr lang="cs-CZ" dirty="0" smtClean="0"/>
              <a:t>Pilovaný materiál upínáme do čelistí svěráku, aby se nechvěl, nepružil.</a:t>
            </a:r>
          </a:p>
          <a:p>
            <a:r>
              <a:rPr lang="cs-CZ" dirty="0" smtClean="0"/>
              <a:t>Zanesený pilník čistíme ocelovým kartáčem.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Pilování kovů</a:t>
            </a:r>
            <a:endParaRPr lang="cs-CZ" dirty="0"/>
          </a:p>
        </p:txBody>
      </p:sp>
      <p:pic>
        <p:nvPicPr>
          <p:cNvPr id="4" name="Zástupný symbol pro obsah 3" descr="P11104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2000240"/>
            <a:ext cx="3977220" cy="2982915"/>
          </a:xfrm>
        </p:spPr>
      </p:pic>
      <p:pic>
        <p:nvPicPr>
          <p:cNvPr id="6" name="Obrázek 5" descr="P11104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572004" y="2214550"/>
            <a:ext cx="4572000" cy="3429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Odřezáváním třísky vzniká v materiálu díra.</a:t>
            </a:r>
          </a:p>
          <a:p>
            <a:r>
              <a:rPr lang="cs-CZ" dirty="0" smtClean="0"/>
              <a:t>K vrtání používáme </a:t>
            </a:r>
            <a:r>
              <a:rPr lang="cs-CZ" b="1" dirty="0" smtClean="0"/>
              <a:t>vrták</a:t>
            </a:r>
            <a:r>
              <a:rPr lang="cs-CZ" dirty="0" smtClean="0"/>
              <a:t>.</a:t>
            </a:r>
          </a:p>
          <a:p>
            <a:r>
              <a:rPr lang="cs-CZ" dirty="0" smtClean="0"/>
              <a:t>Vrtáky se upínají do sklíčidla </a:t>
            </a:r>
            <a:r>
              <a:rPr lang="cs-CZ" b="1" dirty="0" smtClean="0"/>
              <a:t>vrtačky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Vrtačka zajišťuje otáčivý i posuvný pohyb vrtáku.</a:t>
            </a:r>
          </a:p>
          <a:p>
            <a:r>
              <a:rPr lang="cs-CZ" dirty="0" smtClean="0"/>
              <a:t>Vrtané místo před vrtáním označíme </a:t>
            </a:r>
            <a:r>
              <a:rPr lang="cs-CZ" b="1" dirty="0" smtClean="0"/>
              <a:t>důlčíkem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Vrtaný předmět nikdy nedržíme v ruce!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Vrtání kovů</a:t>
            </a:r>
            <a:endParaRPr lang="cs-CZ" dirty="0"/>
          </a:p>
        </p:txBody>
      </p:sp>
      <p:pic>
        <p:nvPicPr>
          <p:cNvPr id="4" name="Zástupný symbol pro obsah 3" descr="P101774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190469" y="1952615"/>
            <a:ext cx="4762534" cy="3571900"/>
          </a:xfrm>
        </p:spPr>
      </p:pic>
      <p:pic>
        <p:nvPicPr>
          <p:cNvPr id="5" name="Obrázek 4" descr="P101774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476748" y="1952615"/>
            <a:ext cx="4762533" cy="35719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Pájení naměkko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Získáme pevné, nerozebíratelné spojení kovů.</a:t>
            </a:r>
          </a:p>
          <a:p>
            <a:r>
              <a:rPr lang="cs-CZ" dirty="0" smtClean="0"/>
              <a:t>Jako spojovací materiál používáme </a:t>
            </a:r>
            <a:r>
              <a:rPr lang="cs-CZ" b="1" dirty="0" smtClean="0"/>
              <a:t>pájku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Pájka</a:t>
            </a:r>
            <a:r>
              <a:rPr lang="cs-CZ" dirty="0" smtClean="0"/>
              <a:t> – kov nebo slitina kovů s nízkou teplotou tání. (např. cín)</a:t>
            </a:r>
          </a:p>
          <a:p>
            <a:r>
              <a:rPr lang="cs-CZ" dirty="0" smtClean="0"/>
              <a:t>Pájené místo zahříváme </a:t>
            </a:r>
            <a:r>
              <a:rPr lang="cs-CZ" b="1" dirty="0" smtClean="0"/>
              <a:t>pájedlem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Před pájením pájené místo očistíme, naneseme na něj </a:t>
            </a:r>
            <a:r>
              <a:rPr lang="cs-CZ" b="1" dirty="0" smtClean="0"/>
              <a:t>tavidlo</a:t>
            </a:r>
            <a:r>
              <a:rPr lang="cs-CZ" dirty="0" smtClean="0"/>
              <a:t> (kalafuna, pájecí pasta).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Pájení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507207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</a:t>
            </a:r>
            <a:endParaRPr lang="cs-CZ" dirty="0"/>
          </a:p>
        </p:txBody>
      </p:sp>
      <p:pic>
        <p:nvPicPr>
          <p:cNvPr id="28676" name="Picture 4" descr="Soubor:Soldering gun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000240"/>
            <a:ext cx="3786182" cy="2867160"/>
          </a:xfrm>
          <a:prstGeom prst="rect">
            <a:avLst/>
          </a:prstGeom>
          <a:noFill/>
        </p:spPr>
      </p:pic>
      <p:pic>
        <p:nvPicPr>
          <p:cNvPr id="28678" name="Picture 6" descr="Soubor:Desoldering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2071678"/>
            <a:ext cx="3992074" cy="280509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0628" y="507207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Nýtování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Získáme pevné nerozebíratelné spojení.</a:t>
            </a:r>
          </a:p>
          <a:p>
            <a:r>
              <a:rPr lang="cs-CZ" dirty="0" smtClean="0"/>
              <a:t>Kovy nýtujeme zastudena nebo za tepla.</a:t>
            </a:r>
          </a:p>
          <a:p>
            <a:r>
              <a:rPr lang="cs-CZ" dirty="0" smtClean="0"/>
              <a:t>Používáme měděné, ocelové nebo hliníkové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nýty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 nýtování používáme </a:t>
            </a:r>
            <a:r>
              <a:rPr lang="cs-CZ" b="1" dirty="0" smtClean="0"/>
              <a:t>nýtovací kleště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Soubor:Rivet0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4714884"/>
            <a:ext cx="2914646" cy="18555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607220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 Nýty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Nýty na ocelové konstrukci</a:t>
            </a:r>
            <a:endParaRPr lang="cs-CZ" dirty="0"/>
          </a:p>
        </p:txBody>
      </p:sp>
      <p:pic>
        <p:nvPicPr>
          <p:cNvPr id="29698" name="Picture 2" descr="Soubor:Nýty - Petřínská rozhledn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214422"/>
            <a:ext cx="6967533" cy="522347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4282" y="621508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Nýtování</a:t>
            </a:r>
            <a:endParaRPr lang="cs-CZ" dirty="0"/>
          </a:p>
        </p:txBody>
      </p:sp>
      <p:pic>
        <p:nvPicPr>
          <p:cNvPr id="30722" name="Picture 2" descr="Soubor:Blindnieten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1357298"/>
            <a:ext cx="3794753" cy="45719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6000768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 Hliníkové trhací nýty</a:t>
            </a:r>
            <a:endParaRPr lang="cs-CZ" dirty="0"/>
          </a:p>
        </p:txBody>
      </p:sp>
      <p:pic>
        <p:nvPicPr>
          <p:cNvPr id="30724" name="Picture 4" descr="Soubor:Zaklepochnik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1214422"/>
            <a:ext cx="2819396" cy="474387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86380" y="6143644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 Kleště pro trhací nýty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nýtování</a:t>
            </a:r>
            <a:endParaRPr lang="cs-CZ" dirty="0"/>
          </a:p>
        </p:txBody>
      </p:sp>
      <p:pic>
        <p:nvPicPr>
          <p:cNvPr id="31746" name="Picture 2" descr="Soubor:Riveting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1500174"/>
            <a:ext cx="6286544" cy="452631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592933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Závity a závitová spojení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Získáme šroubové rozebíratelné spojení.</a:t>
            </a:r>
          </a:p>
          <a:p>
            <a:r>
              <a:rPr lang="cs-CZ" dirty="0" smtClean="0"/>
              <a:t>Spojení tvoří </a:t>
            </a:r>
            <a:r>
              <a:rPr lang="cs-CZ" b="1" dirty="0" smtClean="0"/>
              <a:t>šroub</a:t>
            </a:r>
            <a:r>
              <a:rPr lang="cs-CZ" dirty="0" smtClean="0"/>
              <a:t> (vnější závit) a </a:t>
            </a:r>
            <a:r>
              <a:rPr lang="cs-CZ" b="1" dirty="0" smtClean="0"/>
              <a:t>matice</a:t>
            </a:r>
            <a:r>
              <a:rPr lang="cs-CZ" dirty="0" smtClean="0"/>
              <a:t> (vnitřní závit).</a:t>
            </a:r>
          </a:p>
          <a:p>
            <a:r>
              <a:rPr lang="cs-CZ" dirty="0" smtClean="0"/>
              <a:t>Existuje mnoho druhů závitů (např. metrický)</a:t>
            </a:r>
          </a:p>
          <a:p>
            <a:r>
              <a:rPr lang="cs-CZ" b="1" dirty="0" smtClean="0"/>
              <a:t>Vnitřní závity </a:t>
            </a:r>
            <a:r>
              <a:rPr lang="cs-CZ" dirty="0" smtClean="0"/>
              <a:t>vyřezáváme </a:t>
            </a:r>
            <a:r>
              <a:rPr lang="cs-CZ" b="1" dirty="0" smtClean="0"/>
              <a:t>závitníky</a:t>
            </a:r>
            <a:r>
              <a:rPr lang="cs-CZ" dirty="0" smtClean="0"/>
              <a:t>, </a:t>
            </a:r>
            <a:r>
              <a:rPr lang="cs-CZ" b="1" dirty="0" smtClean="0"/>
              <a:t>vnější závity závitovou čelistí </a:t>
            </a:r>
            <a:r>
              <a:rPr lang="cs-CZ" dirty="0" smtClean="0"/>
              <a:t>upevněnou </a:t>
            </a:r>
            <a:r>
              <a:rPr lang="cs-CZ" b="1" dirty="0" smtClean="0"/>
              <a:t>ve vratidle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 řezání závitů materiál i nástroje mažeme.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pro tvorbu závitů</a:t>
            </a:r>
            <a:endParaRPr lang="cs-CZ" dirty="0"/>
          </a:p>
        </p:txBody>
      </p:sp>
      <p:pic>
        <p:nvPicPr>
          <p:cNvPr id="32770" name="Picture 2" descr="Soubor:ThreadingTap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928802"/>
            <a:ext cx="3584067" cy="25491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034" y="4714884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 Závitníky </a:t>
            </a:r>
            <a:endParaRPr lang="cs-CZ" dirty="0"/>
          </a:p>
        </p:txBody>
      </p:sp>
      <p:pic>
        <p:nvPicPr>
          <p:cNvPr id="32772" name="Picture 4" descr="Soubor:ThreadingDies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7686" y="1214422"/>
            <a:ext cx="3500409" cy="26374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29124" y="3857628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 Závitová očka</a:t>
            </a:r>
            <a:endParaRPr lang="cs-CZ" dirty="0"/>
          </a:p>
        </p:txBody>
      </p:sp>
      <p:pic>
        <p:nvPicPr>
          <p:cNvPr id="32774" name="Picture 6" descr="Soubor:Ocko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00562" y="4572008"/>
            <a:ext cx="3762348" cy="183884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143372" y="6500834"/>
            <a:ext cx="4500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 Závitové očko s vratidlem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Matice a šroub</a:t>
            </a:r>
            <a:endParaRPr lang="cs-CZ" dirty="0"/>
          </a:p>
        </p:txBody>
      </p:sp>
      <p:pic>
        <p:nvPicPr>
          <p:cNvPr id="33794" name="Picture 2" descr="Soubor:M4 Inbusschraube focusstacke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1357298"/>
            <a:ext cx="6129330" cy="486454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2910" y="635795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povrchu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Povrchová úprava zlepšuje vzhled a chrání povrch výrobků před různými vlivy (např. před korozí) – zvyšuje životnost.</a:t>
            </a:r>
          </a:p>
          <a:p>
            <a:r>
              <a:rPr lang="cs-CZ" dirty="0" smtClean="0"/>
              <a:t>Na povrch můžeme nanést </a:t>
            </a:r>
            <a:r>
              <a:rPr lang="cs-CZ" b="1" dirty="0" smtClean="0"/>
              <a:t>povlaky z plastů </a:t>
            </a:r>
            <a:r>
              <a:rPr lang="cs-CZ" dirty="0" smtClean="0"/>
              <a:t>(máčením, stříkáním), </a:t>
            </a:r>
            <a:r>
              <a:rPr lang="cs-CZ" b="1" dirty="0" smtClean="0"/>
              <a:t>smalt</a:t>
            </a:r>
            <a:r>
              <a:rPr lang="cs-CZ" dirty="0" smtClean="0"/>
              <a:t> (dřezy, vany, nádobí..), tenké </a:t>
            </a:r>
            <a:r>
              <a:rPr lang="cs-CZ" b="1" dirty="0" smtClean="0"/>
              <a:t>vrstvy odolných kovů </a:t>
            </a:r>
            <a:r>
              <a:rPr lang="cs-CZ" dirty="0" smtClean="0"/>
              <a:t>(cín, zinek, měď, nikl, chróm…)</a:t>
            </a:r>
          </a:p>
          <a:p>
            <a:r>
              <a:rPr lang="cs-CZ" dirty="0" smtClean="0"/>
              <a:t>Povrch můžeme po očištění opatřit </a:t>
            </a:r>
            <a:r>
              <a:rPr lang="cs-CZ" b="1" dirty="0" smtClean="0"/>
              <a:t>nátěry</a:t>
            </a:r>
            <a:r>
              <a:rPr lang="cs-CZ" dirty="0" smtClean="0"/>
              <a:t> (základní barva + krycí barva)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400" dirty="0" smtClean="0"/>
              <a:t>1/ </a:t>
            </a:r>
            <a:r>
              <a:rPr lang="cs-CZ" sz="1400" dirty="0" smtClean="0">
                <a:hlinkClick r:id="rId2"/>
              </a:rPr>
              <a:t>http://upload.wikimedia.org/wikipedia/commons/thumb/3/3a/Dulcik_02.jpg/800px-Dulcik_02.jpg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2/ </a:t>
            </a:r>
            <a:r>
              <a:rPr lang="cs-CZ" sz="1400" dirty="0" smtClean="0">
                <a:hlinkClick r:id="rId3"/>
              </a:rPr>
              <a:t>http://upload.wikimedia.org/wikipedia/commons/thumb/c/cb/Calibro_con_rondella_1.jpg/800px-Calibro_con_rondella_1.jpg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3/ </a:t>
            </a:r>
            <a:r>
              <a:rPr lang="cs-CZ" sz="1400" dirty="0" smtClean="0">
                <a:hlinkClick r:id="rId4"/>
              </a:rPr>
              <a:t>http://upload.wikimedia.org/wikipedia/commons/thumb/1/15/Calipers_1.jpg/714px-Calipers_1.jpg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4/  </a:t>
            </a:r>
            <a:r>
              <a:rPr lang="cs-CZ" sz="1400" dirty="0" smtClean="0">
                <a:hlinkClick r:id="rId5"/>
              </a:rPr>
              <a:t>http://upload.wikimedia.org/wikipedia/commons/thumb/9/93/Soldering_gun2.jpg/791px-Soldering_gun2.jpg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5/  </a:t>
            </a:r>
            <a:r>
              <a:rPr lang="cs-CZ" sz="1400" dirty="0" smtClean="0">
                <a:hlinkClick r:id="rId6"/>
              </a:rPr>
              <a:t>http://upload.wikimedia.org/wikipedia/commons/8/8f/Desoldering.jpg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6/  </a:t>
            </a:r>
            <a:r>
              <a:rPr lang="cs-CZ" sz="1400" dirty="0" smtClean="0">
                <a:hlinkClick r:id="rId7"/>
              </a:rPr>
              <a:t>http://upload.wikimedia.org/wikipedia/commons/9/90/Rivet01.jpg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7/  </a:t>
            </a:r>
            <a:r>
              <a:rPr lang="cs-CZ" sz="1400" dirty="0" smtClean="0">
                <a:hlinkClick r:id="rId8"/>
              </a:rPr>
              <a:t>http://upload.wikimedia.org/wikipedia/commons/thumb/6/6d/Blindnieten.JPG/498px-Blindnieten.JPG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8/ </a:t>
            </a:r>
            <a:r>
              <a:rPr lang="cs-CZ" sz="1400" dirty="0" smtClean="0">
                <a:hlinkClick r:id="rId9"/>
              </a:rPr>
              <a:t>http://upload.wikimedia.org/wikipedia/commons/thumb/6/6d/Blindnieten.JPG/140px-Blindnieten.JPG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9/ </a:t>
            </a:r>
            <a:r>
              <a:rPr lang="cs-CZ" sz="1400" dirty="0" smtClean="0">
                <a:hlinkClick r:id="rId10"/>
              </a:rPr>
              <a:t>http://upload.wikimedia.org/wikipedia/commons/thumb/0/02/Zaklepochnik.jpg/100px-Zaklepochnik.jpg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10/ </a:t>
            </a:r>
            <a:r>
              <a:rPr lang="cs-CZ" sz="1400" dirty="0" smtClean="0">
                <a:hlinkClick r:id="rId11"/>
              </a:rPr>
              <a:t>http://upload.wikimedia.org/wikipedia/commons/thumb/c/c6/Riveting-cs.svg/500px-Riveting-cs.svg.png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11/ </a:t>
            </a:r>
            <a:r>
              <a:rPr lang="cs-CZ" sz="1400" dirty="0" smtClean="0">
                <a:hlinkClick r:id="rId12"/>
              </a:rPr>
              <a:t>http://upload.wikimedia.org/wikipedia/commons/thumb/d/df/ThreadingTaps.jpg/800px-ThreadingTaps.jpg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12/ </a:t>
            </a:r>
            <a:r>
              <a:rPr lang="cs-CZ" sz="1400" dirty="0" smtClean="0">
                <a:hlinkClick r:id="rId13"/>
              </a:rPr>
              <a:t>http://upload.wikimedia.org/wikipedia/commons/thumb/8/87/ThreadingDies.jpg/795px-ThreadingDies.jpg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13/ </a:t>
            </a:r>
            <a:r>
              <a:rPr lang="cs-CZ" sz="1400" dirty="0" smtClean="0">
                <a:hlinkClick r:id="rId14"/>
              </a:rPr>
              <a:t>http://upload.wikimedia.org/wikipedia/commons/thumb/a/a4/Ocko.jpg/800px-Ocko.jpg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Ostatní obrázky – archiv autora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dirty="0" smtClean="0"/>
              <a:t>Není-li uvedeno jinak, vlastní práce autora.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573</Words>
  <Application>Microsoft Office PowerPoint</Application>
  <PresentationFormat>Předvádění na obrazovce (4:3)</PresentationFormat>
  <Paragraphs>122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Opracování kovů</vt:lpstr>
      <vt:lpstr>Měření a orýsování</vt:lpstr>
      <vt:lpstr>Měření a orýsování</vt:lpstr>
      <vt:lpstr>Stříhání kovů</vt:lpstr>
      <vt:lpstr>Řezání kovů</vt:lpstr>
      <vt:lpstr>Pilování kovů</vt:lpstr>
      <vt:lpstr>Pilování kovů</vt:lpstr>
      <vt:lpstr>Vrtání kovů</vt:lpstr>
      <vt:lpstr>Vrtání kovů</vt:lpstr>
      <vt:lpstr>Pájení naměkko</vt:lpstr>
      <vt:lpstr>Pájení</vt:lpstr>
      <vt:lpstr>Nýtování</vt:lpstr>
      <vt:lpstr>Nýty na ocelové konstrukci</vt:lpstr>
      <vt:lpstr>Nýtování</vt:lpstr>
      <vt:lpstr>Schéma nýtování</vt:lpstr>
      <vt:lpstr>Závity a závitová spojení</vt:lpstr>
      <vt:lpstr>Nástroje pro tvorbu závitů</vt:lpstr>
      <vt:lpstr>Matice a šroub</vt:lpstr>
      <vt:lpstr>Úprava povrchu kovů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Fliedrovi</dc:creator>
  <cp:lastModifiedBy>Tomáš Fliedr</cp:lastModifiedBy>
  <cp:revision>16</cp:revision>
  <dcterms:created xsi:type="dcterms:W3CDTF">2012-02-13T19:22:12Z</dcterms:created>
  <dcterms:modified xsi:type="dcterms:W3CDTF">2013-03-18T10:50:31Z</dcterms:modified>
</cp:coreProperties>
</file>