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70" r:id="rId2"/>
    <p:sldId id="256" r:id="rId3"/>
    <p:sldId id="265" r:id="rId4"/>
    <p:sldId id="269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71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rka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D0E86D-8287-42F6-A894-34FEA6DE6735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3803C9A-D75C-4FB8-B091-AAF138C42B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9791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99BA0E-11B0-46BF-95A0-38BB1F829BD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3174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2645A9-B496-4BCB-AAF3-4EF46C25C86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43FBDB-41AC-405C-99F1-FB4C341E9D4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5BA6D9-D9B3-4002-8418-737E4A15DE1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CF4FE8-8E90-49C7-A784-A9B9EB9E1CB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0764BE-CAEA-4A86-8388-A9EB7A4F476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9E7E9F-9B97-4D78-8438-551620E3F75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EBBF3A-2FF3-46C4-A2BB-43B0181F257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C285A8-D925-441E-99C5-050135989F4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58D37-B598-4C5C-B008-759937CF0F45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B8D14-042C-4756-A205-C1EC520705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9B397A4-0CE6-4128-9E22-A88434E7FC21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20A0278-4F75-4A02-8B92-AD542264A1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F4F73-18B8-45EA-9B15-AB6431B234FC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C1A5F-FBA1-41A5-B8F1-60BABAC1F1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E0F2C-7A78-4F6D-BB7C-1A71A14E501C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E2CC5-B379-48F5-87B4-4CD14E44B0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EEA9A-4208-4AAE-95D8-31D8A8FCBF96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1686E-0B8F-40A1-A0A3-5F2E5D97A1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33F156F-4F54-4BB0-829B-F730CCD4F2C7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316EE13-EB8E-4057-8101-9330557054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DEFC7-861A-47D4-A236-F9EB6AC646BA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98CA8-1338-4471-9AC5-68526173BB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5A53B1A-B92E-4EC4-BFF2-ED291904AB24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2239FFC-A2A7-411C-9DAB-74FF2227F4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D6FA468-116D-4C58-B7A2-2C464F39B1C5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1BB5FA7-699E-4A55-91E3-3A6F2DF169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45A41-2EA4-4903-87B9-7E2E2DDD7456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13DFB-9030-4560-8D22-CE538D27C2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2FC77-7CFF-4037-87A3-A25FBD2AFF94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6171C-3580-4E06-B154-9692EED135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2BB4FD-B906-467E-84E3-8EEBF4099974}" type="datetimeFigureOut">
              <a:rPr lang="cs-CZ"/>
              <a:pPr>
                <a:defRPr/>
              </a:pPr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FC6DA2-6FC2-41AD-A09A-9EC57786BA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1" r:id="rId4"/>
    <p:sldLayoutId id="2147483730" r:id="rId5"/>
    <p:sldLayoutId id="2147483735" r:id="rId6"/>
    <p:sldLayoutId id="2147483729" r:id="rId7"/>
    <p:sldLayoutId id="2147483736" r:id="rId8"/>
    <p:sldLayoutId id="2147483737" r:id="rId9"/>
    <p:sldLayoutId id="2147483728" r:id="rId10"/>
    <p:sldLayoutId id="214748372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D38E27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6CEAD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CFB8B2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256" y="980728"/>
            <a:ext cx="5381625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286000" y="1443841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			</a:t>
            </a:r>
            <a:endParaRPr lang="cs-CZ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dirty="0">
              <a:latin typeface="Times New Roman"/>
              <a:ea typeface="Times New Roman"/>
            </a:endParaRPr>
          </a:p>
          <a:p>
            <a:pPr lvl="0">
              <a:spcAft>
                <a:spcPts val="0"/>
              </a:spcAft>
            </a:pPr>
            <a:r>
              <a:rPr lang="cs-CZ" dirty="0" smtClean="0">
                <a:solidFill>
                  <a:prstClr val="black"/>
                </a:solidFill>
                <a:latin typeface="Times New Roman"/>
                <a:ea typeface="Times New Roman"/>
              </a:rPr>
              <a:t>Základní a Mateřská škola</a:t>
            </a:r>
            <a:endParaRPr lang="cs-CZ" sz="105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	</a:t>
            </a:r>
            <a:endParaRPr lang="cs-CZ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 smtClean="0">
                <a:latin typeface="Times New Roman"/>
                <a:ea typeface="Times New Roman"/>
              </a:rPr>
              <a:t>Doudleby</a:t>
            </a:r>
            <a:r>
              <a:rPr lang="cs-CZ" dirty="0">
                <a:latin typeface="Times New Roman"/>
                <a:ea typeface="Times New Roman"/>
              </a:rPr>
              <a:t>, okres </a:t>
            </a:r>
            <a:r>
              <a:rPr lang="cs-CZ" dirty="0" smtClean="0">
                <a:latin typeface="Times New Roman"/>
                <a:ea typeface="Times New Roman"/>
              </a:rPr>
              <a:t>České Budějovice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AUTOR:		Mgr. Jaromíra </a:t>
            </a:r>
            <a:r>
              <a:rPr lang="cs-CZ" dirty="0" err="1">
                <a:latin typeface="Times New Roman"/>
                <a:ea typeface="Times New Roman"/>
              </a:rPr>
              <a:t>Stropková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NÁZEV:		VY­­_32_inovace_04_ </a:t>
            </a:r>
            <a:r>
              <a:rPr lang="cs-CZ" dirty="0" smtClean="0">
                <a:latin typeface="Times New Roman"/>
                <a:ea typeface="Times New Roman"/>
              </a:rPr>
              <a:t> VELIKONOCE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TÉMA:  		</a:t>
            </a:r>
            <a:r>
              <a:rPr lang="cs-CZ" dirty="0" smtClean="0">
                <a:latin typeface="Times New Roman"/>
                <a:ea typeface="Times New Roman"/>
              </a:rPr>
              <a:t>Svět kolem nás, prvouka </a:t>
            </a:r>
            <a:r>
              <a:rPr lang="cs-CZ" dirty="0">
                <a:latin typeface="Times New Roman"/>
                <a:ea typeface="Times New Roman"/>
              </a:rPr>
              <a:t>3.ročník </a:t>
            </a:r>
            <a:r>
              <a:rPr lang="cs-CZ" dirty="0" smtClean="0">
                <a:latin typeface="Times New Roman"/>
                <a:ea typeface="Times New Roman"/>
              </a:rPr>
              <a:t>– tradice obce 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DATUM TVORBY:   </a:t>
            </a:r>
            <a:r>
              <a:rPr lang="cs-CZ" dirty="0" smtClean="0">
                <a:latin typeface="Times New Roman"/>
                <a:ea typeface="Times New Roman"/>
              </a:rPr>
              <a:t>17. března 2013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ČÍSLO PROJEKTU:</a:t>
            </a:r>
            <a:endParaRPr lang="cs-CZ" sz="105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Číslo projektu:      CZ.1.07/1.4.00/21.3424</a:t>
            </a:r>
            <a:endParaRPr lang="cs-CZ" sz="105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8964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VELIKONOCE  V   ČECHÁCH </a:t>
            </a:r>
            <a:endParaRPr lang="cs-CZ" b="1" dirty="0"/>
          </a:p>
        </p:txBody>
      </p:sp>
      <p:sp>
        <p:nvSpPr>
          <p:cNvPr id="14338" name="Zástupný symbol pro obsah 6"/>
          <p:cNvSpPr>
            <a:spLocks noGrp="1"/>
          </p:cNvSpPr>
          <p:nvPr>
            <p:ph sz="quarter" idx="1"/>
          </p:nvPr>
        </p:nvSpPr>
        <p:spPr>
          <a:xfrm>
            <a:off x="457200" y="1428750"/>
            <a:ext cx="7467600" cy="504507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/>
            <a:r>
              <a:rPr lang="cs-CZ" sz="2000" dirty="0" smtClean="0"/>
              <a:t>V Čechách se Velikonoce slaví hlavně na vesnicích.</a:t>
            </a:r>
          </a:p>
          <a:p>
            <a:pPr eaLnBrk="1" hangingPunct="1"/>
            <a:r>
              <a:rPr lang="cs-CZ" sz="2000" dirty="0" smtClean="0"/>
              <a:t>Na obrázku je naše vesnice DOUDLEBY, vznikla v 9.stol. </a:t>
            </a:r>
          </a:p>
        </p:txBody>
      </p:sp>
      <p:pic>
        <p:nvPicPr>
          <p:cNvPr id="14339" name="Obrázek 3" descr="P407137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2500313"/>
            <a:ext cx="5857875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b="1" dirty="0" smtClean="0"/>
              <a:t>ZELENÝ ČTVRTEK</a:t>
            </a:r>
            <a:endParaRPr lang="cs-CZ" sz="32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solidFill>
            <a:srgbClr val="92D050"/>
          </a:solidFill>
        </p:spPr>
        <p:txBody>
          <a:bodyPr>
            <a:normAutofit fontScale="850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sz="2800" dirty="0" smtClean="0"/>
              <a:t> Na zelený čtvrtek      odlétají zvony do Říma. </a:t>
            </a:r>
            <a:endParaRPr lang="cs-CZ" sz="2800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sz="2800" dirty="0" smtClean="0"/>
              <a:t> Místo zvonů běhají po vesnici děti s řehtačkami a řehtají.</a:t>
            </a: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Doba řehtání: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 smtClean="0"/>
              <a:t>    </a:t>
            </a:r>
            <a:r>
              <a:rPr lang="cs-CZ" b="1" dirty="0" smtClean="0"/>
              <a:t>Zelený čtvrtek</a:t>
            </a:r>
            <a:r>
              <a:rPr lang="cs-CZ" dirty="0" smtClean="0"/>
              <a:t>: 18,00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 </a:t>
            </a:r>
            <a:r>
              <a:rPr lang="cs-CZ" b="1" dirty="0" smtClean="0"/>
              <a:t>Velký pátek                     </a:t>
            </a:r>
            <a:r>
              <a:rPr lang="cs-CZ" dirty="0" smtClean="0"/>
              <a:t>6,00,12,00, 18,00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b="1" dirty="0" smtClean="0"/>
              <a:t>Bílá sobota: </a:t>
            </a:r>
            <a:r>
              <a:rPr lang="cs-CZ" dirty="0" smtClean="0"/>
              <a:t>6,00 </a:t>
            </a:r>
            <a:endParaRPr lang="cs-CZ" dirty="0"/>
          </a:p>
        </p:txBody>
      </p:sp>
      <p:sp>
        <p:nvSpPr>
          <p:cNvPr id="30722" name="Zástupný symbol pro text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eaLnBrk="1" hangingPunct="1"/>
            <a:r>
              <a:rPr lang="cs-CZ" b="1" i="1" dirty="0" smtClean="0"/>
              <a:t>Děvčata                     s řehtačkami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 eaLnBrk="1" hangingPunct="1"/>
            <a:endParaRPr lang="cs-CZ" dirty="0" smtClean="0"/>
          </a:p>
        </p:txBody>
      </p:sp>
      <p:sp>
        <p:nvSpPr>
          <p:cNvPr id="8" name="Kosoúhelník 7"/>
          <p:cNvSpPr/>
          <p:nvPr/>
        </p:nvSpPr>
        <p:spPr>
          <a:xfrm>
            <a:off x="8143875" y="4000500"/>
            <a:ext cx="1216025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026" name="Picture 2" descr="C:\Documents and Settings\Standard\Plocha\Obrázek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96952"/>
            <a:ext cx="4181153" cy="282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cs-CZ" b="1" dirty="0" smtClean="0"/>
              <a:t>           Říkanka při řehtání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539552" y="1412776"/>
            <a:ext cx="3657600" cy="525658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cs-CZ" dirty="0" smtClean="0"/>
              <a:t>Někde ještě děti přidávají říkanku :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800" dirty="0" smtClean="0"/>
              <a:t>My řehtáme, my klepáme</a:t>
            </a:r>
          </a:p>
          <a:p>
            <a:r>
              <a:rPr lang="cs-CZ" sz="2800" dirty="0" smtClean="0"/>
              <a:t>andělské pozdravení,</a:t>
            </a:r>
          </a:p>
          <a:p>
            <a:r>
              <a:rPr lang="cs-CZ" sz="2800" dirty="0"/>
              <a:t>a</a:t>
            </a:r>
            <a:r>
              <a:rPr lang="cs-CZ" sz="2800" dirty="0" smtClean="0"/>
              <a:t>by každý </a:t>
            </a:r>
            <a:r>
              <a:rPr lang="cs-CZ" sz="2800" smtClean="0"/>
              <a:t>křesťan </a:t>
            </a:r>
            <a:r>
              <a:rPr lang="cs-CZ" sz="2800" smtClean="0"/>
              <a:t>věděl,</a:t>
            </a:r>
            <a:endParaRPr lang="cs-CZ" sz="2800" dirty="0" smtClean="0"/>
          </a:p>
          <a:p>
            <a:r>
              <a:rPr lang="cs-CZ" sz="2800" dirty="0" smtClean="0"/>
              <a:t>že je čas k modlení.</a:t>
            </a:r>
            <a:endParaRPr lang="cs-CZ" sz="28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204864"/>
            <a:ext cx="4320480" cy="3168352"/>
          </a:xfrm>
        </p:spPr>
      </p:pic>
    </p:spTree>
    <p:extLst>
      <p:ext uri="{BB962C8B-B14F-4D97-AF65-F5344CB8AC3E}">
        <p14:creationId xmlns:p14="http://schemas.microsoft.com/office/powerpoint/2010/main" val="304711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 rot="5400000">
            <a:off x="3351212" y="3200401"/>
            <a:ext cx="6308725" cy="457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000" dirty="0" smtClean="0">
                <a:solidFill>
                  <a:srgbClr val="FF0000"/>
                </a:solidFill>
              </a:rPr>
              <a:t>velikonoční pondělí  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16386" name="Zástupný symbol pro obsah 3" descr="P4071377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16251" r="16251"/>
          <a:stretch>
            <a:fillRect/>
          </a:stretch>
        </p:blipFill>
        <p:spPr>
          <a:ln w="9525"/>
        </p:spPr>
      </p:pic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>
          <a:xfrm>
            <a:off x="6876256" y="265113"/>
            <a:ext cx="1656183" cy="4956175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eaLnBrk="1" fontAlgn="auto" hangingPunct="1">
              <a:defRPr/>
            </a:pPr>
            <a:endParaRPr lang="cs-CZ" dirty="0" smtClean="0"/>
          </a:p>
          <a:p>
            <a:pPr eaLnBrk="1" fontAlgn="auto" hangingPunct="1">
              <a:defRPr/>
            </a:pPr>
            <a:r>
              <a:rPr lang="cs-CZ" sz="2400" dirty="0" smtClean="0"/>
              <a:t>V tento den běhají děti po vesnici. Jdou od domu k domu. Mají pomlázky, řehtačky a košíčky na koledu.</a:t>
            </a:r>
            <a:r>
              <a:rPr lang="cs-CZ" sz="2200" dirty="0" smtClean="0"/>
              <a:t> </a:t>
            </a:r>
            <a:endParaRPr lang="cs-CZ" sz="2200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Děti mají košík na koledu a   pomlázku.  </a:t>
            </a:r>
            <a:endParaRPr lang="cs-CZ" b="1" dirty="0"/>
          </a:p>
        </p:txBody>
      </p:sp>
      <p:pic>
        <p:nvPicPr>
          <p:cNvPr id="18434" name="Zástupný symbol pro obsah 3" descr="P4071370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94360" y="1961388"/>
            <a:ext cx="3383280" cy="3849624"/>
          </a:xfrm>
        </p:spPr>
      </p:pic>
      <p:sp>
        <p:nvSpPr>
          <p:cNvPr id="2" name="Zástupný symbol pro obsah 1"/>
          <p:cNvSpPr>
            <a:spLocks noGrp="1"/>
          </p:cNvSpPr>
          <p:nvPr>
            <p:ph sz="quarter" idx="2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Pomlázka je upletena s mladého vrbového proutí.</a:t>
            </a:r>
          </a:p>
          <a:p>
            <a:endParaRPr lang="cs-CZ" dirty="0"/>
          </a:p>
          <a:p>
            <a:r>
              <a:rPr lang="cs-CZ" dirty="0" smtClean="0"/>
              <a:t>Je to symbol JARA a výprask pomlázkou dává sílu a mládí.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U každého domu dětí </a:t>
            </a:r>
            <a:r>
              <a:rPr lang="cs-CZ" b="1" dirty="0" err="1" smtClean="0"/>
              <a:t>řehtájí</a:t>
            </a:r>
            <a:r>
              <a:rPr lang="cs-CZ" b="1" dirty="0" smtClean="0"/>
              <a:t> a říkají koledu.</a:t>
            </a:r>
            <a:endParaRPr lang="cs-CZ" b="1" dirty="0"/>
          </a:p>
        </p:txBody>
      </p:sp>
      <p:pic>
        <p:nvPicPr>
          <p:cNvPr id="20482" name="Zástupný symbol pro obsah 3" descr="P4071381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57199" y="2514600"/>
            <a:ext cx="3907499" cy="2930624"/>
          </a:xfrm>
        </p:spPr>
      </p:pic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427984" y="1772816"/>
            <a:ext cx="3499864" cy="4399384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        KOLEDA</a:t>
            </a:r>
          </a:p>
          <a:p>
            <a:r>
              <a:rPr lang="cs-CZ" b="1" i="1" dirty="0" smtClean="0"/>
              <a:t>Hody </a:t>
            </a:r>
            <a:r>
              <a:rPr lang="cs-CZ" b="1" i="1" dirty="0" err="1" smtClean="0"/>
              <a:t>hody</a:t>
            </a:r>
            <a:r>
              <a:rPr lang="cs-CZ" b="1" i="1" dirty="0" smtClean="0"/>
              <a:t> doprovody</a:t>
            </a:r>
          </a:p>
          <a:p>
            <a:r>
              <a:rPr lang="cs-CZ" b="1" i="1" dirty="0" smtClean="0"/>
              <a:t>Dejte vejce malovaný.</a:t>
            </a:r>
          </a:p>
          <a:p>
            <a:r>
              <a:rPr lang="cs-CZ" b="1" i="1" dirty="0" smtClean="0"/>
              <a:t>Nedáte-li malovaný, dejte aspoň bílý,</a:t>
            </a:r>
          </a:p>
          <a:p>
            <a:r>
              <a:rPr lang="cs-CZ" b="1" i="1" dirty="0" smtClean="0"/>
              <a:t>Slepička vám snese jiný.</a:t>
            </a:r>
            <a:endParaRPr lang="cs-CZ" b="1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b="1" dirty="0" smtClean="0"/>
              <a:t>V některých vesnicích běhají pouze chlapci,</a:t>
            </a:r>
            <a:br>
              <a:rPr lang="cs-CZ" sz="2400" b="1" dirty="0" smtClean="0"/>
            </a:br>
            <a:r>
              <a:rPr lang="cs-CZ" sz="2400" b="1" dirty="0" smtClean="0"/>
              <a:t>v jiných chlapci a dívky společně, v přestupném roce  běhají někde jen děvčata.</a:t>
            </a:r>
            <a:endParaRPr lang="cs-CZ" sz="2400" b="1" dirty="0"/>
          </a:p>
        </p:txBody>
      </p:sp>
      <p:pic>
        <p:nvPicPr>
          <p:cNvPr id="22530" name="Zástupný symbol pro obsah 3" descr="P4071373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08200" y="1866900"/>
            <a:ext cx="4165600" cy="43402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63" y="0"/>
            <a:ext cx="8143875" cy="1571625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b="1" dirty="0" smtClean="0"/>
              <a:t>Děti musí i odpočívat, běhat celý den po vesnici je opravdu namáhavé.</a:t>
            </a:r>
            <a:endParaRPr lang="cs-CZ" sz="2400" b="1" dirty="0"/>
          </a:p>
        </p:txBody>
      </p:sp>
      <p:pic>
        <p:nvPicPr>
          <p:cNvPr id="24578" name="Zástupný symbol pro obsah 3" descr="P4061363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41388" y="1600200"/>
            <a:ext cx="6499225" cy="487362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344816" cy="1143000"/>
          </a:xfrm>
          <a:blipFill>
            <a:blip r:embed="rId3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V každém stavení dostanou koledníci pestrá vajíčka a velikonoční dobroty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6626" name="Zástupný symbol pro obsah 3" descr="P4071380.jpg"/>
          <p:cNvPicPr>
            <a:picLocks noGrp="1" noChangeAspect="1"/>
          </p:cNvPicPr>
          <p:nvPr>
            <p:ph sz="quarter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825625" y="1762125"/>
            <a:ext cx="4730750" cy="454977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Zástupný symbol pro obsah 3" descr="P4091392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41388" y="1600200"/>
            <a:ext cx="6499225" cy="487362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Velikonoční koleda –</a:t>
            </a:r>
            <a:br>
              <a:rPr lang="cs-CZ" dirty="0" smtClean="0"/>
            </a:br>
            <a:r>
              <a:rPr lang="cs-CZ" sz="2400" dirty="0" smtClean="0"/>
              <a:t>vše, co si koledníci za celý den vykoledují, si spravedlivě rozdělí.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1412776"/>
            <a:ext cx="746229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 smtClean="0"/>
              <a:t>výukový materiál k tématu TRADICE.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Žáci se nenásilnou inovativní formou seznámí s velikonočními </a:t>
            </a:r>
          </a:p>
          <a:p>
            <a:pPr marL="285750" indent="-285750">
              <a:buFontTx/>
              <a:buChar char="-"/>
            </a:pPr>
            <a:r>
              <a:rPr lang="cs-CZ" dirty="0"/>
              <a:t>z</a:t>
            </a:r>
            <a:r>
              <a:rPr lang="cs-CZ" dirty="0" smtClean="0"/>
              <a:t>vyky ve své obci.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Materiál objasňuje pojmy – velikonoce, koledníci, koleda, pomlázka, </a:t>
            </a:r>
          </a:p>
          <a:p>
            <a:pPr marL="285750" indent="-285750">
              <a:buFontTx/>
              <a:buChar char="-"/>
            </a:pPr>
            <a:r>
              <a:rPr lang="cs-CZ" dirty="0"/>
              <a:t>ř</a:t>
            </a:r>
            <a:r>
              <a:rPr lang="cs-CZ" dirty="0" smtClean="0"/>
              <a:t>ehtačka, a názvy velikonočních dnů.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 smtClean="0"/>
              <a:t>Materiál:  vlastní fotografie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3806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188</TotalTime>
  <Words>267</Words>
  <Application>Microsoft Office PowerPoint</Application>
  <PresentationFormat>Předvádění na obrazovce (4:3)</PresentationFormat>
  <Paragraphs>75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Prezentace aplikace PowerPoint</vt:lpstr>
      <vt:lpstr>VELIKONOCE  V   ČECHÁCH </vt:lpstr>
      <vt:lpstr>ZELENÝ ČTVRTEK</vt:lpstr>
      <vt:lpstr>           Říkanka při řehtání</vt:lpstr>
      <vt:lpstr>velikonoční pondělí  </vt:lpstr>
      <vt:lpstr>Děti mají košík na koledu a   pomlázku.  </vt:lpstr>
      <vt:lpstr>U každého domu dětí řehtájí a říkají koledu.</vt:lpstr>
      <vt:lpstr>V některých vesnicích běhají pouze chlapci, v jiných chlapci a dívky společně, v přestupném roce  běhají někde jen děvčata.</vt:lpstr>
      <vt:lpstr>Děti musí i odpočívat, běhat celý den po vesnici je opravdu namáhavé.</vt:lpstr>
      <vt:lpstr>V každém stavení dostanou koledníci pestrá vajíčka a velikonoční dobroty.</vt:lpstr>
      <vt:lpstr>Velikonoční koleda – vše, co si koledníci za celý den vykoledují, si spravedlivě rozdělí.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S T E R N </dc:title>
  <cp:lastModifiedBy>pc</cp:lastModifiedBy>
  <cp:revision>36</cp:revision>
  <dcterms:modified xsi:type="dcterms:W3CDTF">2013-03-19T08:45:53Z</dcterms:modified>
</cp:coreProperties>
</file>