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 11- 05_Jan Jakub Ryba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MŠ a ZŠ, Veselí nad Moravou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Hana Králíková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Jan Jakub Ryba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 07/ 1. 4. 00/21. 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22611" custLinFactNeighborY="53701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46DB4CA-39F9-473C-BAA3-DE415A1036AB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59C27D1-C8BB-4456-A1F2-8C530A6B7F87}" type="presOf" srcId="{D1D4F407-5343-4D3F-B5B9-D407B03CAEB4}" destId="{AED2198E-93D5-4001-81B4-73124B309672}" srcOrd="1" destOrd="0" presId="urn:microsoft.com/office/officeart/2005/8/layout/target3"/>
    <dgm:cxn modelId="{B4A2605C-D119-426E-880A-D7F5F84A80CD}" type="presOf" srcId="{757F3AB3-0718-4624-B441-E567A8F0AB56}" destId="{333A1088-737F-45CB-B68E-254E46348037}" srcOrd="0" destOrd="0" presId="urn:microsoft.com/office/officeart/2005/8/layout/target3"/>
    <dgm:cxn modelId="{5CCED217-A222-46DA-9B3C-7F6A1B81A164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35A15E8-B9DA-476B-A3A6-6DBDAAE0745B}" type="presOf" srcId="{D1B46980-6531-4606-95E6-44980827E919}" destId="{2BE915AB-18AA-4053-B92C-3BFC9ED204BB}" srcOrd="1" destOrd="0" presId="urn:microsoft.com/office/officeart/2005/8/layout/target3"/>
    <dgm:cxn modelId="{926DD6F7-FBBE-4D31-B962-504BD5DF5870}" type="presOf" srcId="{D1D4F407-5343-4D3F-B5B9-D407B03CAEB4}" destId="{D005CE8C-CC26-4C3E-AC11-E15060ECD759}" srcOrd="0" destOrd="0" presId="urn:microsoft.com/office/officeart/2005/8/layout/target3"/>
    <dgm:cxn modelId="{2D5A2581-F626-4DA7-9306-1850E18D3AED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A92FC70-C39A-43C1-9DAF-A125C40B5250}" type="presOf" srcId="{4C35D32F-0EAB-4CD7-82EE-45574DC2A586}" destId="{8BEBB6EC-1DAA-4CAC-8A25-BC0FCBD5DBD5}" srcOrd="0" destOrd="0" presId="urn:microsoft.com/office/officeart/2005/8/layout/target3"/>
    <dgm:cxn modelId="{00C21EB4-3816-40EC-B005-536AEF16C962}" type="presOf" srcId="{D1B46980-6531-4606-95E6-44980827E919}" destId="{6140AFEC-043D-4C43-A2F9-D0F5331DF3A3}" srcOrd="0" destOrd="0" presId="urn:microsoft.com/office/officeart/2005/8/layout/target3"/>
    <dgm:cxn modelId="{BCBD54A6-2B94-4527-919E-6356D2BDDA2E}" type="presOf" srcId="{B651F6E3-6281-48DB-9319-2AEAFDAE7572}" destId="{6BB5E863-4638-4E1D-BFDE-399D028AC4ED}" srcOrd="1" destOrd="0" presId="urn:microsoft.com/office/officeart/2005/8/layout/target3"/>
    <dgm:cxn modelId="{A69ADB6B-7E70-4352-AFBF-6BB5AA41457C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8C51DBF-3B59-4907-9C18-665C8F9BEE00}" type="presParOf" srcId="{333A1088-737F-45CB-B68E-254E46348037}" destId="{F5ABB229-8D3B-4694-996A-96F23CF14429}" srcOrd="0" destOrd="0" presId="urn:microsoft.com/office/officeart/2005/8/layout/target3"/>
    <dgm:cxn modelId="{3A89C23D-7626-4211-A4EC-923F26CF526E}" type="presParOf" srcId="{333A1088-737F-45CB-B68E-254E46348037}" destId="{F41139FD-01EE-4571-8B17-4FB00FC51163}" srcOrd="1" destOrd="0" presId="urn:microsoft.com/office/officeart/2005/8/layout/target3"/>
    <dgm:cxn modelId="{6E830BE1-EDEE-4C9E-8829-B7495F14D7F7}" type="presParOf" srcId="{333A1088-737F-45CB-B68E-254E46348037}" destId="{D005CE8C-CC26-4C3E-AC11-E15060ECD759}" srcOrd="2" destOrd="0" presId="urn:microsoft.com/office/officeart/2005/8/layout/target3"/>
    <dgm:cxn modelId="{424783D1-6B26-4135-BA21-3B42BA033EF0}" type="presParOf" srcId="{333A1088-737F-45CB-B68E-254E46348037}" destId="{2C702D82-9B77-49B7-9568-BB8EB47C3372}" srcOrd="3" destOrd="0" presId="urn:microsoft.com/office/officeart/2005/8/layout/target3"/>
    <dgm:cxn modelId="{35F82986-DA2E-4F2E-A1D3-322F102A021C}" type="presParOf" srcId="{333A1088-737F-45CB-B68E-254E46348037}" destId="{A52A0455-90FF-4808-ABD0-F02540D31D5A}" srcOrd="4" destOrd="0" presId="urn:microsoft.com/office/officeart/2005/8/layout/target3"/>
    <dgm:cxn modelId="{6087036D-3DB1-403E-88BA-79E6D4E3D380}" type="presParOf" srcId="{333A1088-737F-45CB-B68E-254E46348037}" destId="{6140AFEC-043D-4C43-A2F9-D0F5331DF3A3}" srcOrd="5" destOrd="0" presId="urn:microsoft.com/office/officeart/2005/8/layout/target3"/>
    <dgm:cxn modelId="{DE9B0832-E795-4914-BE2D-B89C54401872}" type="presParOf" srcId="{333A1088-737F-45CB-B68E-254E46348037}" destId="{9358AC05-5D7D-4327-9F80-1AD486AEA664}" srcOrd="6" destOrd="0" presId="urn:microsoft.com/office/officeart/2005/8/layout/target3"/>
    <dgm:cxn modelId="{98F4D66F-4FB0-419F-96BD-1BAE3AD97F7E}" type="presParOf" srcId="{333A1088-737F-45CB-B68E-254E46348037}" destId="{313FC574-E1CD-4FB4-B054-0B805CE0447D}" srcOrd="7" destOrd="0" presId="urn:microsoft.com/office/officeart/2005/8/layout/target3"/>
    <dgm:cxn modelId="{DF68890B-CDD0-4B4A-9C19-57BA2EC9399F}" type="presParOf" srcId="{333A1088-737F-45CB-B68E-254E46348037}" destId="{619D679B-A015-4ECF-8348-D1034C574F40}" srcOrd="8" destOrd="0" presId="urn:microsoft.com/office/officeart/2005/8/layout/target3"/>
    <dgm:cxn modelId="{80F8C220-E90C-4936-8970-250213781578}" type="presParOf" srcId="{333A1088-737F-45CB-B68E-254E46348037}" destId="{322283A8-4A27-4CDA-BAE3-F381106A9174}" srcOrd="9" destOrd="0" presId="urn:microsoft.com/office/officeart/2005/8/layout/target3"/>
    <dgm:cxn modelId="{D6B5F161-1C9B-40B3-B23B-B639803845CB}" type="presParOf" srcId="{333A1088-737F-45CB-B68E-254E46348037}" destId="{FFC9F71D-1B4F-4AD9-A4A6-86ADEFC8AF5C}" srcOrd="10" destOrd="0" presId="urn:microsoft.com/office/officeart/2005/8/layout/target3"/>
    <dgm:cxn modelId="{9D407D56-4FEA-4627-BDC6-A22AC48075C2}" type="presParOf" srcId="{333A1088-737F-45CB-B68E-254E46348037}" destId="{25B08C86-7E15-44DC-BE7F-FFB55DD49D12}" srcOrd="11" destOrd="0" presId="urn:microsoft.com/office/officeart/2005/8/layout/target3"/>
    <dgm:cxn modelId="{5F17B769-131E-4DAA-8301-60575A3A79AE}" type="presParOf" srcId="{333A1088-737F-45CB-B68E-254E46348037}" destId="{76644BE8-9D7C-4C09-B250-3D10AF48CBB7}" srcOrd="12" destOrd="0" presId="urn:microsoft.com/office/officeart/2005/8/layout/target3"/>
    <dgm:cxn modelId="{0703C28C-0CD4-4045-8EAC-A5BC40BE8445}" type="presParOf" srcId="{333A1088-737F-45CB-B68E-254E46348037}" destId="{EE85B701-7295-41C0-BA7A-34D3756A2AE6}" srcOrd="13" destOrd="0" presId="urn:microsoft.com/office/officeart/2005/8/layout/target3"/>
    <dgm:cxn modelId="{115F6E1B-B06E-4A05-AE2D-FF204E81697A}" type="presParOf" srcId="{333A1088-737F-45CB-B68E-254E46348037}" destId="{8BEBB6EC-1DAA-4CAC-8A25-BC0FCBD5DBD5}" srcOrd="14" destOrd="0" presId="urn:microsoft.com/office/officeart/2005/8/layout/target3"/>
    <dgm:cxn modelId="{5A9BBE59-1246-46D3-8917-CAEF3AD3915A}" type="presParOf" srcId="{333A1088-737F-45CB-B68E-254E46348037}" destId="{AED2198E-93D5-4001-81B4-73124B309672}" srcOrd="15" destOrd="0" presId="urn:microsoft.com/office/officeart/2005/8/layout/target3"/>
    <dgm:cxn modelId="{BA06090F-04F7-446C-A371-B0BE1C7BFD63}" type="presParOf" srcId="{333A1088-737F-45CB-B68E-254E46348037}" destId="{2BE915AB-18AA-4053-B92C-3BFC9ED204BB}" srcOrd="16" destOrd="0" presId="urn:microsoft.com/office/officeart/2005/8/layout/target3"/>
    <dgm:cxn modelId="{20254AE5-F475-4DFA-A7F9-5FF8DA72F421}" type="presParOf" srcId="{333A1088-737F-45CB-B68E-254E46348037}" destId="{6BB5E863-4638-4E1D-BFDE-399D028AC4ED}" srcOrd="17" destOrd="0" presId="urn:microsoft.com/office/officeart/2005/8/layout/target3"/>
    <dgm:cxn modelId="{12C6D77D-9779-42CC-B199-5B3AF1E65F2E}" type="presParOf" srcId="{333A1088-737F-45CB-B68E-254E46348037}" destId="{5A5FFA88-C948-4069-8E93-59FA12366E83}" srcOrd="18" destOrd="0" presId="urn:microsoft.com/office/officeart/2005/8/layout/target3"/>
    <dgm:cxn modelId="{B0CB814B-5FFE-4D86-94C9-260D83C23AC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576063" y="1273857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ZŠ, Veselí nad Moravou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Hana Králíková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 11- 05_Jan Jakub Ryba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Jan Jakub Ryba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 07/ 1. 4. 00/21. 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184DA7-F5B3-4641-9A3E-B9F1985E6938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4DBB9D-416F-4B37-AE4F-D04F040377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2361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0572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2434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3225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5908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43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712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520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4438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77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11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0728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8D9E7-0FEF-4246-AC1A-7ED497F8EE84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2F576B-5574-4ABC-B22F-33283E5E27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602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3306228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11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je určen pro výuku hudební výchovy pro žáky speciálních tříd, pro práci na interaktivní tabuli</a:t>
            </a:r>
          </a:p>
          <a:p>
            <a:r>
              <a:rPr lang="cs-CZ" dirty="0" smtClean="0"/>
              <a:t>Doba vzniku srpen 2012</a:t>
            </a:r>
          </a:p>
          <a:p>
            <a:r>
              <a:rPr lang="cs-CZ" dirty="0" smtClean="0"/>
              <a:t>Ověřeno 3. 12. 2012</a:t>
            </a:r>
          </a:p>
          <a:p>
            <a:r>
              <a:rPr lang="cs-CZ" dirty="0" smtClean="0"/>
              <a:t>Žáci se zájmem poslouchali vyprávění o J. J. Rybovi, na otázky správně reagovali. Byla u nich navozena atmosféra blížících se </a:t>
            </a:r>
            <a:r>
              <a:rPr lang="cs-CZ" smtClean="0"/>
              <a:t>vánočních svátků 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26242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/>
          <a:lstStyle/>
          <a:p>
            <a:r>
              <a:rPr lang="cs-CZ" b="1" dirty="0" smtClean="0"/>
              <a:t>Jan Jakub Ryba 1765 - 1815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132856"/>
            <a:ext cx="2709154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902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525963"/>
          </a:xfrm>
        </p:spPr>
        <p:txBody>
          <a:bodyPr>
            <a:noAutofit/>
          </a:bodyPr>
          <a:lstStyle/>
          <a:p>
            <a:r>
              <a:rPr lang="cs-CZ" sz="2800" dirty="0" smtClean="0"/>
              <a:t>Český hudební skladatel </a:t>
            </a:r>
          </a:p>
          <a:p>
            <a:r>
              <a:rPr lang="cs-CZ" sz="2800" dirty="0" smtClean="0"/>
              <a:t>Sbíral lidové písně a sepsal je do sborníků českých písní.</a:t>
            </a:r>
          </a:p>
          <a:p>
            <a:r>
              <a:rPr lang="cs-CZ" sz="2800" dirty="0" smtClean="0"/>
              <a:t>Nejslavnější</a:t>
            </a:r>
            <a:r>
              <a:rPr lang="cs-CZ" sz="2800" dirty="0"/>
              <a:t>, dodnes nejhranější </a:t>
            </a:r>
            <a:r>
              <a:rPr lang="cs-CZ" sz="2800" dirty="0" smtClean="0"/>
              <a:t>skladbou </a:t>
            </a:r>
            <a:r>
              <a:rPr lang="cs-CZ" sz="2800" dirty="0"/>
              <a:t>pro vánoční období je </a:t>
            </a:r>
            <a:r>
              <a:rPr lang="cs-CZ" sz="2800" b="1" dirty="0"/>
              <a:t>Česká mše </a:t>
            </a:r>
            <a:r>
              <a:rPr lang="cs-CZ" sz="2800" b="1" dirty="0" smtClean="0"/>
              <a:t>vánoční </a:t>
            </a:r>
            <a:r>
              <a:rPr lang="cs-CZ" sz="2800" dirty="0" smtClean="0"/>
              <a:t>(</a:t>
            </a:r>
            <a:r>
              <a:rPr lang="cs-CZ" sz="2800" dirty="0"/>
              <a:t> </a:t>
            </a:r>
            <a:r>
              <a:rPr lang="cs-CZ" sz="2800" dirty="0" smtClean="0"/>
              <a:t>příběh </a:t>
            </a:r>
            <a:r>
              <a:rPr lang="cs-CZ" sz="2800" dirty="0"/>
              <a:t>vypráví o zvěstování </a:t>
            </a:r>
            <a:r>
              <a:rPr lang="cs-CZ" sz="2800" dirty="0" smtClean="0"/>
              <a:t>Kristova narození </a:t>
            </a:r>
            <a:r>
              <a:rPr lang="cs-CZ" sz="2800" dirty="0"/>
              <a:t>a příchodu pastýřů k </a:t>
            </a:r>
            <a:r>
              <a:rPr lang="cs-CZ" sz="2800" dirty="0" smtClean="0"/>
              <a:t>jesličkám) – poslech úryvku</a:t>
            </a:r>
          </a:p>
          <a:p>
            <a:r>
              <a:rPr lang="cs-CZ" sz="2800" dirty="0" smtClean="0"/>
              <a:t>Už jako </a:t>
            </a:r>
            <a:r>
              <a:rPr lang="cs-CZ" sz="2800" dirty="0"/>
              <a:t>osmiletý uměl velmi dobře hrát na klavír a učil se na housle a </a:t>
            </a:r>
            <a:r>
              <a:rPr lang="cs-CZ" sz="2800" dirty="0" smtClean="0"/>
              <a:t>varhany.</a:t>
            </a:r>
            <a:endParaRPr lang="cs-CZ" sz="2800" dirty="0"/>
          </a:p>
        </p:txBody>
      </p:sp>
      <p:pic>
        <p:nvPicPr>
          <p:cNvPr id="3074" name="Picture 2" descr="C:\Users\Hanka\AppData\Local\Microsoft\Windows\Temporary Internet Files\Content.IE5\HWL015MJ\MC9003448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5013176"/>
            <a:ext cx="1546584" cy="155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anka\AppData\Local\Microsoft\Windows\Temporary Internet Files\Content.IE5\49JUOVYU\MC9003053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034273"/>
            <a:ext cx="1584176" cy="170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Hanka\AppData\Local\Microsoft\Windows\Temporary Internet Files\Content.IE5\3S973XO2\MC90019239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436971"/>
            <a:ext cx="2304256" cy="2302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05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688632"/>
          </a:xfrm>
        </p:spPr>
        <p:txBody>
          <a:bodyPr>
            <a:normAutofit/>
          </a:bodyPr>
          <a:lstStyle/>
          <a:p>
            <a:r>
              <a:rPr lang="cs-CZ" dirty="0" smtClean="0"/>
              <a:t>Studoval v Praze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kromě </a:t>
            </a:r>
            <a:r>
              <a:rPr lang="cs-CZ" dirty="0"/>
              <a:t>češtiny a </a:t>
            </a:r>
            <a:r>
              <a:rPr lang="cs-CZ" dirty="0" smtClean="0"/>
              <a:t>němčiny </a:t>
            </a:r>
            <a:r>
              <a:rPr lang="cs-CZ" dirty="0"/>
              <a:t>četl francouzsky, italsky</a:t>
            </a:r>
            <a:r>
              <a:rPr lang="cs-CZ" dirty="0" smtClean="0"/>
              <a:t>, </a:t>
            </a:r>
            <a:r>
              <a:rPr lang="cs-CZ" dirty="0"/>
              <a:t>latinsky i </a:t>
            </a:r>
            <a:r>
              <a:rPr lang="cs-CZ" dirty="0" smtClean="0"/>
              <a:t>řecky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 studiích se stal učitelem</a:t>
            </a:r>
            <a:endParaRPr lang="cs-CZ" dirty="0"/>
          </a:p>
        </p:txBody>
      </p:sp>
      <p:pic>
        <p:nvPicPr>
          <p:cNvPr id="4102" name="Picture 6" descr="C:\Users\Hanka\AppData\Local\Microsoft\Windows\Temporary Internet Files\Content.IE5\49JUOVYU\MP9004393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727" y="3573016"/>
            <a:ext cx="2886738" cy="120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kralikova\Local Settings\Temporary Internet Files\Content.IE5\GCNAKFL3\MP90040713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181" y="692696"/>
            <a:ext cx="1801670" cy="144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kralikova\Local Settings\Temporary Internet Files\Content.IE5\AERD0RH5\MP9004279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583" y="435488"/>
            <a:ext cx="1127032" cy="168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kralikova\Local Settings\Temporary Internet Files\Content.IE5\FTQ74FZE\MC90030125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851" y="3727674"/>
            <a:ext cx="2671349" cy="228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40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3184" y="408527"/>
            <a:ext cx="8229600" cy="6264696"/>
          </a:xfrm>
        </p:spPr>
        <p:txBody>
          <a:bodyPr/>
          <a:lstStyle/>
          <a:p>
            <a:r>
              <a:rPr lang="cs-CZ" sz="2800" dirty="0" smtClean="0"/>
              <a:t> Byl </a:t>
            </a:r>
            <a:r>
              <a:rPr lang="cs-CZ" sz="2800" dirty="0"/>
              <a:t>otcem třinácti </a:t>
            </a:r>
            <a:r>
              <a:rPr lang="cs-CZ" sz="2800" dirty="0" smtClean="0"/>
              <a:t>dětí – 13</a:t>
            </a:r>
          </a:p>
          <a:p>
            <a:r>
              <a:rPr lang="cs-CZ" sz="2800" dirty="0" smtClean="0"/>
              <a:t>7 dětí mu zemřelo</a:t>
            </a:r>
          </a:p>
          <a:p>
            <a:pPr marL="0" indent="0">
              <a:buNone/>
            </a:pPr>
            <a:endParaRPr lang="cs-CZ" sz="2800" dirty="0"/>
          </a:p>
          <a:p>
            <a:r>
              <a:rPr lang="cs-CZ" sz="2800" dirty="0" smtClean="0"/>
              <a:t>Později </a:t>
            </a:r>
            <a:r>
              <a:rPr lang="cs-CZ" sz="2800" dirty="0"/>
              <a:t>žije a skládá v </a:t>
            </a:r>
            <a:r>
              <a:rPr lang="cs-CZ" sz="2800" dirty="0" smtClean="0"/>
              <a:t>bídě, avšak v této době vzniká     dílo Česká mše vánoční – poslech úryvku</a:t>
            </a:r>
          </a:p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smtClean="0"/>
              <a:t>Další díla: - </a:t>
            </a:r>
            <a:r>
              <a:rPr lang="cs-CZ" sz="2800" dirty="0" smtClean="0"/>
              <a:t>Věnec ze zpěvů vlasteneckých - poslech</a:t>
            </a:r>
          </a:p>
          <a:p>
            <a:pPr marL="0" indent="0">
              <a:buNone/>
            </a:pPr>
            <a:r>
              <a:rPr lang="cs-CZ" sz="2800" dirty="0" smtClean="0"/>
              <a:t>                         Vlastenecké písně - poslech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endParaRPr lang="cs-CZ" dirty="0"/>
          </a:p>
          <a:p>
            <a:pPr marL="0" indent="0">
              <a:buNone/>
            </a:pPr>
            <a:endParaRPr lang="cs-CZ" sz="2800" b="1" dirty="0"/>
          </a:p>
        </p:txBody>
      </p:sp>
      <p:pic>
        <p:nvPicPr>
          <p:cNvPr id="2053" name="Picture 5" descr="C:\Documents and Settings\kralikova\Local Settings\Temporary Internet Files\Content.IE5\MXU9UW40\MC90044057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963" y="467907"/>
            <a:ext cx="956261" cy="956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kralikova\Local Settings\Temporary Internet Files\Content.IE5\AERD0RH5\MP9002161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84595"/>
            <a:ext cx="18288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kralikova\Local Settings\Temporary Internet Files\Content.IE5\GCNAKFL3\MP9003137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420888"/>
            <a:ext cx="1380256" cy="20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Documents and Settings\kralikova\Local Settings\Temporary Internet Files\Content.IE5\AERD0RH5\MP90042771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855" y="3084595"/>
            <a:ext cx="1268760" cy="126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Documents and Settings\kralikova\Local Settings\Temporary Internet Files\Content.IE5\FTQ74FZE\MP90043117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6253" y="2984541"/>
            <a:ext cx="911651" cy="13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Documents and Settings\kralikova\Local Settings\Temporary Internet Files\Content.IE5\WNKZJOIU\MP90038788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304371"/>
            <a:ext cx="1492424" cy="1064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19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832648"/>
          </a:xfrm>
        </p:spPr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dirty="0"/>
              <a:t>8. </a:t>
            </a:r>
            <a:r>
              <a:rPr lang="cs-CZ" dirty="0" smtClean="0"/>
              <a:t>dubna v roce 1815 ráno odešel na procházku do lesa </a:t>
            </a:r>
          </a:p>
          <a:p>
            <a:endParaRPr lang="cs-CZ" dirty="0" smtClean="0"/>
          </a:p>
          <a:p>
            <a:r>
              <a:rPr lang="cs-CZ" dirty="0" smtClean="0"/>
              <a:t> Jeho kamarád ho nalezl ještě živého, avšak umírajícího, podřezal si žíly na krku</a:t>
            </a:r>
          </a:p>
          <a:p>
            <a:r>
              <a:rPr lang="cs-CZ" dirty="0" smtClean="0"/>
              <a:t>Jako sebevrah byl pochován bez obřadu na zrušeném morovém hřbitově. Teprve po 40 letech byl pochován v </a:t>
            </a:r>
            <a:r>
              <a:rPr lang="cs-CZ" dirty="0" err="1" smtClean="0"/>
              <a:t>Rožmitále</a:t>
            </a:r>
            <a:r>
              <a:rPr lang="cs-CZ" dirty="0" smtClean="0"/>
              <a:t> na hřbitově</a:t>
            </a:r>
            <a:endParaRPr lang="cs-CZ" dirty="0"/>
          </a:p>
        </p:txBody>
      </p:sp>
      <p:pic>
        <p:nvPicPr>
          <p:cNvPr id="3075" name="Picture 3" descr="C:\Documents and Settings\kralikova\Local Settings\Temporary Internet Files\Content.IE5\AERD0RH5\MP9004013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764704"/>
            <a:ext cx="1349771" cy="134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kralikova\Local Settings\Temporary Internet Files\Content.IE5\6T2ZBYFK\MC9003349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367" y="2492896"/>
            <a:ext cx="910743" cy="935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kralikova\Local Settings\Temporary Internet Files\Content.IE5\AERD0RH5\MC9002165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321791"/>
            <a:ext cx="1344797" cy="103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Documents and Settings\kralikova\Local Settings\Temporary Internet Files\Content.IE5\1HD52S4A\MC9001497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779" y="4869159"/>
            <a:ext cx="2706389" cy="180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31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6264696"/>
          </a:xfrm>
        </p:spPr>
        <p:txBody>
          <a:bodyPr>
            <a:normAutofit fontScale="85000" lnSpcReduction="20000"/>
          </a:bodyPr>
          <a:lstStyle/>
          <a:p>
            <a:r>
              <a:rPr lang="cs-CZ" sz="2800" dirty="0"/>
              <a:t>Na místě jeho smrti v roce 1854 postavili lesní dělníci kamenný </a:t>
            </a:r>
            <a:r>
              <a:rPr lang="cs-CZ" sz="2800" dirty="0" smtClean="0"/>
              <a:t>křížek.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/>
              <a:t>v roce 1933 byl doplněn kamennou mohylou, která zde stojí dosud. Vedle mohyly se nachází i pomník k 50. výročí vzniku </a:t>
            </a:r>
            <a:r>
              <a:rPr lang="cs-CZ" sz="2800" dirty="0" smtClean="0"/>
              <a:t>Československa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pPr lvl="6"/>
            <a:r>
              <a:rPr lang="cs-CZ" dirty="0" smtClean="0"/>
              <a:t>-&gt; Hrob </a:t>
            </a:r>
            <a:r>
              <a:rPr lang="cs-CZ" dirty="0"/>
              <a:t>J. J. Ryby ve Starém </a:t>
            </a:r>
            <a:r>
              <a:rPr lang="cs-CZ" dirty="0" err="1" smtClean="0"/>
              <a:t>Rožmitále</a:t>
            </a:r>
            <a:endParaRPr lang="cs-CZ" dirty="0" smtClean="0"/>
          </a:p>
          <a:p>
            <a:pPr lvl="6"/>
            <a:endParaRPr lang="cs-CZ" dirty="0"/>
          </a:p>
          <a:p>
            <a:pPr lvl="6"/>
            <a:endParaRPr lang="cs-CZ" dirty="0" smtClean="0"/>
          </a:p>
          <a:p>
            <a:pPr lvl="6"/>
            <a:endParaRPr lang="cs-CZ" dirty="0"/>
          </a:p>
          <a:p>
            <a:pPr lvl="6"/>
            <a:endParaRPr lang="cs-CZ" dirty="0" smtClean="0"/>
          </a:p>
          <a:p>
            <a:pPr lvl="6"/>
            <a:endParaRPr lang="cs-CZ" dirty="0"/>
          </a:p>
          <a:p>
            <a:pPr lvl="6"/>
            <a:endParaRPr lang="cs-CZ" dirty="0" smtClean="0"/>
          </a:p>
          <a:p>
            <a:pPr lvl="6"/>
            <a:endParaRPr lang="cs-CZ" dirty="0"/>
          </a:p>
          <a:p>
            <a:pPr lvl="6"/>
            <a:endParaRPr lang="cs-CZ" dirty="0" smtClean="0"/>
          </a:p>
          <a:p>
            <a:pPr lvl="6"/>
            <a:endParaRPr lang="pl-PL" dirty="0" smtClean="0"/>
          </a:p>
          <a:p>
            <a:pPr lvl="8"/>
            <a:endParaRPr lang="pl-PL" dirty="0" smtClean="0"/>
          </a:p>
          <a:p>
            <a:pPr lvl="8"/>
            <a:endParaRPr lang="pl-PL" dirty="0" smtClean="0"/>
          </a:p>
          <a:p>
            <a:pPr lvl="8"/>
            <a:endParaRPr lang="pl-PL" dirty="0" smtClean="0"/>
          </a:p>
          <a:p>
            <a:pPr lvl="8"/>
            <a:r>
              <a:rPr lang="pl-PL" dirty="0" smtClean="0"/>
              <a:t>Mohyla J. J. Ryby u Voltuše</a:t>
            </a:r>
            <a:endParaRPr lang="cs-CZ" dirty="0" smtClean="0"/>
          </a:p>
          <a:p>
            <a:pPr lvl="6"/>
            <a:endParaRPr lang="cs-CZ" dirty="0"/>
          </a:p>
          <a:p>
            <a:pPr lvl="8"/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2889977"/>
            <a:ext cx="2503165" cy="3337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158" y="3356992"/>
            <a:ext cx="3617979" cy="271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601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r>
              <a:rPr lang="cs-CZ" smtClean="0"/>
              <a:t>www.wikipedie.cz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450132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253</Words>
  <Application>Microsoft Office PowerPoint</Application>
  <PresentationFormat>Předvádění na obrazovce (4:3)</PresentationFormat>
  <Paragraphs>60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Jan Jakub Ryba 1765 - 1815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 Jakub Ryba</dc:title>
  <dc:creator>Hanka Zivná</dc:creator>
  <cp:lastModifiedBy>vlckova</cp:lastModifiedBy>
  <cp:revision>24</cp:revision>
  <dcterms:created xsi:type="dcterms:W3CDTF">2011-12-19T10:08:57Z</dcterms:created>
  <dcterms:modified xsi:type="dcterms:W3CDTF">2013-03-19T11:21:55Z</dcterms:modified>
</cp:coreProperties>
</file>