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56" r:id="rId3"/>
    <p:sldId id="268" r:id="rId4"/>
    <p:sldId id="257" r:id="rId5"/>
    <p:sldId id="262" r:id="rId6"/>
    <p:sldId id="259" r:id="rId7"/>
    <p:sldId id="260" r:id="rId8"/>
    <p:sldId id="263" r:id="rId9"/>
    <p:sldId id="264" r:id="rId10"/>
    <p:sldId id="261" r:id="rId11"/>
    <p:sldId id="265" r:id="rId12"/>
    <p:sldId id="267" r:id="rId13"/>
    <p:sldId id="270" r:id="rId14"/>
    <p:sldId id="266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E7EA9E3-35E9-4C2D-9B77-DE6D950B06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31C6E61-7BBF-40A3-BAC9-D1E3D7BD2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574E-E7E6-4A6C-84F5-6EE2F2388289}" type="slidenum">
              <a:rPr lang="cs-CZ" smtClean="0"/>
              <a:pPr/>
              <a:t>1</a:t>
            </a:fld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2774760" y="1270963"/>
            <a:ext cx="378180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15 hmyzožravci</a:t>
            </a:r>
          </a:p>
          <a:p>
            <a:pPr algn="ctr"/>
            <a:endParaRPr lang="cs-CZ" dirty="0"/>
          </a:p>
          <a:p>
            <a:pPr algn="ctr"/>
            <a:r>
              <a:rPr lang="cs-CZ" sz="2400" b="1" smtClean="0"/>
              <a:t>VY_32_INOVACE_15</a:t>
            </a:r>
            <a:endParaRPr lang="cs-CZ" sz="2400" b="1" dirty="0"/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684213" y="3353371"/>
            <a:ext cx="80645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 smtClean="0"/>
              <a:t>Mgr. Helena </a:t>
            </a:r>
            <a:r>
              <a:rPr lang="cs-CZ" sz="1200" dirty="0" err="1" smtClean="0"/>
              <a:t>Žovincová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G2-15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 smtClean="0"/>
              <a:t>třída:</a:t>
            </a:r>
            <a:r>
              <a:rPr lang="cs-CZ" sz="1200" dirty="0" smtClean="0"/>
              <a:t>		8.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 smtClean="0"/>
              <a:t>předmět</a:t>
            </a:r>
            <a:r>
              <a:rPr lang="cs-CZ" sz="1200" b="1" dirty="0"/>
              <a:t>:</a:t>
            </a:r>
            <a:r>
              <a:rPr lang="cs-CZ" sz="1200" dirty="0"/>
              <a:t>		</a:t>
            </a:r>
            <a:r>
              <a:rPr lang="cs-CZ" sz="1200" dirty="0" smtClean="0"/>
              <a:t>Př.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Cílem prezentace je seznámit žáky se stavbou těla a zástupci hmyzožravců.</a:t>
            </a:r>
            <a:r>
              <a:rPr lang="cs-CZ" sz="1200" dirty="0"/>
              <a:t>	</a:t>
            </a:r>
            <a:r>
              <a:rPr lang="cs-CZ" sz="1200" dirty="0" smtClean="0"/>
              <a:t>		</a:t>
            </a:r>
            <a:r>
              <a:rPr lang="cs-CZ" sz="1200" dirty="0"/>
              <a:t>T</a:t>
            </a:r>
            <a:r>
              <a:rPr lang="cs-CZ" sz="1200" dirty="0" smtClean="0"/>
              <a:t>ext v prezentaci je animovaný a lze ho využít jako zápis do sešitu..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35113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005\AppData\Local\Microsoft\Windows\Temporary Internet Files\Content.IE5\UVLB0FNJ\MP9004386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93" y="84065"/>
            <a:ext cx="9144000" cy="6813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46439" y="2708920"/>
            <a:ext cx="64972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HMYZOŽRAVCI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55687" y="908720"/>
            <a:ext cx="312284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bg1"/>
                </a:solidFill>
              </a:rPr>
              <a:t>SAVCI</a:t>
            </a:r>
            <a:endParaRPr lang="cs-CZ" sz="9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746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05\AppData\Local\Microsoft\Windows\Temporary Internet Files\Content.IE5\53ASK4SM\MP9003168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146" y="548680"/>
            <a:ext cx="8577624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1052736"/>
            <a:ext cx="31438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HMYZOŽRAVCI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789040"/>
            <a:ext cx="715612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rodí živá mláďata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mají vyvinutou placentu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mají dobře vyvinutý čich a hmat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dospělí se živí hlavně hmyzem</a:t>
            </a:r>
          </a:p>
        </p:txBody>
      </p:sp>
    </p:spTree>
    <p:extLst>
      <p:ext uri="{BB962C8B-B14F-4D97-AF65-F5344CB8AC3E}">
        <p14:creationId xmlns:p14="http://schemas.microsoft.com/office/powerpoint/2010/main" xmlns="" val="222222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Mole gefangen20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5391" y="539388"/>
            <a:ext cx="2934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KRTEK OBECNÝ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996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2831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Krtek obecný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72225"/>
            <a:ext cx="896853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válcovité tělo s černými chlupy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končetiny má uzpůsobeny k hrabání    - lopatovité dlaně </a:t>
            </a:r>
          </a:p>
          <a:p>
            <a:pPr lvl="8"/>
            <a:r>
              <a:rPr lang="cs-CZ" sz="2400" dirty="0" smtClean="0">
                <a:latin typeface="Arial" pitchFamily="34" charset="0"/>
                <a:cs typeface="Arial" pitchFamily="34" charset="0"/>
              </a:rPr>
              <a:t>		- prsty s drápky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vytváří si větvené chodby pod zemí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výskyt: 		celá ČR - pole, louky, zahrady,...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potrava: 		žížaly, hmyz, larvy, hlemýždi,...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rozmnožování:	březost 4 týdny</a:t>
            </a:r>
          </a:p>
          <a:p>
            <a:r>
              <a:rPr lang="cs-CZ" dirty="0" smtClean="0"/>
              <a:t>			</a:t>
            </a:r>
            <a:r>
              <a:rPr lang="cs-CZ" sz="2400" dirty="0" smtClean="0"/>
              <a:t>1-2x ročně 3 až 6 mláďat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904917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rinaceus europaeus (Marek Szczepanek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4669" y="1340768"/>
            <a:ext cx="7633117" cy="4955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02684" y="374367"/>
            <a:ext cx="2966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Ježek západní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823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2008 Hedgehog 10209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809074"/>
            <a:ext cx="7272808" cy="545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332656"/>
            <a:ext cx="2769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Ježek východní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383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6323334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Ježek západní </a:t>
            </a:r>
          </a:p>
          <a:p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3600" dirty="0" smtClean="0"/>
              <a:t>-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2800" dirty="0" smtClean="0"/>
              <a:t>ostny má dozadu</a:t>
            </a:r>
          </a:p>
          <a:p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/>
              <a:t>-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/>
              <a:t>na prsou hnědavou srst</a:t>
            </a:r>
          </a:p>
          <a:p>
            <a:endParaRPr lang="cs-CZ" sz="2800" dirty="0" smtClean="0"/>
          </a:p>
          <a:p>
            <a:r>
              <a:rPr lang="cs-CZ" sz="3600" dirty="0" smtClean="0">
                <a:latin typeface="Arial Black" pitchFamily="34" charset="0"/>
              </a:rPr>
              <a:t>Ježek východní</a:t>
            </a:r>
            <a:r>
              <a:rPr lang="cs-CZ" sz="3600" dirty="0" smtClean="0"/>
              <a:t> 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ostny rostou na </a:t>
            </a:r>
            <a:r>
              <a:rPr lang="cs-CZ" sz="2800" dirty="0" smtClean="0"/>
              <a:t>všechny </a:t>
            </a:r>
            <a:r>
              <a:rPr lang="cs-CZ" sz="2800" dirty="0" smtClean="0"/>
              <a:t>strany</a:t>
            </a:r>
          </a:p>
          <a:p>
            <a:r>
              <a:rPr lang="cs-CZ" sz="2800" dirty="0" smtClean="0"/>
              <a:t>-  má bílou náprsenku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3" name="Picture 2" descr="Soubor:Erinaceus europaeus (Marek Szczepanek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85565"/>
            <a:ext cx="3600400" cy="233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oubor:2008 Hedgehog 102093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8121" y="4023129"/>
            <a:ext cx="3199901" cy="239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876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flipH="1">
            <a:off x="611560" y="90872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Ježek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060848"/>
            <a:ext cx="873130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výskyt: celá ČR s </a:t>
            </a:r>
            <a:r>
              <a:rPr lang="cs-CZ" sz="2400" dirty="0" smtClean="0"/>
              <a:t>výjimkou </a:t>
            </a:r>
            <a:r>
              <a:rPr lang="cs-CZ" sz="2400" dirty="0" smtClean="0"/>
              <a:t>hor - </a:t>
            </a:r>
            <a:r>
              <a:rPr lang="cs-CZ" sz="2000" dirty="0" smtClean="0"/>
              <a:t>lesy, zahrady, města,...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potrava:	 plži, žížaly, vajíčka, ovoce, zelenina, ...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rozmnožování: 	 2x ročně až 10 mláďat</a:t>
            </a:r>
          </a:p>
          <a:p>
            <a:pPr lvl="6"/>
            <a:r>
              <a:rPr lang="cs-CZ" sz="2400" dirty="0" smtClean="0"/>
              <a:t> mláďata  mají bílé, měkké bodlinky, </a:t>
            </a:r>
          </a:p>
          <a:p>
            <a:pPr lvl="6"/>
            <a:r>
              <a:rPr lang="cs-CZ" sz="2400" dirty="0"/>
              <a:t> </a:t>
            </a:r>
            <a:r>
              <a:rPr lang="cs-CZ" sz="2400" dirty="0" smtClean="0"/>
              <a:t>které vyrůstají po porodu</a:t>
            </a:r>
          </a:p>
          <a:p>
            <a:pPr lvl="6"/>
            <a:endParaRPr lang="cs-CZ" sz="2400" dirty="0" smtClean="0"/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07337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ommon Shre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683011"/>
            <a:ext cx="24775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REJSEK OBECNÝ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7423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Users\005\AppData\Local\Microsoft\Windows\Temporary Internet Files\Content.IE5\HE1P41TL\MP9004483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56070"/>
            <a:ext cx="3787637" cy="2764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1124744"/>
            <a:ext cx="3045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Rejsek obecný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132856"/>
            <a:ext cx="8650317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jeden z našich nejhojnějších savců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má hnědou až hnědočernou srst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výskyt: celá </a:t>
            </a:r>
            <a:r>
              <a:rPr lang="cs-CZ" sz="2000" dirty="0" smtClean="0"/>
              <a:t>ČR(včetně hor) </a:t>
            </a:r>
            <a:r>
              <a:rPr lang="cs-CZ" sz="2400" dirty="0" smtClean="0"/>
              <a:t>- </a:t>
            </a:r>
            <a:r>
              <a:rPr lang="cs-CZ" sz="2000" dirty="0" smtClean="0"/>
              <a:t>lesy, louky, pole, lidská obydlí</a:t>
            </a:r>
          </a:p>
          <a:p>
            <a:pPr marL="342900" indent="-342900">
              <a:buFontTx/>
              <a:buChar char="-"/>
            </a:pP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potrava:</a:t>
            </a:r>
            <a:r>
              <a:rPr lang="cs-CZ" sz="2000" dirty="0" smtClean="0"/>
              <a:t> 	</a:t>
            </a:r>
            <a:r>
              <a:rPr lang="cs-CZ" sz="2400" dirty="0" smtClean="0"/>
              <a:t>hmyz, slimáci pavouci, červi, mršiny,....</a:t>
            </a:r>
          </a:p>
          <a:p>
            <a:pPr marL="342900" indent="-342900">
              <a:buFontTx/>
              <a:buChar char="-"/>
            </a:pP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rozmnožování:	2-4x ročně 5 až 7 mláďat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9318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810029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Úkoly:</a:t>
            </a:r>
          </a:p>
          <a:p>
            <a:endParaRPr lang="cs-CZ" dirty="0"/>
          </a:p>
          <a:p>
            <a:r>
              <a:rPr lang="cs-CZ" sz="2800" b="1" dirty="0" smtClean="0"/>
              <a:t>Co je hibernace?</a:t>
            </a:r>
          </a:p>
          <a:p>
            <a:endParaRPr lang="cs-CZ" sz="2800" b="1" dirty="0"/>
          </a:p>
          <a:p>
            <a:r>
              <a:rPr lang="cs-CZ" sz="2800" b="1" dirty="0" smtClean="0"/>
              <a:t>Vysvětlete pojem březost.</a:t>
            </a:r>
          </a:p>
          <a:p>
            <a:endParaRPr lang="cs-CZ" sz="2800" b="1" dirty="0"/>
          </a:p>
          <a:p>
            <a:r>
              <a:rPr lang="cs-CZ" sz="2800" b="1" dirty="0" smtClean="0"/>
              <a:t>Co jsou to krtiny?</a:t>
            </a:r>
          </a:p>
          <a:p>
            <a:endParaRPr lang="cs-CZ" sz="2800" b="1" dirty="0"/>
          </a:p>
          <a:p>
            <a:r>
              <a:rPr lang="cs-CZ" sz="2800" b="1" dirty="0" smtClean="0"/>
              <a:t>Jsou hmyzožravci pro přírodu užiteční?</a:t>
            </a:r>
          </a:p>
          <a:p>
            <a:endParaRPr lang="cs-CZ" sz="2800" b="1" dirty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71457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8396850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Úkoly:</a:t>
            </a:r>
          </a:p>
          <a:p>
            <a:endParaRPr lang="cs-CZ" dirty="0"/>
          </a:p>
          <a:p>
            <a:r>
              <a:rPr lang="cs-CZ" sz="2800" b="1" dirty="0" smtClean="0"/>
              <a:t>Co je hibernace?</a:t>
            </a:r>
          </a:p>
          <a:p>
            <a:pPr marL="285750" indent="-285750">
              <a:buFontTx/>
              <a:buChar char="-"/>
            </a:pPr>
            <a:r>
              <a:rPr lang="cs-CZ" sz="1600" b="1" dirty="0" smtClean="0">
                <a:solidFill>
                  <a:srgbClr val="FF0000"/>
                </a:solidFill>
              </a:rPr>
              <a:t>zimní spánek, období, kdy živočichové v klidovém stavu a při útlumu</a:t>
            </a:r>
          </a:p>
          <a:p>
            <a:r>
              <a:rPr lang="cs-CZ" sz="1600" b="1" dirty="0">
                <a:solidFill>
                  <a:srgbClr val="FF0000"/>
                </a:solidFill>
              </a:rPr>
              <a:t> </a:t>
            </a:r>
            <a:r>
              <a:rPr lang="cs-CZ" sz="1600" b="1" dirty="0" smtClean="0">
                <a:solidFill>
                  <a:srgbClr val="FF0000"/>
                </a:solidFill>
              </a:rPr>
              <a:t>  fyziologických procesů přečkávají zimní období </a:t>
            </a:r>
          </a:p>
          <a:p>
            <a:endParaRPr lang="cs-CZ" sz="2800" b="1" dirty="0"/>
          </a:p>
          <a:p>
            <a:r>
              <a:rPr lang="cs-CZ" sz="2800" b="1" dirty="0" smtClean="0"/>
              <a:t>Vysvětlete pojem březost.</a:t>
            </a:r>
          </a:p>
          <a:p>
            <a:endParaRPr lang="cs-CZ" sz="2800" b="1" dirty="0"/>
          </a:p>
          <a:p>
            <a:r>
              <a:rPr lang="cs-CZ" sz="2800" b="1" dirty="0" smtClean="0"/>
              <a:t>Co jsou to krtiny?</a:t>
            </a:r>
          </a:p>
          <a:p>
            <a:endParaRPr lang="cs-CZ" sz="2800" b="1" dirty="0"/>
          </a:p>
          <a:p>
            <a:r>
              <a:rPr lang="cs-CZ" sz="2800" b="1" dirty="0" smtClean="0"/>
              <a:t>Jsou hmyzožravci pro přírodu užiteční?</a:t>
            </a:r>
          </a:p>
          <a:p>
            <a:endParaRPr lang="cs-CZ" sz="2800" b="1" dirty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43467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Suncus etruscus cro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3657600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82373"/>
            <a:ext cx="4118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Bělozubka nejmenší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21629" y="1988840"/>
            <a:ext cx="4297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nejmenší savec podle hmotnosti </a:t>
            </a:r>
          </a:p>
          <a:p>
            <a:r>
              <a:rPr lang="cs-CZ" dirty="0" smtClean="0"/>
              <a:t>    na světě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9223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92696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1400" dirty="0"/>
              <a:t>MICHAEL DUFEK,  </a:t>
            </a:r>
            <a:r>
              <a:rPr lang="nl-NL" sz="1400" i="1" dirty="0"/>
              <a:t>Mole gefangen2007.jpg</a:t>
            </a:r>
            <a:r>
              <a:rPr lang="nl-NL" sz="1400" dirty="0"/>
              <a:t> [online]. [cit. 8.10.2012]. Dostupný na WWW: &lt;http://de.wikipedia.org/w/index.php?title=Datei:Maulwurf_gefangen2007.jpg&amp;filetimestamp=20070514213859&gt;.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385129" y="1817262"/>
            <a:ext cx="856895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MAREK SZCZEPANEK, .. </a:t>
            </a:r>
            <a:r>
              <a:rPr lang="cs-CZ" sz="1400" i="1" dirty="0" err="1"/>
              <a:t>Erinaceus</a:t>
            </a:r>
            <a:r>
              <a:rPr lang="cs-CZ" sz="1400" i="1" dirty="0"/>
              <a:t> </a:t>
            </a:r>
            <a:r>
              <a:rPr lang="cs-CZ" sz="1400" i="1" dirty="0" err="1"/>
              <a:t>europaeus</a:t>
            </a:r>
            <a:r>
              <a:rPr lang="cs-CZ" sz="1400" i="1" dirty="0"/>
              <a:t> (Marek Szczepanek).jpg</a:t>
            </a:r>
            <a:r>
              <a:rPr lang="cs-CZ" sz="1400" dirty="0"/>
              <a:t> [online]. [cit. 8.10.2012]. Dostupný na WWW: &lt;http://cs.wikipedia.org/wiki/</a:t>
            </a:r>
            <a:r>
              <a:rPr lang="cs-CZ" sz="1400" dirty="0" err="1"/>
              <a:t>Soubor:Erinaceus_europaeus</a:t>
            </a:r>
            <a:r>
              <a:rPr lang="cs-CZ" sz="1400" dirty="0"/>
              <a:t>_(</a:t>
            </a:r>
            <a:r>
              <a:rPr lang="cs-CZ" sz="1400" dirty="0" err="1"/>
              <a:t>Marek_Szczepanek</a:t>
            </a:r>
            <a:r>
              <a:rPr lang="cs-CZ" sz="1400" dirty="0"/>
              <a:t>).</a:t>
            </a:r>
            <a:r>
              <a:rPr lang="cs-CZ" sz="1400" dirty="0" err="1"/>
              <a:t>jpg</a:t>
            </a:r>
            <a:r>
              <a:rPr lang="cs-CZ" sz="1400" dirty="0"/>
              <a:t>&gt;.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5129" y="2924944"/>
            <a:ext cx="81369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NEVIT DILMEN, .. </a:t>
            </a:r>
            <a:r>
              <a:rPr lang="cs-CZ" sz="1400" i="1" dirty="0"/>
              <a:t>2008 </a:t>
            </a:r>
            <a:r>
              <a:rPr lang="cs-CZ" sz="1400" i="1" dirty="0" err="1"/>
              <a:t>Hedgehog</a:t>
            </a:r>
            <a:r>
              <a:rPr lang="cs-CZ" sz="1400" i="1" dirty="0"/>
              <a:t> 1020932.jpg</a:t>
            </a:r>
            <a:r>
              <a:rPr lang="cs-CZ" sz="1400" dirty="0"/>
              <a:t> [online]. [cit. 8.10.2012]. Dostupný na WWW: &lt;http://cs.wikipedia.org/wiki/Soubor:2008_Hedgehog_1020932.jpg&gt;.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12839" y="3717032"/>
            <a:ext cx="81091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NEUVEDEN. </a:t>
            </a:r>
            <a:r>
              <a:rPr lang="cs-CZ" sz="1400" i="1" dirty="0" err="1"/>
              <a:t>Common</a:t>
            </a:r>
            <a:r>
              <a:rPr lang="cs-CZ" sz="1400" i="1" dirty="0"/>
              <a:t> Shrew.jpg</a:t>
            </a:r>
            <a:r>
              <a:rPr lang="cs-CZ" sz="1400" dirty="0"/>
              <a:t> [online]. [cit. 9.10.2012]. Dostupný na WWW: &lt;http://cs.wikipedia.org/wiki/</a:t>
            </a:r>
            <a:r>
              <a:rPr lang="cs-CZ" sz="1400" dirty="0" err="1"/>
              <a:t>Soubor:Common_Shrew.jpg</a:t>
            </a:r>
            <a:r>
              <a:rPr lang="cs-CZ" sz="1400" dirty="0"/>
              <a:t>&gt;.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12839" y="4379864"/>
            <a:ext cx="811960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TREBOL, ... </a:t>
            </a:r>
            <a:r>
              <a:rPr lang="cs-CZ" sz="1400" i="1" dirty="0" err="1"/>
              <a:t>Suncus</a:t>
            </a:r>
            <a:r>
              <a:rPr lang="cs-CZ" sz="1400" i="1" dirty="0"/>
              <a:t> etruscus.jpg</a:t>
            </a:r>
            <a:r>
              <a:rPr lang="cs-CZ" sz="1400" dirty="0"/>
              <a:t> [online]. [cit. 9.10.2012]. Dostupný na WWW: &lt;http://commons.wikimedia.org/wiki/</a:t>
            </a:r>
            <a:r>
              <a:rPr lang="cs-CZ" sz="1400" dirty="0" err="1"/>
              <a:t>File:Suncus_etruscus.jpg</a:t>
            </a:r>
            <a:r>
              <a:rPr lang="cs-CZ" sz="1400" dirty="0"/>
              <a:t>&gt;.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23209" y="5157192"/>
            <a:ext cx="2242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galerie </a:t>
            </a:r>
            <a:r>
              <a:rPr lang="cs-CZ" sz="1400" dirty="0" err="1"/>
              <a:t>microsoft</a:t>
            </a:r>
            <a:r>
              <a:rPr lang="cs-CZ" sz="1400" dirty="0"/>
              <a:t> </a:t>
            </a:r>
            <a:r>
              <a:rPr lang="cs-CZ" sz="1400" dirty="0" err="1"/>
              <a:t>office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28403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422</TotalTime>
  <Words>208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Dum</cp:lastModifiedBy>
  <cp:revision>22</cp:revision>
  <dcterms:created xsi:type="dcterms:W3CDTF">2012-10-08T12:57:35Z</dcterms:created>
  <dcterms:modified xsi:type="dcterms:W3CDTF">2013-03-19T12:22:35Z</dcterms:modified>
</cp:coreProperties>
</file>