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58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33EBFC1-BDE6-4030-BB73-80D06F23901E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4B6F868-B4EF-4BEA-BC5E-3B73A0C5302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1"/>
          <p:cNvSpPr>
            <a:spLocks noGrp="1"/>
          </p:cNvSpPr>
          <p:nvPr>
            <p:ph type="sldNum" sz="quarter" idx="12"/>
          </p:nvPr>
        </p:nvSpPr>
        <p:spPr>
          <a:xfrm>
            <a:off x="3810000" y="6172200"/>
            <a:ext cx="1828800" cy="365125"/>
          </a:xfrm>
        </p:spPr>
        <p:txBody>
          <a:bodyPr/>
          <a:lstStyle/>
          <a:p>
            <a:fld id="{C527574E-E7E6-4A6C-84F5-6EE2F2388289}" type="slidenum">
              <a:rPr lang="cs-CZ" smtClean="0"/>
              <a:t>1</a:t>
            </a:fld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00663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072726" y="1270963"/>
            <a:ext cx="318587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17 chobotnatci</a:t>
            </a:r>
          </a:p>
          <a:p>
            <a:pPr algn="ctr"/>
            <a:endParaRPr lang="cs-CZ" dirty="0"/>
          </a:p>
          <a:p>
            <a:pPr algn="ctr"/>
            <a:r>
              <a:rPr lang="cs-CZ" sz="2400" b="1" dirty="0" smtClean="0"/>
              <a:t>VY_32_INOVACE_17</a:t>
            </a:r>
            <a:endParaRPr lang="cs-CZ" sz="2400" b="1" dirty="0"/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84213" y="3353371"/>
            <a:ext cx="80645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 smtClean="0"/>
              <a:t>Mgr. Helena </a:t>
            </a:r>
            <a:r>
              <a:rPr lang="cs-CZ" sz="1200" dirty="0" err="1" smtClean="0"/>
              <a:t>Žovincová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G2-17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</a:t>
            </a:r>
            <a:r>
              <a:rPr lang="cs-CZ" sz="1200" dirty="0" smtClean="0"/>
              <a:t>8.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</a:t>
            </a:r>
            <a:r>
              <a:rPr lang="cs-CZ" sz="1200" dirty="0" smtClean="0"/>
              <a:t>Př.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	</a:t>
            </a:r>
            <a:r>
              <a:rPr lang="cs-CZ" sz="1200" dirty="0" smtClean="0"/>
              <a:t>Cílem prezentace je seznámit žáky se stavbou těla a zástupci chobotnatců.</a:t>
            </a:r>
            <a:r>
              <a:rPr lang="cs-CZ" sz="1200" dirty="0"/>
              <a:t>	</a:t>
            </a:r>
            <a:r>
              <a:rPr lang="cs-CZ" sz="1200" dirty="0" smtClean="0"/>
              <a:t>		 Text v prezentaci je animovaný a lze ho využít jako zápis do sešitu..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0597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005\AppData\Local\Microsoft\Windows\Temporary Internet Files\Content.IE5\UVLB0FNJ\MP90014903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94" y="47667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05\AppData\Local\Microsoft\Windows\Temporary Internet Files\Content.IE5\ERBISCP1\MP9004092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36" y="3284984"/>
            <a:ext cx="5099980" cy="33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05\AppData\Local\Microsoft\Windows\Temporary Internet Files\Content.IE5\WO2EYGDO\MP90042774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881" y="897019"/>
            <a:ext cx="3171515" cy="477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005\AppData\Local\Microsoft\Windows\Temporary Internet Files\Content.IE5\QV10MQXA\MP90042775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400" y="1519917"/>
            <a:ext cx="3534997" cy="519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0248" y="441538"/>
            <a:ext cx="7468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600" dirty="0" smtClean="0">
                <a:latin typeface="Cambria" pitchFamily="18" charset="0"/>
              </a:rPr>
              <a:t>  největší suchozemští savci</a:t>
            </a:r>
            <a:endParaRPr lang="cs-CZ" sz="3600" dirty="0">
              <a:latin typeface="Cambria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6966" y="1196752"/>
            <a:ext cx="2712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600" dirty="0" smtClean="0"/>
              <a:t>  </a:t>
            </a:r>
            <a:r>
              <a:rPr lang="cs-CZ" sz="3600" dirty="0" smtClean="0">
                <a:latin typeface="Cambria" pitchFamily="18" charset="0"/>
              </a:rPr>
              <a:t>býložravci</a:t>
            </a:r>
            <a:endParaRPr lang="cs-CZ" sz="3600" dirty="0">
              <a:latin typeface="Cambria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6966" y="2060848"/>
            <a:ext cx="5122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3600" dirty="0" smtClean="0">
                <a:latin typeface="Cambria" pitchFamily="18" charset="0"/>
              </a:rPr>
              <a:t>mají pohyblivý chobot</a:t>
            </a:r>
            <a:endParaRPr lang="cs-CZ" sz="3600" dirty="0">
              <a:latin typeface="Cambria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802" y="2794463"/>
            <a:ext cx="5690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3600" dirty="0" smtClean="0">
                <a:latin typeface="Cambria" pitchFamily="18" charset="0"/>
              </a:rPr>
              <a:t>řezáky prodloužené v kly</a:t>
            </a:r>
            <a:endParaRPr lang="cs-CZ" sz="3600" dirty="0">
              <a:latin typeface="Cambria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9802" y="3645024"/>
            <a:ext cx="49650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3600" dirty="0" smtClean="0">
                <a:latin typeface="Cambria" pitchFamily="18" charset="0"/>
              </a:rPr>
              <a:t>silná, téměř lysá kůže</a:t>
            </a:r>
            <a:endParaRPr lang="cs-CZ" sz="3600" dirty="0">
              <a:latin typeface="Cambr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 flipH="1">
            <a:off x="399802" y="4437112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cs-CZ" sz="3600" dirty="0" smtClean="0">
                <a:latin typeface="Cambria" pitchFamily="18" charset="0"/>
              </a:rPr>
              <a:t>sloupovité nohy</a:t>
            </a:r>
            <a:endParaRPr lang="cs-CZ" sz="36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30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764704"/>
            <a:ext cx="8742073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Cambria" pitchFamily="18" charset="0"/>
              </a:rPr>
              <a:t>chobot - </a:t>
            </a:r>
            <a:r>
              <a:rPr lang="cs-CZ" sz="3200" dirty="0" smtClean="0">
                <a:latin typeface="Cambria" pitchFamily="18" charset="0"/>
              </a:rPr>
              <a:t>vznikl srůstem prodlouženého nosu</a:t>
            </a:r>
          </a:p>
          <a:p>
            <a:r>
              <a:rPr lang="cs-CZ" sz="3200" dirty="0">
                <a:latin typeface="Cambria" pitchFamily="18" charset="0"/>
              </a:rPr>
              <a:t>	</a:t>
            </a:r>
            <a:r>
              <a:rPr lang="cs-CZ" sz="3200" dirty="0" smtClean="0">
                <a:latin typeface="Cambria" pitchFamily="18" charset="0"/>
              </a:rPr>
              <a:t>	s horním pyskem</a:t>
            </a:r>
          </a:p>
          <a:p>
            <a:r>
              <a:rPr lang="cs-CZ" sz="3200" dirty="0">
                <a:latin typeface="Cambria" pitchFamily="18" charset="0"/>
              </a:rPr>
              <a:t>	 </a:t>
            </a:r>
            <a:r>
              <a:rPr lang="cs-CZ" sz="3200" dirty="0" smtClean="0">
                <a:latin typeface="Cambria" pitchFamily="18" charset="0"/>
              </a:rPr>
              <a:t>       - je zakončen 1 -2 uchopovacími prstíky</a:t>
            </a:r>
            <a:endParaRPr lang="cs-CZ" sz="3200" dirty="0">
              <a:latin typeface="Cambria" pitchFamily="18" charset="0"/>
            </a:endParaRPr>
          </a:p>
        </p:txBody>
      </p:sp>
      <p:pic>
        <p:nvPicPr>
          <p:cNvPr id="3079" name="Picture 7" descr="C:\Users\005\AppData\Local\Microsoft\Windows\Temporary Internet Files\Content.IE5\UVLB0FNJ\MP90040319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636" y="2477872"/>
            <a:ext cx="6348748" cy="423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73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33905"/>
            <a:ext cx="60244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C00000"/>
                </a:solidFill>
                <a:latin typeface="Cambria" pitchFamily="18" charset="0"/>
              </a:rPr>
              <a:t>K čemu chobot slouží?</a:t>
            </a:r>
            <a:endParaRPr lang="cs-CZ" sz="4800" dirty="0">
              <a:solidFill>
                <a:srgbClr val="C00000"/>
              </a:solidFill>
              <a:latin typeface="Cambria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560" y="1404065"/>
            <a:ext cx="40274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latin typeface="Cambria" pitchFamily="18" charset="0"/>
              </a:rPr>
              <a:t>k péči o povrch těla</a:t>
            </a:r>
            <a:endParaRPr lang="cs-CZ" sz="3200" dirty="0">
              <a:latin typeface="Cambria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9074" y="1988840"/>
            <a:ext cx="4799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latin typeface="Cambria" pitchFamily="18" charset="0"/>
              </a:rPr>
              <a:t>k uchopování předmětů</a:t>
            </a:r>
            <a:endParaRPr lang="cs-CZ" sz="3200" dirty="0">
              <a:latin typeface="Cambria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4354" y="2614866"/>
            <a:ext cx="40016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latin typeface="Cambria" pitchFamily="18" charset="0"/>
              </a:rPr>
              <a:t>k podávání potravy</a:t>
            </a:r>
            <a:endParaRPr lang="cs-CZ" sz="3200" dirty="0">
              <a:latin typeface="Cambria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4710" y="3199641"/>
            <a:ext cx="2319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latin typeface="Cambria" pitchFamily="18" charset="0"/>
              </a:rPr>
              <a:t>k dýchání</a:t>
            </a:r>
            <a:endParaRPr lang="cs-CZ" sz="3200" dirty="0">
              <a:latin typeface="Cambr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2560" y="3802702"/>
            <a:ext cx="33578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latin typeface="Cambria" pitchFamily="18" charset="0"/>
              </a:rPr>
              <a:t>k nabírání vody</a:t>
            </a:r>
            <a:endParaRPr lang="cs-CZ" sz="3200" dirty="0">
              <a:latin typeface="Cambria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2560" y="4399339"/>
            <a:ext cx="3187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>
                <a:latin typeface="Cambria" pitchFamily="18" charset="0"/>
              </a:rPr>
              <a:t>ke komunikaci</a:t>
            </a:r>
            <a:endParaRPr lang="cs-CZ" sz="3200" dirty="0">
              <a:latin typeface="Cambria" pitchFamily="18" charset="0"/>
            </a:endParaRPr>
          </a:p>
        </p:txBody>
      </p:sp>
      <p:pic>
        <p:nvPicPr>
          <p:cNvPr id="4098" name="Picture 2" descr="C:\Users\005\AppData\Local\Microsoft\Windows\Temporary Internet Files\Content.IE5\FUKU90A5\MP9004031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843" y="3199641"/>
            <a:ext cx="5098557" cy="339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84728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96752"/>
            <a:ext cx="666400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Cambria" pitchFamily="18" charset="0"/>
              </a:rPr>
              <a:t>březost: 22 měsíců</a:t>
            </a:r>
          </a:p>
          <a:p>
            <a:r>
              <a:rPr lang="cs-CZ" sz="3200" dirty="0" smtClean="0">
                <a:latin typeface="Cambria" pitchFamily="18" charset="0"/>
              </a:rPr>
              <a:t>délka života: 65 -90 let</a:t>
            </a:r>
          </a:p>
          <a:p>
            <a:r>
              <a:rPr lang="cs-CZ" sz="3200" dirty="0" smtClean="0">
                <a:latin typeface="Cambria" pitchFamily="18" charset="0"/>
              </a:rPr>
              <a:t>potrava: býložravci - až 225 kg denně</a:t>
            </a:r>
          </a:p>
          <a:p>
            <a:endParaRPr lang="cs-CZ" sz="32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1978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005\AppData\Local\Microsoft\Windows\Temporary Internet Files\Content.IE5\QV10MQXA\MP90042775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38071"/>
            <a:ext cx="3240360" cy="476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404664"/>
            <a:ext cx="5232523" cy="64325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Cambria" pitchFamily="18" charset="0"/>
              </a:rPr>
              <a:t>slon africký</a:t>
            </a:r>
          </a:p>
          <a:p>
            <a:endParaRPr lang="cs-CZ" sz="4400" dirty="0">
              <a:latin typeface="Cambria" pitchFamily="18" charset="0"/>
            </a:endParaRP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výskyt: Afrika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hmotnost: 6 -7 tun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ušní boltce: velké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kly: samci i samice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chobot: 2 prstíky</a:t>
            </a:r>
          </a:p>
          <a:p>
            <a:pPr marL="571500" indent="-571500">
              <a:buFont typeface="Wingdings" pitchFamily="2" charset="2"/>
              <a:buChar char="§"/>
            </a:pPr>
            <a:endParaRPr lang="cs-CZ" sz="4400" dirty="0" smtClean="0">
              <a:latin typeface="Cambria" pitchFamily="18" charset="0"/>
            </a:endParaRPr>
          </a:p>
          <a:p>
            <a:pPr marL="571500" indent="-571500">
              <a:buFont typeface="Wingdings" pitchFamily="2" charset="2"/>
              <a:buChar char="§"/>
            </a:pPr>
            <a:endParaRPr lang="cs-CZ" sz="44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959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71808" y="980728"/>
            <a:ext cx="837665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Cambria" pitchFamily="18" charset="0"/>
              </a:rPr>
              <a:t>slon indický</a:t>
            </a:r>
          </a:p>
          <a:p>
            <a:endParaRPr lang="cs-CZ" sz="4400" dirty="0">
              <a:latin typeface="Cambria" pitchFamily="18" charset="0"/>
            </a:endParaRP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výskyt: Asie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hmotnost: 3 -5 tun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chobot: 1 prstík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ušní boltce: malé</a:t>
            </a:r>
          </a:p>
          <a:p>
            <a:pPr marL="571500" indent="-571500">
              <a:buFont typeface="Wingdings" pitchFamily="2" charset="2"/>
              <a:buChar char="§"/>
            </a:pPr>
            <a:r>
              <a:rPr lang="cs-CZ" sz="4400" dirty="0" smtClean="0">
                <a:latin typeface="Cambria" pitchFamily="18" charset="0"/>
              </a:rPr>
              <a:t>kly: samicím nerostou</a:t>
            </a:r>
          </a:p>
          <a:p>
            <a:pPr marL="571500" indent="-571500">
              <a:buFont typeface="Wingdings" pitchFamily="2" charset="2"/>
              <a:buChar char="§"/>
            </a:pPr>
            <a:endParaRPr lang="cs-CZ" sz="44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90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862845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Cambria" pitchFamily="18" charset="0"/>
              </a:rPr>
              <a:t>slon pralesní</a:t>
            </a:r>
          </a:p>
          <a:p>
            <a:endParaRPr lang="cs-CZ" sz="4400" dirty="0">
              <a:latin typeface="Cambria" pitchFamily="18" charset="0"/>
            </a:endParaRPr>
          </a:p>
          <a:p>
            <a:r>
              <a:rPr lang="cs-CZ" sz="4400" dirty="0" smtClean="0">
                <a:latin typeface="Cambria" pitchFamily="18" charset="0"/>
              </a:rPr>
              <a:t>výskyt: tropické pralesy </a:t>
            </a:r>
            <a:r>
              <a:rPr lang="cs-CZ" sz="4400" dirty="0" err="1" smtClean="0">
                <a:latin typeface="Cambria" pitchFamily="18" charset="0"/>
              </a:rPr>
              <a:t>záp</a:t>
            </a:r>
            <a:r>
              <a:rPr lang="cs-CZ" sz="4400" dirty="0" smtClean="0">
                <a:latin typeface="Cambria" pitchFamily="18" charset="0"/>
              </a:rPr>
              <a:t>. Afriky</a:t>
            </a:r>
          </a:p>
          <a:p>
            <a:r>
              <a:rPr lang="cs-CZ" sz="4400" dirty="0" smtClean="0">
                <a:latin typeface="Cambria" pitchFamily="18" charset="0"/>
              </a:rPr>
              <a:t>kůže: tmavší než u slona afrického</a:t>
            </a:r>
          </a:p>
          <a:p>
            <a:r>
              <a:rPr lang="cs-CZ" sz="4400" dirty="0" smtClean="0">
                <a:latin typeface="Cambria" pitchFamily="18" charset="0"/>
              </a:rPr>
              <a:t>uši: velké, zaoblenější</a:t>
            </a:r>
          </a:p>
          <a:p>
            <a:r>
              <a:rPr lang="cs-CZ" sz="4400" dirty="0" smtClean="0">
                <a:latin typeface="Cambria" pitchFamily="18" charset="0"/>
              </a:rPr>
              <a:t>chobot: více osrstěnější</a:t>
            </a:r>
            <a:endParaRPr lang="cs-CZ" sz="44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4180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0158" y="1525434"/>
            <a:ext cx="2520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galerie </a:t>
            </a:r>
            <a:r>
              <a:rPr lang="cs-CZ" dirty="0" err="1"/>
              <a:t>microsoft</a:t>
            </a:r>
            <a:r>
              <a:rPr lang="cs-CZ" dirty="0"/>
              <a:t> </a:t>
            </a:r>
            <a:r>
              <a:rPr lang="cs-CZ" dirty="0" err="1"/>
              <a:t>office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1822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8327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xekutivní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Exekutivní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Exekutivní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4.xml><?xml version="1.0" encoding="utf-8"?>
<a:themeOverride xmlns:a="http://schemas.openxmlformats.org/drawingml/2006/main">
  <a:clrScheme name="Exekutivní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5.xml><?xml version="1.0" encoding="utf-8"?>
<a:themeOverride xmlns:a="http://schemas.openxmlformats.org/drawingml/2006/main">
  <a:clrScheme name="Exekutivní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ppt/theme/themeOverride6.xml><?xml version="1.0" encoding="utf-8"?>
<a:themeOverride xmlns:a="http://schemas.openxmlformats.org/drawingml/2006/main">
  <a:clrScheme name="Exekutivní">
    <a:dk1>
      <a:sysClr val="windowText" lastClr="000000"/>
    </a:dk1>
    <a:lt1>
      <a:sysClr val="window" lastClr="FFFFFF"/>
    </a:lt1>
    <a:dk2>
      <a:srgbClr val="2F5897"/>
    </a:dk2>
    <a:lt2>
      <a:srgbClr val="E4E9EF"/>
    </a:lt2>
    <a:accent1>
      <a:srgbClr val="6076B4"/>
    </a:accent1>
    <a:accent2>
      <a:srgbClr val="9C5252"/>
    </a:accent2>
    <a:accent3>
      <a:srgbClr val="E68422"/>
    </a:accent3>
    <a:accent4>
      <a:srgbClr val="846648"/>
    </a:accent4>
    <a:accent5>
      <a:srgbClr val="63891F"/>
    </a:accent5>
    <a:accent6>
      <a:srgbClr val="758085"/>
    </a:accent6>
    <a:hlink>
      <a:srgbClr val="3399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152</Words>
  <Application>Microsoft Office PowerPoint</Application>
  <PresentationFormat>Předvádění na obrazovce (4:3)</PresentationFormat>
  <Paragraphs>50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CHOBOTNATCI</dc:title>
  <dc:creator>005</dc:creator>
  <cp:lastModifiedBy>005</cp:lastModifiedBy>
  <cp:revision>12</cp:revision>
  <dcterms:created xsi:type="dcterms:W3CDTF">2012-10-29T17:41:33Z</dcterms:created>
  <dcterms:modified xsi:type="dcterms:W3CDTF">2013-03-19T12:38:34Z</dcterms:modified>
</cp:coreProperties>
</file>