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5"/>
  </p:notesMasterIdLst>
  <p:sldIdLst>
    <p:sldId id="266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D6ACED-9562-45DF-9E73-EF34E05F09A9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C0F4F2-26CA-430B-97D7-E49C23D557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228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84900120-306A-4439-A4E2-F9A5AE85450F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119AEF5-B56D-49E6-B295-BBA9BC2F3BD7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00120-306A-4439-A4E2-F9A5AE85450F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9AEF5-B56D-49E6-B295-BBA9BC2F3B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00120-306A-4439-A4E2-F9A5AE85450F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9AEF5-B56D-49E6-B295-BBA9BC2F3B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00120-306A-4439-A4E2-F9A5AE85450F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9AEF5-B56D-49E6-B295-BBA9BC2F3BD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00120-306A-4439-A4E2-F9A5AE85450F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9AEF5-B56D-49E6-B295-BBA9BC2F3B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00120-306A-4439-A4E2-F9A5AE85450F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9AEF5-B56D-49E6-B295-BBA9BC2F3B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00120-306A-4439-A4E2-F9A5AE85450F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9AEF5-B56D-49E6-B295-BBA9BC2F3B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00120-306A-4439-A4E2-F9A5AE85450F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9AEF5-B56D-49E6-B295-BBA9BC2F3BD7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00120-306A-4439-A4E2-F9A5AE85450F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9AEF5-B56D-49E6-B295-BBA9BC2F3B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00120-306A-4439-A4E2-F9A5AE85450F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9AEF5-B56D-49E6-B295-BBA9BC2F3B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00120-306A-4439-A4E2-F9A5AE85450F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19AEF5-B56D-49E6-B295-BBA9BC2F3BD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81967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2700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55894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64336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14065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23063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569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4523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4227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9068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34876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019695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15164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68445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11675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790794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56905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526948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29633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502707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855073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8353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84900120-306A-4439-A4E2-F9A5AE85450F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119AEF5-B56D-49E6-B295-BBA9BC2F3BD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2731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71084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thumb/9/94/Armoiries_Comtes_de_Luxembourg.svg/220px-Armoiries_Comtes_de_Luxembourg.svg.pn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panovnici.estranky.cz/img/mid/300/jan-lucembursky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panovnici.estranky.cz/img/mid/301/karel-iv.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estav.cz/gfx/we/zpr/karluv-most-2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hyperlink" Target="http://www.betexa.cz/data/Fotogallery/7658c6fb-dafa-4799-a278-77199b541734/chram-svateho-vita-113-e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zamky-hrady.cz/2/img/karlstejn_poz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media.novinky.cz/149/121490-original-1zhel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stanislavkropik.sweb.cz/V%C3%A1clav%20IV.%201378-1419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panovnici.estranky.cz/img/picture/177/Zikmund-Lucembursk%C3%BD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media.novinky.cz/149/121490-original-1zhel.jpg" TargetMode="External"/><Relationship Id="rId3" Type="http://schemas.openxmlformats.org/officeDocument/2006/relationships/hyperlink" Target="http://www.panovnici.estranky.cz/img/mid/300/jan-lucembursky.jpg" TargetMode="External"/><Relationship Id="rId7" Type="http://schemas.openxmlformats.org/officeDocument/2006/relationships/hyperlink" Target="http://www.zamky-hrady.cz/2/img/karlstejn_poz.jpg" TargetMode="External"/><Relationship Id="rId12" Type="http://schemas.openxmlformats.org/officeDocument/2006/relationships/image" Target="../media/image3.jpeg"/><Relationship Id="rId2" Type="http://schemas.openxmlformats.org/officeDocument/2006/relationships/hyperlink" Target="http://upload.wikimedia.org/wikipedia/commons/thumb/9/94/Armoiries_Comtes_de_Luxembourg.svg/220px-Armoiries_Comtes_de_Luxembourg.svg.pn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www.betexa.cz/data/Fotogallery/7658c6fb-dafa-4799-a278-77199b541734/chram-svateho-vita-113-e.jpg" TargetMode="External"/><Relationship Id="rId11" Type="http://schemas.openxmlformats.org/officeDocument/2006/relationships/image" Target="../media/image2.jpeg"/><Relationship Id="rId5" Type="http://schemas.openxmlformats.org/officeDocument/2006/relationships/hyperlink" Target="http://www.estav.cz/gfx/we/zpr/karluv-most-2.jpg" TargetMode="External"/><Relationship Id="rId10" Type="http://schemas.openxmlformats.org/officeDocument/2006/relationships/hyperlink" Target="http://www.panovnici.estranky.cz/img/picture/177/Zikmund-Lucembursk%C3%BD.jpg" TargetMode="External"/><Relationship Id="rId4" Type="http://schemas.openxmlformats.org/officeDocument/2006/relationships/hyperlink" Target="http://www.panovnici.estranky.cz/img/mid/301/karel-iv..jpg" TargetMode="External"/><Relationship Id="rId9" Type="http://schemas.openxmlformats.org/officeDocument/2006/relationships/hyperlink" Target="http://stanislavkropik.sweb.cz/V%C3%A1clav%20IV.%201378-141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18515039"/>
              </p:ext>
            </p:extLst>
          </p:nvPr>
        </p:nvGraphicFramePr>
        <p:xfrm>
          <a:off x="857224" y="2357430"/>
          <a:ext cx="7470799" cy="3876940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95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VY_32_INOVACE_02_03_15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Vlastivěda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Lucemburkové na českém trůnu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Barbora Linhartová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Tento materiál je určen žákům 4.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třídy pro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práci s interaktivní tabulí.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Lucemburkové jsou dalším vládnoucím rodem na českém trůnu, o kterém se děti učí. V prezentaci jsou informace o všech panovnících tohoto rodu a o rozkvětu země za vlády Karla IV. Nově získané poznatky si žáci ověří na závěrečných otázkách.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5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28604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84280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44008" y="2708476"/>
            <a:ext cx="3528391" cy="17021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Lucemburkové na českém trůnu</a:t>
            </a:r>
            <a:endParaRPr lang="cs-CZ" dirty="0"/>
          </a:p>
        </p:txBody>
      </p:sp>
      <p:pic>
        <p:nvPicPr>
          <p:cNvPr id="2050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437112"/>
            <a:ext cx="1368152" cy="15049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91227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7992888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Cambria" pitchFamily="18" charset="0"/>
              </a:rPr>
              <a:t>Jan Lucemburský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1. panovník z rodu Lucemburků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manžel Elišky Přemyslovny – 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sestry zavražděného Václava III.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nerozuměl dobře česky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získal pro Čechy nová území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příliš tu nepobýval – království 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hodně upadalo, šlechta se 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snažila omezovat jeho moc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po jeho smrti nastupuje na český trůn jeho syn Karel IV.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http://www.panovnici.estranky.cz/img/mid/300/jan-lucembursky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0698" y="1196752"/>
            <a:ext cx="3333750" cy="438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1374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4703" y="785452"/>
            <a:ext cx="8136904" cy="6678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Cambria" pitchFamily="18" charset="0"/>
              </a:rPr>
              <a:t>Karel IV</a:t>
            </a:r>
            <a:r>
              <a:rPr lang="cs-CZ" dirty="0" smtClean="0"/>
              <a:t>.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syn Jana Lucemburského a Elišky Přemyslovny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jeho původní jméno bylo Václav – jméno Karel přijel podle svého kmotra – francouzského krále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od 7 let vyrůstal ve Francii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v 17 letech se vrátil do Čech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po smrti Jana Lucemburského byl 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korunován českým králem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byl také římským císařem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vynikající diplomat</a:t>
            </a: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074" name="Picture 2" descr="http://www.panovnici.estranky.cz/img/mid/301/karel-iv.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330513"/>
            <a:ext cx="3251316" cy="4177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6519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792088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Cambria" pitchFamily="18" charset="0"/>
              </a:rPr>
              <a:t>Praha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za jeho vlády – Praha byla největším městem ve střední Evropě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založil Nové Město pražské – kamenné domy, kláštery, kostely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na místě starého mostu – kamenný most = Karlův most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nechal opravit Pražský hrad 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začal budovat 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chrám sv. Víta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098" name="Picture 2" descr="http://www.estav.cz/gfx/we/zpr/karluv-most-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13624"/>
            <a:ext cx="3024336" cy="1523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betexa.cz/data/Fotogallery/7658c6fb-dafa-4799-a278-77199b541734/chram-svateho-vita-113-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4036" y="4593935"/>
            <a:ext cx="2520280" cy="1886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4766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8064896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založil v Praze univerzitu – Karlova univerzita (1348) – 1. univerzita ve střední Evropě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nechal postavit hrad Karlštejn – místo k odpočinku krále, k přijímání hostů, místo pro uložení korunovačních klenotů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endParaRPr lang="cs-CZ" sz="2400" dirty="0">
              <a:latin typeface="Calibri" pitchFamily="34" charset="0"/>
              <a:cs typeface="Calibri" pitchFamily="34" charset="0"/>
            </a:endParaRP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endParaRPr lang="cs-CZ" sz="2400" dirty="0">
              <a:latin typeface="Calibri" pitchFamily="34" charset="0"/>
              <a:cs typeface="Calibri" pitchFamily="34" charset="0"/>
            </a:endParaRP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je nazýván „Otec vlasti“ 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122" name="Picture 2" descr="http://www.zamky-hrady.cz/2/img/karlstejn_poz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068960"/>
            <a:ext cx="3672408" cy="2604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6041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media.novinky.cz/149/121490-original-1zhel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777793"/>
            <a:ext cx="4248472" cy="2825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34194" y="731333"/>
            <a:ext cx="799824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nejdůležitější z klenotů je koruna nazvaná podle sv. Václava = svatováclavská – je ozdobena drahokamy a perlami</a:t>
            </a:r>
          </a:p>
          <a:p>
            <a:pPr marL="285750" lvl="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panovník </a:t>
            </a: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korunovační klenoty používal jen při slavnostních příležitostech</a:t>
            </a:r>
            <a:endParaRPr lang="cs-CZ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5805264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dnes jsou uloženy na Pražském hradě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789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799288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Cambria" pitchFamily="18" charset="0"/>
              </a:rPr>
              <a:t>Václav IV.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syn Karla IV.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vzdělaný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vládnutí ho příliš nezajímalo 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zlé časy v Českém království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vystupovala proti němu šlechta i 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bratr Zikmund 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dostal se do sporu s církví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6146" name="Picture 2" descr="http://stanislavkropik.sweb.cz/V%c3%a1clav%20IV.%201378-1419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412777"/>
            <a:ext cx="3512390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4882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Cambria" pitchFamily="18" charset="0"/>
              </a:rPr>
              <a:t>Zikmund Lucemburský</a:t>
            </a:r>
          </a:p>
        </p:txBody>
      </p:sp>
      <p:pic>
        <p:nvPicPr>
          <p:cNvPr id="8194" name="Picture 2" descr="http://www.panovnici.estranky.cz/img/picture/177/Zikmund-Lucembursk%C3%BD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67900"/>
            <a:ext cx="2736304" cy="3946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1349479"/>
            <a:ext cx="741682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bratr Václava IV.</a:t>
            </a:r>
          </a:p>
          <a:p>
            <a:pPr marL="3086100" lvl="6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výborný diplomat</a:t>
            </a:r>
          </a:p>
          <a:p>
            <a:pPr marL="3086100" lvl="6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dokázal řešit spory </a:t>
            </a: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uvnitř církve</a:t>
            </a:r>
            <a:endParaRPr lang="cs-CZ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3086100" lvl="6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v době </a:t>
            </a:r>
            <a:r>
              <a:rPr lang="cs-CZ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jeho vlády propukly husitské války – vystupoval proti husitům i mistru Janu </a:t>
            </a: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Husovi</a:t>
            </a:r>
          </a:p>
          <a:p>
            <a:pPr marL="3086100" lvl="6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jeho smrtí vymírá rod Lucemburků po meči</a:t>
            </a:r>
            <a:endParaRPr lang="cs-CZ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8282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7704856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Cambria" pitchFamily="18" charset="0"/>
              </a:rPr>
              <a:t>Odpověz na otázky: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Kdo byl Jan Lucemburský?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Dokážeš vyjmenovat alespoň 5 věcí, které udělal Karel IV. pro rozkvět Českého království?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Kde byly za vlády Karla IV. uloženy korunovační klenoty?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Kde jsou korunovační klenoty uloženy dnes?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Byl Václav IV. dobrým vladařem?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Co znamená, že Lucemburkové vymřeli po meči?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0623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Použité zdroje: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420888"/>
            <a:ext cx="8435280" cy="4176464"/>
          </a:xfrm>
        </p:spPr>
        <p:txBody>
          <a:bodyPr>
            <a:normAutofit fontScale="92500" lnSpcReduction="20000"/>
          </a:bodyPr>
          <a:lstStyle/>
          <a:p>
            <a:r>
              <a:rPr lang="cs-CZ" sz="2000" dirty="0"/>
              <a:t>STŘÍBRNÁ, Iva a kol. </a:t>
            </a:r>
            <a:r>
              <a:rPr lang="cs-CZ" sz="2000" i="1" dirty="0"/>
              <a:t>Vlastivěda 4-Hlavní události nejstarších českých dějin</a:t>
            </a:r>
            <a:r>
              <a:rPr lang="cs-CZ" sz="2000" dirty="0"/>
              <a:t>. Brno: Nová škola, 2010, ISBN 978-80-7289-166-5. </a:t>
            </a:r>
            <a:endParaRPr lang="cs-CZ" sz="2000" dirty="0" smtClean="0"/>
          </a:p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upload.wikimedia.org/wikipedia/commons/thumb/9/94/Armoiries_Comtes_de_Luxembourg.svg/220px-Armoiries_Comtes_de_Luxembourg.svg.png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www.panovnici.estranky.cz/img/mid/300/jan-lucembursky.jpg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http://www.panovnici.estranky.cz/</a:t>
            </a:r>
            <a:r>
              <a:rPr lang="cs-CZ" sz="2000" dirty="0" err="1">
                <a:hlinkClick r:id="rId4"/>
              </a:rPr>
              <a:t>img</a:t>
            </a:r>
            <a:r>
              <a:rPr lang="cs-CZ" sz="2000" dirty="0">
                <a:hlinkClick r:id="rId4"/>
              </a:rPr>
              <a:t>/</a:t>
            </a:r>
            <a:r>
              <a:rPr lang="cs-CZ" sz="2000" dirty="0" err="1">
                <a:hlinkClick r:id="rId4"/>
              </a:rPr>
              <a:t>mid</a:t>
            </a:r>
            <a:r>
              <a:rPr lang="cs-CZ" sz="2000" dirty="0">
                <a:hlinkClick r:id="rId4"/>
              </a:rPr>
              <a:t>/301/</a:t>
            </a:r>
            <a:r>
              <a:rPr lang="cs-CZ" sz="2000" dirty="0" err="1">
                <a:hlinkClick r:id="rId4"/>
              </a:rPr>
              <a:t>karel-iv</a:t>
            </a:r>
            <a:r>
              <a:rPr lang="cs-CZ" sz="2000" dirty="0">
                <a:hlinkClick r:id="rId4"/>
              </a:rPr>
              <a:t>..</a:t>
            </a:r>
            <a:r>
              <a:rPr lang="cs-CZ" sz="2000" dirty="0" err="1" smtClean="0">
                <a:hlinkClick r:id="rId4"/>
              </a:rPr>
              <a:t>jpg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www.estav.cz/gfx/we/zpr/karluv-most-2.jpg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www.betexa.cz/data/Fotogallery/7658c6fb-dafa-4799-a278-77199b541734/chram-svateho-vita-113-e.jpg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www.zamky-hrady.cz/2/img/karlstejn_poz.jpg</a:t>
            </a:r>
            <a:endParaRPr lang="cs-CZ" sz="2000" dirty="0" smtClean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media.novinky.cz/149/121490-original-1zhel.jpg</a:t>
            </a:r>
            <a:endParaRPr lang="cs-CZ" sz="2000" dirty="0" smtClean="0"/>
          </a:p>
          <a:p>
            <a:r>
              <a:rPr lang="cs-CZ" sz="2000" dirty="0">
                <a:hlinkClick r:id="rId9"/>
              </a:rPr>
              <a:t>http://stanislavkropik.sweb.cz/V%C3%A1clav%20IV.%</a:t>
            </a:r>
            <a:r>
              <a:rPr lang="cs-CZ" sz="2000" dirty="0" smtClean="0">
                <a:hlinkClick r:id="rId9"/>
              </a:rPr>
              <a:t>201378-1419.jpg</a:t>
            </a:r>
            <a:endParaRPr lang="cs-CZ" sz="2000" dirty="0" smtClean="0"/>
          </a:p>
          <a:p>
            <a:r>
              <a:rPr lang="cs-CZ" sz="2000" dirty="0">
                <a:hlinkClick r:id="rId10"/>
              </a:rPr>
              <a:t>http://</a:t>
            </a:r>
            <a:r>
              <a:rPr lang="cs-CZ" sz="2000" dirty="0" smtClean="0">
                <a:hlinkClick r:id="rId10"/>
              </a:rPr>
              <a:t>www.panovnici.estranky.cz/img/picture/177/Zikmund-Lucembursk%C3%BD.jpg</a:t>
            </a:r>
            <a:endParaRPr lang="cs-CZ" sz="20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989030" y="35716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044384" y="357166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25099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60</TotalTime>
  <Words>515</Words>
  <Application>Microsoft Office PowerPoint</Application>
  <PresentationFormat>Předvádění na obrazovce (4:3)</PresentationFormat>
  <Paragraphs>87</Paragraphs>
  <Slides>11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Austin</vt:lpstr>
      <vt:lpstr>Motiv sady Office</vt:lpstr>
      <vt:lpstr>1_Motiv sady Office</vt:lpstr>
      <vt:lpstr>Prezentace aplikace PowerPoint</vt:lpstr>
      <vt:lpstr>Lucemburkové na českém trůnu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Lucemburkové na českém trůnu</dc:title>
  <dc:creator>Bára</dc:creator>
  <cp:lastModifiedBy>Bára</cp:lastModifiedBy>
  <cp:revision>6</cp:revision>
  <dcterms:created xsi:type="dcterms:W3CDTF">2013-02-28T10:59:01Z</dcterms:created>
  <dcterms:modified xsi:type="dcterms:W3CDTF">2013-02-28T11:59:36Z</dcterms:modified>
</cp:coreProperties>
</file>