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70" r:id="rId13"/>
    <p:sldId id="265" r:id="rId14"/>
    <p:sldId id="268" r:id="rId15"/>
    <p:sldId id="269" r:id="rId16"/>
    <p:sldId id="272" r:id="rId17"/>
    <p:sldId id="267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9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66B93-591F-4484-8E3C-E84E438BD2C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E64D5-154E-4253-8B24-BCCC3C27D1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24000" y="1397000"/>
          <a:ext cx="6504384" cy="3108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0438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Zdeňka </a:t>
                      </a:r>
                      <a:r>
                        <a:rPr lang="cs-CZ" sz="2400" dirty="0" err="1" smtClean="0"/>
                        <a:t>Kobrová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</a:t>
                      </a:r>
                      <a:r>
                        <a:rPr lang="cs-CZ" sz="2400" smtClean="0"/>
                        <a:t>: VY_32_Inovace_2A_12_Počítání </a:t>
                      </a:r>
                      <a:r>
                        <a:rPr lang="cs-CZ" sz="2400" dirty="0" smtClean="0"/>
                        <a:t>do 6 bez 0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Počítání</a:t>
                      </a:r>
                      <a:r>
                        <a:rPr lang="cs-CZ" sz="2400" baseline="0" dirty="0" smtClean="0"/>
                        <a:t> do </a:t>
                      </a:r>
                      <a:r>
                        <a:rPr lang="cs-CZ" sz="2400" baseline="0" smtClean="0"/>
                        <a:t>6 bez 0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Říjen 2012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620688"/>
          <a:ext cx="7920880" cy="505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2288"/>
                <a:gridCol w="5328592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slouží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k procvičování a upevnění</a:t>
                      </a:r>
                      <a:r>
                        <a:rPr lang="cs-CZ" baseline="0" dirty="0" smtClean="0"/>
                        <a:t> učiva: sčítání a odčítání v oboru 1 - 6 (bez 0)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 určena pro žáky 2.r. ZŠ praktické</a:t>
                      </a:r>
                      <a:r>
                        <a:rPr lang="cs-CZ" baseline="0" dirty="0" smtClean="0"/>
                        <a:t> pro práci na </a:t>
                      </a:r>
                      <a:r>
                        <a:rPr lang="cs-CZ" baseline="0" dirty="0" err="1" smtClean="0"/>
                        <a:t>inter</a:t>
                      </a:r>
                      <a:r>
                        <a:rPr lang="cs-CZ" baseline="0" dirty="0" smtClean="0"/>
                        <a:t>- aktivní tabuli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snímky 4 – 13 mohou být vytištěny a použity jako samostatné pracovní listy k individuální práci žáků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v lavici (opis příkladu a výběr správného výsledku)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snímek 4 – 13 – sčítání</a:t>
                      </a:r>
                      <a:r>
                        <a:rPr lang="cs-CZ" baseline="0" dirty="0" smtClean="0"/>
                        <a:t> a odčítání v oboru 1 – 6 (bez 0)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14 – pochvala pro dobré počtáře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15 – </a:t>
                      </a:r>
                      <a:r>
                        <a:rPr lang="cs-CZ" baseline="0" dirty="0" smtClean="0"/>
                        <a:t>kontrolní cvičení (příklady z prezentace) určené </a:t>
                      </a:r>
                      <a:r>
                        <a:rPr lang="cs-CZ" dirty="0" smtClean="0"/>
                        <a:t>pro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dirty="0" smtClean="0"/>
                        <a:t>samostatnou práci</a:t>
                      </a:r>
                      <a:r>
                        <a:rPr lang="cs-CZ" baseline="0" dirty="0" smtClean="0"/>
                        <a:t> žáků v lavici 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řešení kontrolního</a:t>
                      </a:r>
                      <a:r>
                        <a:rPr lang="cs-CZ" baseline="0" dirty="0" smtClean="0"/>
                        <a:t> cvičení: </a:t>
                      </a:r>
                      <a:r>
                        <a:rPr lang="cs-CZ" dirty="0" smtClean="0"/>
                        <a:t>snímek </a:t>
                      </a:r>
                      <a:r>
                        <a:rPr lang="cs-CZ" smtClean="0"/>
                        <a:t>16</a:t>
                      </a:r>
                      <a:r>
                        <a:rPr lang="cs-CZ" baseline="0" smtClean="0"/>
                        <a:t> 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vzdělávání žáků s LMP, 1. stupeň – 1 . období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7 – 9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>
                <a:solidFill>
                  <a:srgbClr val="7030A0"/>
                </a:solidFill>
              </a:rPr>
              <a:t>Počítání do 6 </a:t>
            </a:r>
            <a:br>
              <a:rPr lang="cs-CZ" sz="8000" dirty="0" smtClean="0">
                <a:solidFill>
                  <a:srgbClr val="7030A0"/>
                </a:solidFill>
              </a:rPr>
            </a:br>
            <a:r>
              <a:rPr lang="cs-CZ" sz="8000" dirty="0" smtClean="0">
                <a:solidFill>
                  <a:srgbClr val="7030A0"/>
                </a:solidFill>
              </a:rPr>
              <a:t>( bez 0)</a:t>
            </a:r>
            <a:endParaRPr lang="cs-CZ" sz="80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B050"/>
                </a:solidFill>
              </a:rPr>
              <a:t>1+3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8" name="Srdce 7">
            <a:hlinkClick r:id="rId2" action="ppaction://hlinksldjump"/>
          </p:cNvPr>
          <p:cNvSpPr/>
          <p:nvPr/>
        </p:nvSpPr>
        <p:spPr>
          <a:xfrm>
            <a:off x="1331640" y="4797152"/>
            <a:ext cx="1512168" cy="1512168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2</a:t>
            </a:r>
            <a:endParaRPr lang="cs-CZ" sz="5400" dirty="0"/>
          </a:p>
        </p:txBody>
      </p:sp>
      <p:sp>
        <p:nvSpPr>
          <p:cNvPr id="12" name="Srdce 11">
            <a:hlinkClick r:id="rId2" action="ppaction://hlinksldjump"/>
          </p:cNvPr>
          <p:cNvSpPr/>
          <p:nvPr/>
        </p:nvSpPr>
        <p:spPr>
          <a:xfrm>
            <a:off x="3203848" y="3789040"/>
            <a:ext cx="1512168" cy="1512168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5</a:t>
            </a:r>
          </a:p>
        </p:txBody>
      </p:sp>
      <p:sp>
        <p:nvSpPr>
          <p:cNvPr id="13" name="Srdce 12">
            <a:hlinkClick r:id="rId2" action="ppaction://hlinksldjump"/>
          </p:cNvPr>
          <p:cNvSpPr/>
          <p:nvPr/>
        </p:nvSpPr>
        <p:spPr>
          <a:xfrm>
            <a:off x="4860032" y="4869160"/>
            <a:ext cx="1512168" cy="1512168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6</a:t>
            </a:r>
          </a:p>
        </p:txBody>
      </p:sp>
      <p:sp>
        <p:nvSpPr>
          <p:cNvPr id="14" name="Srdce 13">
            <a:hlinkClick r:id="rId3" action="ppaction://hlinksldjump"/>
          </p:cNvPr>
          <p:cNvSpPr/>
          <p:nvPr/>
        </p:nvSpPr>
        <p:spPr>
          <a:xfrm>
            <a:off x="6516216" y="3861048"/>
            <a:ext cx="1512168" cy="1512168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výsledek.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8" name="Mrak 7">
            <a:hlinkClick r:id="rId2" action="ppaction://hlinksldjump"/>
          </p:cNvPr>
          <p:cNvSpPr/>
          <p:nvPr/>
        </p:nvSpPr>
        <p:spPr>
          <a:xfrm>
            <a:off x="1043608" y="4581128"/>
            <a:ext cx="1656184" cy="151216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5</a:t>
            </a:r>
            <a:endParaRPr lang="cs-CZ" sz="5400" dirty="0"/>
          </a:p>
        </p:txBody>
      </p:sp>
      <p:sp>
        <p:nvSpPr>
          <p:cNvPr id="9" name="Mrak 8">
            <a:hlinkClick r:id="rId3" action="ppaction://hlinksldjump"/>
          </p:cNvPr>
          <p:cNvSpPr/>
          <p:nvPr/>
        </p:nvSpPr>
        <p:spPr>
          <a:xfrm>
            <a:off x="6300192" y="3717032"/>
            <a:ext cx="1656184" cy="151216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6</a:t>
            </a:r>
          </a:p>
        </p:txBody>
      </p:sp>
      <p:sp>
        <p:nvSpPr>
          <p:cNvPr id="10" name="Mrak 9">
            <a:hlinkClick r:id="rId2" action="ppaction://hlinksldjump"/>
          </p:cNvPr>
          <p:cNvSpPr/>
          <p:nvPr/>
        </p:nvSpPr>
        <p:spPr>
          <a:xfrm>
            <a:off x="4499992" y="4725144"/>
            <a:ext cx="1656184" cy="151216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3</a:t>
            </a:r>
          </a:p>
        </p:txBody>
      </p:sp>
      <p:sp>
        <p:nvSpPr>
          <p:cNvPr id="11" name="Mrak 10">
            <a:hlinkClick r:id="rId2" action="ppaction://hlinksldjump"/>
          </p:cNvPr>
          <p:cNvSpPr/>
          <p:nvPr/>
        </p:nvSpPr>
        <p:spPr>
          <a:xfrm>
            <a:off x="2915816" y="3573016"/>
            <a:ext cx="1656184" cy="151216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/>
              <a:t>4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419872" y="1484784"/>
            <a:ext cx="204575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70C0"/>
                </a:solidFill>
              </a:rPr>
              <a:t>2+4</a:t>
            </a:r>
            <a:endParaRPr lang="cs-CZ" sz="9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9600" dirty="0">
                <a:solidFill>
                  <a:srgbClr val="0070C0"/>
                </a:solidFill>
              </a:rPr>
              <a:t>1</a:t>
            </a:r>
            <a:r>
              <a:rPr lang="cs-CZ" sz="9600" dirty="0" smtClean="0">
                <a:solidFill>
                  <a:srgbClr val="0070C0"/>
                </a:solidFill>
              </a:rPr>
              <a:t>+4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6cípá hvězda 4">
            <a:hlinkClick r:id="rId2" action="ppaction://hlinksldjump"/>
          </p:cNvPr>
          <p:cNvSpPr/>
          <p:nvPr/>
        </p:nvSpPr>
        <p:spPr>
          <a:xfrm>
            <a:off x="827584" y="3573016"/>
            <a:ext cx="1512168" cy="1656184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4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6cípá hvězda 5">
            <a:hlinkClick r:id="rId3" action="ppaction://hlinksldjump"/>
          </p:cNvPr>
          <p:cNvSpPr/>
          <p:nvPr/>
        </p:nvSpPr>
        <p:spPr>
          <a:xfrm>
            <a:off x="6516216" y="3501008"/>
            <a:ext cx="1512168" cy="1656184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5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7" name="6cípá hvězda 6">
            <a:hlinkClick r:id="rId2" action="ppaction://hlinksldjump"/>
          </p:cNvPr>
          <p:cNvSpPr/>
          <p:nvPr/>
        </p:nvSpPr>
        <p:spPr>
          <a:xfrm>
            <a:off x="4788024" y="4581128"/>
            <a:ext cx="1512168" cy="1656184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8" name="6cípá hvězda 7">
            <a:hlinkClick r:id="rId2" action="ppaction://hlinksldjump"/>
          </p:cNvPr>
          <p:cNvSpPr/>
          <p:nvPr/>
        </p:nvSpPr>
        <p:spPr>
          <a:xfrm>
            <a:off x="2627784" y="4581128"/>
            <a:ext cx="1512168" cy="1656184"/>
          </a:xfrm>
          <a:prstGeom prst="star6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6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9600" dirty="0" smtClean="0">
                <a:solidFill>
                  <a:schemeClr val="accent2">
                    <a:lumMod val="50000"/>
                  </a:schemeClr>
                </a:solidFill>
              </a:rPr>
              <a:t>3+3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Vlna 3">
            <a:hlinkClick r:id="rId2" action="ppaction://hlinksldjump"/>
          </p:cNvPr>
          <p:cNvSpPr/>
          <p:nvPr/>
        </p:nvSpPr>
        <p:spPr>
          <a:xfrm>
            <a:off x="1403648" y="4221088"/>
            <a:ext cx="1152128" cy="1224136"/>
          </a:xfrm>
          <a:prstGeom prst="wave">
            <a:avLst>
              <a:gd name="adj1" fmla="val 12007"/>
              <a:gd name="adj2" fmla="val 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3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5" name="Vlna 4">
            <a:hlinkClick r:id="rId3" action="ppaction://hlinksldjump"/>
          </p:cNvPr>
          <p:cNvSpPr/>
          <p:nvPr/>
        </p:nvSpPr>
        <p:spPr>
          <a:xfrm>
            <a:off x="6228184" y="4293096"/>
            <a:ext cx="1152128" cy="1224136"/>
          </a:xfrm>
          <a:prstGeom prst="wave">
            <a:avLst>
              <a:gd name="adj1" fmla="val 12007"/>
              <a:gd name="adj2" fmla="val 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FF00"/>
                </a:solidFill>
              </a:rPr>
              <a:t>6</a:t>
            </a:r>
          </a:p>
        </p:txBody>
      </p:sp>
      <p:sp>
        <p:nvSpPr>
          <p:cNvPr id="6" name="Vlna 5">
            <a:hlinkClick r:id="rId2" action="ppaction://hlinksldjump"/>
          </p:cNvPr>
          <p:cNvSpPr/>
          <p:nvPr/>
        </p:nvSpPr>
        <p:spPr>
          <a:xfrm>
            <a:off x="4644008" y="4293096"/>
            <a:ext cx="1152128" cy="1224136"/>
          </a:xfrm>
          <a:prstGeom prst="wave">
            <a:avLst>
              <a:gd name="adj1" fmla="val 12007"/>
              <a:gd name="adj2" fmla="val 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5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7" name="Vlna 6">
            <a:hlinkClick r:id="rId2" action="ppaction://hlinksldjump"/>
          </p:cNvPr>
          <p:cNvSpPr/>
          <p:nvPr/>
        </p:nvSpPr>
        <p:spPr>
          <a:xfrm>
            <a:off x="3059832" y="4293096"/>
            <a:ext cx="1152128" cy="1224136"/>
          </a:xfrm>
          <a:prstGeom prst="wave">
            <a:avLst>
              <a:gd name="adj1" fmla="val 12007"/>
              <a:gd name="adj2" fmla="val 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4</a:t>
            </a:r>
            <a:endParaRPr lang="cs-CZ" sz="5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FF0000"/>
                </a:solidFill>
              </a:rPr>
              <a:t>1+5</a:t>
            </a:r>
            <a:endParaRPr lang="cs-CZ" sz="9600" dirty="0">
              <a:solidFill>
                <a:srgbClr val="FF0000"/>
              </a:solidFill>
            </a:endParaRPr>
          </a:p>
        </p:txBody>
      </p:sp>
      <p:sp>
        <p:nvSpPr>
          <p:cNvPr id="4" name="Měsíc 3">
            <a:hlinkClick r:id="rId2" action="ppaction://hlinksldjump"/>
          </p:cNvPr>
          <p:cNvSpPr/>
          <p:nvPr/>
        </p:nvSpPr>
        <p:spPr>
          <a:xfrm>
            <a:off x="1043608" y="4005064"/>
            <a:ext cx="1296144" cy="1440160"/>
          </a:xfrm>
          <a:prstGeom prst="mo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70C0"/>
                </a:solidFill>
              </a:rPr>
              <a:t>6</a:t>
            </a:r>
          </a:p>
        </p:txBody>
      </p:sp>
      <p:sp>
        <p:nvSpPr>
          <p:cNvPr id="5" name="Měsíc 4">
            <a:hlinkClick r:id="rId3" action="ppaction://hlinksldjump"/>
          </p:cNvPr>
          <p:cNvSpPr/>
          <p:nvPr/>
        </p:nvSpPr>
        <p:spPr>
          <a:xfrm>
            <a:off x="6228184" y="4005064"/>
            <a:ext cx="1296144" cy="1440160"/>
          </a:xfrm>
          <a:prstGeom prst="mo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70C0"/>
                </a:solidFill>
              </a:rPr>
              <a:t>5</a:t>
            </a:r>
            <a:endParaRPr lang="cs-CZ" sz="5400" dirty="0">
              <a:solidFill>
                <a:srgbClr val="0070C0"/>
              </a:solidFill>
            </a:endParaRPr>
          </a:p>
        </p:txBody>
      </p:sp>
      <p:sp>
        <p:nvSpPr>
          <p:cNvPr id="6" name="Měsíc 5">
            <a:hlinkClick r:id="rId3" action="ppaction://hlinksldjump"/>
          </p:cNvPr>
          <p:cNvSpPr/>
          <p:nvPr/>
        </p:nvSpPr>
        <p:spPr>
          <a:xfrm>
            <a:off x="4499992" y="4005064"/>
            <a:ext cx="1296144" cy="1440160"/>
          </a:xfrm>
          <a:prstGeom prst="mo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70C0"/>
                </a:solidFill>
              </a:rPr>
              <a:t>3</a:t>
            </a:r>
            <a:endParaRPr lang="cs-CZ" sz="5400" dirty="0">
              <a:solidFill>
                <a:srgbClr val="0070C0"/>
              </a:solidFill>
            </a:endParaRPr>
          </a:p>
        </p:txBody>
      </p:sp>
      <p:sp>
        <p:nvSpPr>
          <p:cNvPr id="7" name="Měsíc 6">
            <a:hlinkClick r:id="rId3" action="ppaction://hlinksldjump"/>
          </p:cNvPr>
          <p:cNvSpPr/>
          <p:nvPr/>
        </p:nvSpPr>
        <p:spPr>
          <a:xfrm>
            <a:off x="2771800" y="4005064"/>
            <a:ext cx="1296144" cy="1440160"/>
          </a:xfrm>
          <a:prstGeom prst="moon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70C0"/>
                </a:solidFill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/>
              <a:t>6-4</a:t>
            </a:r>
            <a:endParaRPr lang="cs-CZ" sz="9600" dirty="0"/>
          </a:p>
        </p:txBody>
      </p:sp>
      <p:sp>
        <p:nvSpPr>
          <p:cNvPr id="4" name="Šipka doprava se zářezem 3">
            <a:hlinkClick r:id="rId2" action="ppaction://hlinksldjump"/>
          </p:cNvPr>
          <p:cNvSpPr/>
          <p:nvPr/>
        </p:nvSpPr>
        <p:spPr>
          <a:xfrm>
            <a:off x="1331640" y="4581128"/>
            <a:ext cx="1368152" cy="1512168"/>
          </a:xfrm>
          <a:prstGeom prst="notched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" name="Šipka doprava se zářezem 4">
            <a:hlinkClick r:id="rId2" action="ppaction://hlinksldjump"/>
          </p:cNvPr>
          <p:cNvSpPr/>
          <p:nvPr/>
        </p:nvSpPr>
        <p:spPr>
          <a:xfrm>
            <a:off x="6228184" y="3645024"/>
            <a:ext cx="1368152" cy="1512168"/>
          </a:xfrm>
          <a:prstGeom prst="notched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6" name="Šipka doprava se zářezem 5">
            <a:hlinkClick r:id="rId3" action="ppaction://hlinksldjump"/>
          </p:cNvPr>
          <p:cNvSpPr/>
          <p:nvPr/>
        </p:nvSpPr>
        <p:spPr>
          <a:xfrm>
            <a:off x="2987824" y="3501008"/>
            <a:ext cx="1368152" cy="1512168"/>
          </a:xfrm>
          <a:prstGeom prst="notched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Šipka doprava se zářezem 6">
            <a:hlinkClick r:id="rId2" action="ppaction://hlinksldjump"/>
          </p:cNvPr>
          <p:cNvSpPr/>
          <p:nvPr/>
        </p:nvSpPr>
        <p:spPr>
          <a:xfrm>
            <a:off x="4644008" y="4725144"/>
            <a:ext cx="1368152" cy="1512168"/>
          </a:xfrm>
          <a:prstGeom prst="notchedRightArrow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accent2">
                    <a:lumMod val="50000"/>
                  </a:schemeClr>
                </a:solidFill>
              </a:rPr>
              <a:t>5-3</a:t>
            </a:r>
            <a:endParaRPr lang="cs-CZ" sz="9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Slunce 3">
            <a:hlinkClick r:id="rId2" action="ppaction://hlinksldjump"/>
          </p:cNvPr>
          <p:cNvSpPr/>
          <p:nvPr/>
        </p:nvSpPr>
        <p:spPr>
          <a:xfrm>
            <a:off x="1331640" y="4869160"/>
            <a:ext cx="1152128" cy="1224136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C00000"/>
                </a:solidFill>
              </a:rPr>
              <a:t>1</a:t>
            </a:r>
          </a:p>
        </p:txBody>
      </p:sp>
      <p:sp>
        <p:nvSpPr>
          <p:cNvPr id="5" name="Slunce 4">
            <a:hlinkClick r:id="rId2" action="ppaction://hlinksldjump"/>
          </p:cNvPr>
          <p:cNvSpPr/>
          <p:nvPr/>
        </p:nvSpPr>
        <p:spPr>
          <a:xfrm>
            <a:off x="6444208" y="4077072"/>
            <a:ext cx="1152128" cy="1224136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C00000"/>
                </a:solidFill>
              </a:rPr>
              <a:t>4</a:t>
            </a:r>
          </a:p>
        </p:txBody>
      </p:sp>
      <p:sp>
        <p:nvSpPr>
          <p:cNvPr id="6" name="Slunce 5">
            <a:hlinkClick r:id="rId3" action="ppaction://hlinksldjump"/>
          </p:cNvPr>
          <p:cNvSpPr/>
          <p:nvPr/>
        </p:nvSpPr>
        <p:spPr>
          <a:xfrm>
            <a:off x="4788024" y="4941168"/>
            <a:ext cx="1152128" cy="1224136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C00000"/>
                </a:solidFill>
              </a:rPr>
              <a:t>2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7" name="Slunce 6">
            <a:hlinkClick r:id="rId2" action="ppaction://hlinksldjump"/>
          </p:cNvPr>
          <p:cNvSpPr/>
          <p:nvPr/>
        </p:nvSpPr>
        <p:spPr>
          <a:xfrm>
            <a:off x="3059832" y="4005064"/>
            <a:ext cx="1152128" cy="1224136"/>
          </a:xfrm>
          <a:prstGeom prst="sun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C00000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chemeClr val="tx2"/>
                </a:solidFill>
              </a:rPr>
              <a:t>6-2</a:t>
            </a:r>
            <a:endParaRPr lang="cs-CZ" sz="9600" dirty="0">
              <a:solidFill>
                <a:schemeClr val="tx2"/>
              </a:solidFill>
            </a:endParaRPr>
          </a:p>
        </p:txBody>
      </p:sp>
      <p:sp>
        <p:nvSpPr>
          <p:cNvPr id="4" name="Výbuch 2 3">
            <a:hlinkClick r:id="rId2" action="ppaction://hlinksldjump"/>
          </p:cNvPr>
          <p:cNvSpPr/>
          <p:nvPr/>
        </p:nvSpPr>
        <p:spPr>
          <a:xfrm>
            <a:off x="899592" y="4149080"/>
            <a:ext cx="1872208" cy="1800200"/>
          </a:xfrm>
          <a:prstGeom prst="irregularSeal2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00B050"/>
                </a:solidFill>
              </a:rPr>
              <a:t>5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5" name="Výbuch 2 4">
            <a:hlinkClick r:id="rId3" action="ppaction://hlinksldjump"/>
          </p:cNvPr>
          <p:cNvSpPr/>
          <p:nvPr/>
        </p:nvSpPr>
        <p:spPr>
          <a:xfrm>
            <a:off x="2699792" y="4077072"/>
            <a:ext cx="1872208" cy="1800200"/>
          </a:xfrm>
          <a:prstGeom prst="irregularSeal2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B050"/>
                </a:solidFill>
              </a:rPr>
              <a:t>4</a:t>
            </a:r>
          </a:p>
        </p:txBody>
      </p:sp>
      <p:sp>
        <p:nvSpPr>
          <p:cNvPr id="6" name="Výbuch 2 5">
            <a:hlinkClick r:id="rId2" action="ppaction://hlinksldjump"/>
          </p:cNvPr>
          <p:cNvSpPr/>
          <p:nvPr/>
        </p:nvSpPr>
        <p:spPr>
          <a:xfrm>
            <a:off x="4716016" y="4077072"/>
            <a:ext cx="1872208" cy="1800200"/>
          </a:xfrm>
          <a:prstGeom prst="irregularSeal2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B050"/>
                </a:solidFill>
              </a:rPr>
              <a:t>3</a:t>
            </a:r>
          </a:p>
        </p:txBody>
      </p:sp>
      <p:sp>
        <p:nvSpPr>
          <p:cNvPr id="7" name="Výbuch 2 6">
            <a:hlinkClick r:id="rId2" action="ppaction://hlinksldjump"/>
          </p:cNvPr>
          <p:cNvSpPr/>
          <p:nvPr/>
        </p:nvSpPr>
        <p:spPr>
          <a:xfrm>
            <a:off x="6660232" y="4005064"/>
            <a:ext cx="1872208" cy="1800200"/>
          </a:xfrm>
          <a:prstGeom prst="irregularSeal2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00B050"/>
                </a:solidFill>
              </a:rPr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9600" dirty="0" smtClean="0">
                <a:solidFill>
                  <a:srgbClr val="00B050"/>
                </a:solidFill>
              </a:rPr>
              <a:t>6-4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6" name="Elipsa 5">
            <a:hlinkClick r:id="rId2" action="ppaction://hlinksldjump"/>
          </p:cNvPr>
          <p:cNvSpPr/>
          <p:nvPr/>
        </p:nvSpPr>
        <p:spPr>
          <a:xfrm>
            <a:off x="899592" y="3861048"/>
            <a:ext cx="172819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5</a:t>
            </a:r>
            <a:endParaRPr lang="cs-CZ" sz="5400" dirty="0"/>
          </a:p>
        </p:txBody>
      </p:sp>
      <p:sp>
        <p:nvSpPr>
          <p:cNvPr id="7" name="Elipsa 6">
            <a:hlinkClick r:id="rId2" action="ppaction://hlinksldjump"/>
          </p:cNvPr>
          <p:cNvSpPr/>
          <p:nvPr/>
        </p:nvSpPr>
        <p:spPr>
          <a:xfrm>
            <a:off x="6372200" y="3933056"/>
            <a:ext cx="172819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4</a:t>
            </a:r>
            <a:endParaRPr lang="cs-CZ" sz="5400" dirty="0"/>
          </a:p>
        </p:txBody>
      </p:sp>
      <p:sp>
        <p:nvSpPr>
          <p:cNvPr id="8" name="Elipsa 7">
            <a:hlinkClick r:id="rId3" action="ppaction://hlinksldjump"/>
          </p:cNvPr>
          <p:cNvSpPr/>
          <p:nvPr/>
        </p:nvSpPr>
        <p:spPr>
          <a:xfrm>
            <a:off x="4716016" y="5085184"/>
            <a:ext cx="172819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2</a:t>
            </a:r>
            <a:endParaRPr lang="cs-CZ" sz="5400" dirty="0"/>
          </a:p>
        </p:txBody>
      </p:sp>
      <p:sp>
        <p:nvSpPr>
          <p:cNvPr id="9" name="Elipsa 8">
            <a:hlinkClick r:id="rId2" action="ppaction://hlinksldjump"/>
          </p:cNvPr>
          <p:cNvSpPr/>
          <p:nvPr/>
        </p:nvSpPr>
        <p:spPr>
          <a:xfrm>
            <a:off x="2699792" y="5085184"/>
            <a:ext cx="172819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3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Vyber správný 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9600" dirty="0" smtClean="0">
                <a:solidFill>
                  <a:srgbClr val="00B050"/>
                </a:solidFill>
              </a:rPr>
              <a:t>6-1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1043608" y="4509120"/>
            <a:ext cx="1224136" cy="1224136"/>
          </a:xfrm>
          <a:prstGeom prst="actionButtonBlank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4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6444208" y="4509120"/>
            <a:ext cx="1224136" cy="1224136"/>
          </a:xfrm>
          <a:prstGeom prst="actionButtonBlank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8" name="Tlačítko akce: Vlastní 7">
            <a:hlinkClick r:id="" action="ppaction://hlinkshowjump?jump=nextslide" highlightClick="1"/>
          </p:cNvPr>
          <p:cNvSpPr/>
          <p:nvPr/>
        </p:nvSpPr>
        <p:spPr>
          <a:xfrm>
            <a:off x="4716016" y="4509120"/>
            <a:ext cx="1224136" cy="1224136"/>
          </a:xfrm>
          <a:prstGeom prst="actionButtonBlank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2915816" y="4509120"/>
            <a:ext cx="1224136" cy="1224136"/>
          </a:xfrm>
          <a:prstGeom prst="actionButtonBlank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>
                <a:solidFill>
                  <a:srgbClr val="FF0000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00B050"/>
                </a:solidFill>
              </a:rPr>
              <a:t>Počítal jsi dobře, </a:t>
            </a:r>
            <a:endParaRPr lang="cs-CZ" sz="54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5400" dirty="0" smtClean="0">
                <a:solidFill>
                  <a:srgbClr val="00B050"/>
                </a:solidFill>
              </a:rPr>
              <a:t>zasloužíš pochvalu </a:t>
            </a:r>
          </a:p>
          <a:p>
            <a:pPr algn="ctr">
              <a:buNone/>
            </a:pPr>
            <a:r>
              <a:rPr lang="cs-CZ" sz="5400" dirty="0" smtClean="0">
                <a:solidFill>
                  <a:srgbClr val="00B050"/>
                </a:solidFill>
              </a:rPr>
              <a:t>a</a:t>
            </a:r>
          </a:p>
          <a:p>
            <a:pPr algn="ctr">
              <a:buNone/>
            </a:pPr>
            <a:endParaRPr lang="cs-CZ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39952" y="3501008"/>
            <a:ext cx="8640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</a:rPr>
              <a:t>1</a:t>
            </a:r>
            <a:endParaRPr lang="cs-CZ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A teď příklady, které jsme počítali, přepiš do sešitu a správně vypočítej.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191683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1+3=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263691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2+3=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3429000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1+4=</a:t>
            </a:r>
            <a:endParaRPr lang="cs-CZ" sz="5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2924944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5-3=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4293096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3+3=</a:t>
            </a:r>
            <a:endParaRPr lang="cs-CZ" sz="5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71600" y="515719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1+5=</a:t>
            </a:r>
            <a:endParaRPr lang="cs-CZ" sz="5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76056" y="5301208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6-1=</a:t>
            </a:r>
            <a:endParaRPr lang="cs-CZ" sz="5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4509120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6-4=</a:t>
            </a:r>
            <a:endParaRPr lang="cs-CZ" sz="5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371703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6-2=</a:t>
            </a:r>
            <a:endParaRPr lang="cs-CZ" sz="5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2132856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6-4=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191683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1+3=</a:t>
            </a:r>
            <a:r>
              <a:rPr lang="cs-CZ" sz="5400" dirty="0" smtClean="0">
                <a:solidFill>
                  <a:srgbClr val="FF0000"/>
                </a:solidFill>
              </a:rPr>
              <a:t>4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263691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2+3=</a:t>
            </a:r>
            <a:r>
              <a:rPr lang="cs-CZ" sz="5400" dirty="0" smtClean="0">
                <a:solidFill>
                  <a:srgbClr val="FF0000"/>
                </a:solidFill>
              </a:rPr>
              <a:t>5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3429000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1+4=</a:t>
            </a:r>
            <a:r>
              <a:rPr lang="cs-CZ" sz="5400" dirty="0" smtClean="0">
                <a:solidFill>
                  <a:srgbClr val="FF0000"/>
                </a:solidFill>
              </a:rPr>
              <a:t>5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76056" y="2708920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5-3=</a:t>
            </a:r>
            <a:r>
              <a:rPr lang="cs-CZ" sz="5400" dirty="0" smtClean="0">
                <a:solidFill>
                  <a:srgbClr val="FF0000"/>
                </a:solidFill>
              </a:rPr>
              <a:t>2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71600" y="4293096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3+3=</a:t>
            </a:r>
            <a:r>
              <a:rPr lang="cs-CZ" sz="5400" dirty="0" smtClean="0">
                <a:solidFill>
                  <a:srgbClr val="FF0000"/>
                </a:solidFill>
              </a:rPr>
              <a:t>6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71600" y="515719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1+5=</a:t>
            </a:r>
            <a:r>
              <a:rPr lang="cs-CZ" sz="5400" dirty="0" smtClean="0">
                <a:solidFill>
                  <a:srgbClr val="FF0000"/>
                </a:solidFill>
              </a:rPr>
              <a:t>6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76056" y="5085184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6-1=</a:t>
            </a:r>
            <a:r>
              <a:rPr lang="cs-CZ" sz="5400" dirty="0" smtClean="0">
                <a:solidFill>
                  <a:srgbClr val="FF0000"/>
                </a:solidFill>
              </a:rPr>
              <a:t>5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76056" y="4293096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6-4=</a:t>
            </a:r>
            <a:r>
              <a:rPr lang="cs-CZ" sz="5400" dirty="0" smtClean="0">
                <a:solidFill>
                  <a:srgbClr val="FF0000"/>
                </a:solidFill>
              </a:rPr>
              <a:t>2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76056" y="3501008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6-2=</a:t>
            </a:r>
            <a:r>
              <a:rPr lang="cs-CZ" sz="5400" dirty="0" smtClean="0">
                <a:solidFill>
                  <a:srgbClr val="FF0000"/>
                </a:solidFill>
              </a:rPr>
              <a:t>4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1916832"/>
            <a:ext cx="20882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6-4=</a:t>
            </a:r>
            <a:r>
              <a:rPr lang="cs-CZ" sz="5400" dirty="0" smtClean="0">
                <a:solidFill>
                  <a:srgbClr val="FF0000"/>
                </a:solidFill>
              </a:rPr>
              <a:t>2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411760" y="1484784"/>
            <a:ext cx="3816424" cy="3888432"/>
          </a:xfrm>
          <a:prstGeom prst="smileyFace">
            <a:avLst>
              <a:gd name="adj" fmla="val -4653"/>
            </a:avLst>
          </a:prstGeom>
          <a:solidFill>
            <a:schemeClr val="accent2">
              <a:lumMod val="75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7668344" y="5877272"/>
            <a:ext cx="1152128" cy="79208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324</Words>
  <Application>Microsoft Office PowerPoint</Application>
  <PresentationFormat>Předvádění na obrazovce (4:3)</PresentationFormat>
  <Paragraphs>108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Počítání do 6  ( bez 0)</vt:lpstr>
      <vt:lpstr>Vyber správný výsledek</vt:lpstr>
      <vt:lpstr>Vyber správný výsledek.</vt:lpstr>
      <vt:lpstr>Vyber správný výsledek</vt:lpstr>
      <vt:lpstr>Vyber správný výsledek</vt:lpstr>
      <vt:lpstr>Vyber správný výsledek</vt:lpstr>
      <vt:lpstr>Vyber správný výsledek</vt:lpstr>
      <vt:lpstr>Vyber správný výsledek</vt:lpstr>
      <vt:lpstr>Vyber správný výsledek</vt:lpstr>
      <vt:lpstr>Vyber správný výsledek</vt:lpstr>
      <vt:lpstr>Vyber správný výsledek</vt:lpstr>
      <vt:lpstr>Počítal jsi dobře, </vt:lpstr>
      <vt:lpstr>A teď příklady, které jsme počítali, přepiš do sešitu a správně vypočítej.</vt:lpstr>
      <vt:lpstr>ŘEŠENÍ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Počítání do 6  ( bez 0)</dc:title>
  <dc:creator>Mirek</dc:creator>
  <cp:lastModifiedBy>Mirek</cp:lastModifiedBy>
  <cp:revision>29</cp:revision>
  <dcterms:created xsi:type="dcterms:W3CDTF">2013-01-17T13:13:34Z</dcterms:created>
  <dcterms:modified xsi:type="dcterms:W3CDTF">2013-02-13T15:48:06Z</dcterms:modified>
</cp:coreProperties>
</file>