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2" r:id="rId16"/>
    <p:sldId id="273" r:id="rId17"/>
    <p:sldId id="274" r:id="rId18"/>
    <p:sldId id="271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00"/>
    <a:srgbClr val="0000FF"/>
    <a:srgbClr val="EA22A3"/>
    <a:srgbClr val="2DDF35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9" d="100"/>
          <a:sy n="89" d="100"/>
        </p:scale>
        <p:origin x="-9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2989C-0246-4A2A-BFFF-C52F7A0F40C8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AA8D2-D70F-452C-824E-CC36CBA06D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2989C-0246-4A2A-BFFF-C52F7A0F40C8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AA8D2-D70F-452C-824E-CC36CBA06D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2989C-0246-4A2A-BFFF-C52F7A0F40C8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AA8D2-D70F-452C-824E-CC36CBA06D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2989C-0246-4A2A-BFFF-C52F7A0F40C8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AA8D2-D70F-452C-824E-CC36CBA06D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2989C-0246-4A2A-BFFF-C52F7A0F40C8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AA8D2-D70F-452C-824E-CC36CBA06D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2989C-0246-4A2A-BFFF-C52F7A0F40C8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AA8D2-D70F-452C-824E-CC36CBA06D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2989C-0246-4A2A-BFFF-C52F7A0F40C8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AA8D2-D70F-452C-824E-CC36CBA06D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2989C-0246-4A2A-BFFF-C52F7A0F40C8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AA8D2-D70F-452C-824E-CC36CBA06D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2989C-0246-4A2A-BFFF-C52F7A0F40C8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AA8D2-D70F-452C-824E-CC36CBA06D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2989C-0246-4A2A-BFFF-C52F7A0F40C8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AA8D2-D70F-452C-824E-CC36CBA06D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2989C-0246-4A2A-BFFF-C52F7A0F40C8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AA8D2-D70F-452C-824E-CC36CBA06D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62989C-0246-4A2A-BFFF-C52F7A0F40C8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0AA8D2-D70F-452C-824E-CC36CBA06DC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509120"/>
            <a:ext cx="3098800" cy="109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24000" y="1397000"/>
          <a:ext cx="6096000" cy="31089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Základní</a:t>
                      </a:r>
                      <a:r>
                        <a:rPr lang="cs-CZ" sz="2400" baseline="0" dirty="0" smtClean="0"/>
                        <a:t> škola a Mateřská škola, Jilemnice, Komenského 103, příspěvková organizace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Autor: Mgr. Zdeňka </a:t>
                      </a:r>
                      <a:r>
                        <a:rPr lang="cs-CZ" sz="2400" dirty="0" err="1" smtClean="0"/>
                        <a:t>Kobrová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Název</a:t>
                      </a:r>
                      <a:r>
                        <a:rPr lang="cs-CZ" sz="2400" smtClean="0"/>
                        <a:t>: VY_32_Inovace_2A_14_Počítání </a:t>
                      </a:r>
                      <a:r>
                        <a:rPr lang="cs-CZ" sz="2400" dirty="0" smtClean="0"/>
                        <a:t>do 6 s 0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Téma: Počítání</a:t>
                      </a:r>
                      <a:r>
                        <a:rPr lang="cs-CZ" sz="2400" baseline="0" dirty="0" smtClean="0"/>
                        <a:t> do </a:t>
                      </a:r>
                      <a:r>
                        <a:rPr lang="cs-CZ" sz="2400" baseline="0" smtClean="0"/>
                        <a:t>6 s 0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Datum tvorby: Listopad 2012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Číslo projektu: OP VK 1.4 70839921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83568" y="620688"/>
          <a:ext cx="7776864" cy="5334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92288"/>
                <a:gridCol w="5184576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Anotace: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slouží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k procvičování a upevnění</a:t>
                      </a:r>
                      <a:r>
                        <a:rPr lang="cs-CZ" baseline="0" dirty="0" smtClean="0"/>
                        <a:t> učiva: sčítání a odčítání v oboru 0 – 6</a:t>
                      </a:r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je určena pro žáky 2.r. ZŠ praktické</a:t>
                      </a:r>
                      <a:r>
                        <a:rPr lang="cs-CZ" baseline="0" dirty="0" smtClean="0"/>
                        <a:t> pro práci na </a:t>
                      </a:r>
                      <a:r>
                        <a:rPr lang="cs-CZ" baseline="0" dirty="0" err="1" smtClean="0"/>
                        <a:t>inter</a:t>
                      </a:r>
                      <a:r>
                        <a:rPr lang="cs-CZ" baseline="0" dirty="0" smtClean="0"/>
                        <a:t>- aktivní tabuli</a:t>
                      </a:r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snímky 4 – 13 mohou být vytištěny a použity jako samostatné pracovní listy k individuální práci žáků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 lavici (opis příkladu a výpočet)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snímky 4 – 13 – sčítání</a:t>
                      </a:r>
                      <a:r>
                        <a:rPr lang="cs-CZ" baseline="0" dirty="0" smtClean="0"/>
                        <a:t> a odčítání v oboru 0 - 6</a:t>
                      </a:r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snímek</a:t>
                      </a:r>
                      <a:r>
                        <a:rPr lang="cs-CZ" baseline="0" dirty="0" smtClean="0"/>
                        <a:t> 14 – pochvala pro dobré počtáře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snímek 15</a:t>
                      </a:r>
                      <a:r>
                        <a:rPr lang="cs-CZ" baseline="0" dirty="0" smtClean="0"/>
                        <a:t> - 16</a:t>
                      </a:r>
                      <a:r>
                        <a:rPr lang="cs-CZ" dirty="0" smtClean="0"/>
                        <a:t> – </a:t>
                      </a:r>
                      <a:r>
                        <a:rPr lang="cs-CZ" baseline="0" dirty="0" smtClean="0"/>
                        <a:t>kontrolní cvičení (příklady z </a:t>
                      </a:r>
                      <a:r>
                        <a:rPr lang="cs-CZ" baseline="0" dirty="0" err="1" smtClean="0"/>
                        <a:t>prezen</a:t>
                      </a:r>
                      <a:r>
                        <a:rPr lang="cs-CZ" baseline="0" dirty="0" smtClean="0"/>
                        <a:t>-tace + příklady na dočítání) určené </a:t>
                      </a:r>
                      <a:r>
                        <a:rPr lang="cs-CZ" dirty="0" smtClean="0"/>
                        <a:t>pro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samostatnou práci</a:t>
                      </a:r>
                      <a:r>
                        <a:rPr lang="cs-CZ" baseline="0" dirty="0" smtClean="0"/>
                        <a:t> žáků v lavici 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řešení kontrolního</a:t>
                      </a:r>
                      <a:r>
                        <a:rPr lang="cs-CZ" baseline="0" dirty="0" smtClean="0"/>
                        <a:t> cvičení: </a:t>
                      </a:r>
                      <a:r>
                        <a:rPr lang="cs-CZ" dirty="0" smtClean="0"/>
                        <a:t>snímek 17</a:t>
                      </a:r>
                      <a:r>
                        <a:rPr lang="cs-CZ" baseline="0" dirty="0" smtClean="0"/>
                        <a:t> </a:t>
                      </a:r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vzdělávání žáků s LMP, 1. stupeň – 1 . období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Cílová skupina: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</a:t>
                      </a:r>
                      <a:r>
                        <a:rPr lang="cs-CZ" baseline="0" dirty="0" smtClean="0"/>
                        <a:t> 7 – 9 let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>
                <a:solidFill>
                  <a:schemeClr val="accent6">
                    <a:lumMod val="75000"/>
                  </a:schemeClr>
                </a:solidFill>
              </a:rPr>
              <a:t/>
            </a:r>
            <a:br>
              <a:rPr lang="cs-CZ" sz="8000" dirty="0" smtClean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sz="8000" dirty="0">
                <a:solidFill>
                  <a:schemeClr val="accent6">
                    <a:lumMod val="75000"/>
                  </a:schemeClr>
                </a:solidFill>
              </a:rPr>
              <a:t/>
            </a:r>
            <a:br>
              <a:rPr lang="cs-CZ" sz="8000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sz="8000" dirty="0" smtClean="0">
                <a:solidFill>
                  <a:schemeClr val="accent6">
                    <a:lumMod val="75000"/>
                  </a:schemeClr>
                </a:solidFill>
              </a:rPr>
              <a:t/>
            </a:r>
            <a:br>
              <a:rPr lang="cs-CZ" sz="8000" dirty="0" smtClean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sz="8000" dirty="0">
                <a:solidFill>
                  <a:schemeClr val="accent6">
                    <a:lumMod val="75000"/>
                  </a:schemeClr>
                </a:solidFill>
              </a:rPr>
              <a:t/>
            </a:r>
            <a:br>
              <a:rPr lang="cs-CZ" sz="8000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sz="8000" dirty="0" smtClean="0">
                <a:solidFill>
                  <a:schemeClr val="accent6">
                    <a:lumMod val="75000"/>
                  </a:schemeClr>
                </a:solidFill>
              </a:rPr>
              <a:t/>
            </a:r>
            <a:br>
              <a:rPr lang="cs-CZ" sz="8000" dirty="0" smtClean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sz="8000" dirty="0" smtClean="0">
                <a:solidFill>
                  <a:schemeClr val="accent6">
                    <a:lumMod val="50000"/>
                  </a:schemeClr>
                </a:solidFill>
              </a:rPr>
              <a:t>POČÍTÁNÍ</a:t>
            </a:r>
            <a:br>
              <a:rPr lang="cs-CZ" sz="8000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8000" dirty="0" smtClean="0">
                <a:solidFill>
                  <a:schemeClr val="accent6">
                    <a:lumMod val="50000"/>
                  </a:schemeClr>
                </a:solidFill>
              </a:rPr>
              <a:t>v oboru</a:t>
            </a:r>
            <a:br>
              <a:rPr lang="cs-CZ" sz="8000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8000" dirty="0" smtClean="0">
                <a:solidFill>
                  <a:schemeClr val="accent6">
                    <a:lumMod val="50000"/>
                  </a:schemeClr>
                </a:solidFill>
              </a:rPr>
              <a:t>0 – 6</a:t>
            </a:r>
            <a:r>
              <a:rPr lang="cs-CZ" sz="8000" dirty="0" smtClean="0">
                <a:solidFill>
                  <a:schemeClr val="accent6">
                    <a:lumMod val="75000"/>
                  </a:schemeClr>
                </a:solidFill>
              </a:rPr>
              <a:t/>
            </a:r>
            <a:br>
              <a:rPr lang="cs-CZ" sz="8000" dirty="0" smtClean="0">
                <a:solidFill>
                  <a:schemeClr val="accent6">
                    <a:lumMod val="75000"/>
                  </a:schemeClr>
                </a:solidFill>
              </a:rPr>
            </a:br>
            <a:endParaRPr lang="cs-CZ" sz="80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Vyber správný výsledek.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9600" dirty="0" smtClean="0">
                <a:solidFill>
                  <a:srgbClr val="00B050"/>
                </a:solidFill>
              </a:rPr>
              <a:t>1+5</a:t>
            </a:r>
            <a:endParaRPr lang="cs-CZ" sz="9600" dirty="0">
              <a:solidFill>
                <a:srgbClr val="00B050"/>
              </a:solidFill>
            </a:endParaRPr>
          </a:p>
        </p:txBody>
      </p:sp>
      <p:sp>
        <p:nvSpPr>
          <p:cNvPr id="7" name="Dvojitá vlna 6">
            <a:hlinkClick r:id="" action="ppaction://hlinkshowjump?jump=lastslide"/>
          </p:cNvPr>
          <p:cNvSpPr/>
          <p:nvPr/>
        </p:nvSpPr>
        <p:spPr>
          <a:xfrm>
            <a:off x="899592" y="4365104"/>
            <a:ext cx="1224136" cy="1296144"/>
          </a:xfrm>
          <a:prstGeom prst="doubleWav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00B050"/>
                </a:solidFill>
              </a:rPr>
              <a:t>2</a:t>
            </a:r>
            <a:endParaRPr lang="cs-CZ" sz="5400" dirty="0">
              <a:solidFill>
                <a:srgbClr val="00B050"/>
              </a:solidFill>
            </a:endParaRPr>
          </a:p>
        </p:txBody>
      </p:sp>
      <p:sp>
        <p:nvSpPr>
          <p:cNvPr id="8" name="Dvojitá vlna 7">
            <a:hlinkClick r:id="" action="ppaction://hlinkshowjump?jump=lastslide"/>
          </p:cNvPr>
          <p:cNvSpPr/>
          <p:nvPr/>
        </p:nvSpPr>
        <p:spPr>
          <a:xfrm>
            <a:off x="6660232" y="3717032"/>
            <a:ext cx="1224136" cy="1296144"/>
          </a:xfrm>
          <a:prstGeom prst="doubleWav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rgbClr val="00B050"/>
                </a:solidFill>
              </a:rPr>
              <a:t>5</a:t>
            </a:r>
          </a:p>
        </p:txBody>
      </p:sp>
      <p:sp>
        <p:nvSpPr>
          <p:cNvPr id="9" name="Dvojitá vlna 8">
            <a:hlinkClick r:id="" action="ppaction://hlinkshowjump?jump=lastslide"/>
          </p:cNvPr>
          <p:cNvSpPr/>
          <p:nvPr/>
        </p:nvSpPr>
        <p:spPr>
          <a:xfrm>
            <a:off x="4716016" y="4581128"/>
            <a:ext cx="1224136" cy="1296144"/>
          </a:xfrm>
          <a:prstGeom prst="doubleWav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rgbClr val="00B050"/>
                </a:solidFill>
              </a:rPr>
              <a:t>4</a:t>
            </a:r>
          </a:p>
        </p:txBody>
      </p:sp>
      <p:sp>
        <p:nvSpPr>
          <p:cNvPr id="10" name="Dvojitá vlna 9">
            <a:hlinkClick r:id="rId2" action="ppaction://hlinksldjump"/>
          </p:cNvPr>
          <p:cNvSpPr/>
          <p:nvPr/>
        </p:nvSpPr>
        <p:spPr>
          <a:xfrm>
            <a:off x="2915816" y="3717032"/>
            <a:ext cx="1224136" cy="1296144"/>
          </a:xfrm>
          <a:prstGeom prst="doubleWav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rgbClr val="00B050"/>
                </a:solidFill>
              </a:rPr>
              <a:t>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Vyber správný výsledek.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9600" dirty="0" smtClean="0">
                <a:solidFill>
                  <a:schemeClr val="tx2"/>
                </a:solidFill>
              </a:rPr>
              <a:t>4+0</a:t>
            </a:r>
            <a:endParaRPr lang="cs-CZ" sz="9600" dirty="0">
              <a:solidFill>
                <a:schemeClr val="tx2"/>
              </a:solidFill>
            </a:endParaRPr>
          </a:p>
        </p:txBody>
      </p:sp>
      <p:sp>
        <p:nvSpPr>
          <p:cNvPr id="4" name="Mrak 3">
            <a:hlinkClick r:id="" action="ppaction://hlinkshowjump?jump=lastslide"/>
          </p:cNvPr>
          <p:cNvSpPr/>
          <p:nvPr/>
        </p:nvSpPr>
        <p:spPr>
          <a:xfrm>
            <a:off x="1331640" y="4149080"/>
            <a:ext cx="1368152" cy="122413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5</a:t>
            </a:r>
            <a:endParaRPr lang="cs-CZ" sz="5400" dirty="0"/>
          </a:p>
        </p:txBody>
      </p:sp>
      <p:sp>
        <p:nvSpPr>
          <p:cNvPr id="5" name="Mrak 4">
            <a:hlinkClick r:id="" action="ppaction://hlinkshowjump?jump=lastslide"/>
          </p:cNvPr>
          <p:cNvSpPr/>
          <p:nvPr/>
        </p:nvSpPr>
        <p:spPr>
          <a:xfrm>
            <a:off x="6300192" y="4077072"/>
            <a:ext cx="1368152" cy="122413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/>
              <a:t>0</a:t>
            </a:r>
          </a:p>
        </p:txBody>
      </p:sp>
      <p:sp>
        <p:nvSpPr>
          <p:cNvPr id="6" name="Mrak 5">
            <a:hlinkClick r:id="rId2" action="ppaction://hlinksldjump"/>
          </p:cNvPr>
          <p:cNvSpPr/>
          <p:nvPr/>
        </p:nvSpPr>
        <p:spPr>
          <a:xfrm>
            <a:off x="4572000" y="4149080"/>
            <a:ext cx="1368152" cy="122413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/>
              <a:t>4</a:t>
            </a:r>
          </a:p>
        </p:txBody>
      </p:sp>
      <p:sp>
        <p:nvSpPr>
          <p:cNvPr id="7" name="Mrak 6">
            <a:hlinkClick r:id="" action="ppaction://hlinkshowjump?jump=lastslide"/>
          </p:cNvPr>
          <p:cNvSpPr/>
          <p:nvPr/>
        </p:nvSpPr>
        <p:spPr>
          <a:xfrm>
            <a:off x="2915816" y="4149080"/>
            <a:ext cx="1368152" cy="122413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/>
              <a:t>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Vyber správný výsledek.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9600" dirty="0" smtClean="0">
                <a:solidFill>
                  <a:srgbClr val="FF0000"/>
                </a:solidFill>
              </a:rPr>
              <a:t>6-0</a:t>
            </a:r>
          </a:p>
          <a:p>
            <a:pPr algn="ctr">
              <a:buNone/>
            </a:pPr>
            <a:endParaRPr lang="cs-CZ" sz="9600" dirty="0">
              <a:solidFill>
                <a:srgbClr val="FF0000"/>
              </a:solidFill>
            </a:endParaRPr>
          </a:p>
        </p:txBody>
      </p:sp>
      <p:sp>
        <p:nvSpPr>
          <p:cNvPr id="5" name="Šipka nahoru 4">
            <a:hlinkClick r:id="rId2" action="ppaction://hlinksldjump"/>
          </p:cNvPr>
          <p:cNvSpPr/>
          <p:nvPr/>
        </p:nvSpPr>
        <p:spPr>
          <a:xfrm>
            <a:off x="1187624" y="3789040"/>
            <a:ext cx="1584176" cy="1656184"/>
          </a:xfrm>
          <a:prstGeom prst="up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rgbClr val="FF0000"/>
                </a:solidFill>
              </a:rPr>
              <a:t>6</a:t>
            </a:r>
          </a:p>
        </p:txBody>
      </p:sp>
      <p:sp>
        <p:nvSpPr>
          <p:cNvPr id="6" name="Šipka nahoru 5">
            <a:hlinkClick r:id="" action="ppaction://hlinkshowjump?jump=lastslide"/>
          </p:cNvPr>
          <p:cNvSpPr/>
          <p:nvPr/>
        </p:nvSpPr>
        <p:spPr>
          <a:xfrm>
            <a:off x="6372200" y="3789040"/>
            <a:ext cx="1584176" cy="1656184"/>
          </a:xfrm>
          <a:prstGeom prst="up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7" name="Šipka nahoru 6">
            <a:hlinkClick r:id="" action="ppaction://hlinkshowjump?jump=lastslide"/>
          </p:cNvPr>
          <p:cNvSpPr/>
          <p:nvPr/>
        </p:nvSpPr>
        <p:spPr>
          <a:xfrm>
            <a:off x="4716016" y="4365104"/>
            <a:ext cx="1584176" cy="1656184"/>
          </a:xfrm>
          <a:prstGeom prst="up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5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8" name="Šipka nahoru 7">
            <a:hlinkClick r:id="" action="ppaction://hlinkshowjump?jump=lastslide"/>
          </p:cNvPr>
          <p:cNvSpPr/>
          <p:nvPr/>
        </p:nvSpPr>
        <p:spPr>
          <a:xfrm>
            <a:off x="2915816" y="4365104"/>
            <a:ext cx="1584176" cy="1656184"/>
          </a:xfrm>
          <a:prstGeom prst="up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rgbClr val="FF0000"/>
                </a:solidFill>
              </a:rPr>
              <a:t>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Vyber správný výsledek.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9600" dirty="0" smtClean="0">
                <a:solidFill>
                  <a:srgbClr val="7030A0"/>
                </a:solidFill>
              </a:rPr>
              <a:t>5-5</a:t>
            </a:r>
            <a:endParaRPr lang="cs-CZ" sz="9600" dirty="0">
              <a:solidFill>
                <a:srgbClr val="7030A0"/>
              </a:solidFill>
            </a:endParaRPr>
          </a:p>
        </p:txBody>
      </p:sp>
      <p:sp>
        <p:nvSpPr>
          <p:cNvPr id="4" name="6cípá hvězda 3">
            <a:hlinkClick r:id="" action="ppaction://hlinkshowjump?jump=lastslide"/>
          </p:cNvPr>
          <p:cNvSpPr/>
          <p:nvPr/>
        </p:nvSpPr>
        <p:spPr>
          <a:xfrm>
            <a:off x="1043608" y="4509120"/>
            <a:ext cx="1368152" cy="1584176"/>
          </a:xfrm>
          <a:prstGeom prst="star6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7030A0"/>
                </a:solidFill>
              </a:rPr>
              <a:t>6</a:t>
            </a:r>
            <a:endParaRPr lang="cs-CZ" sz="5400" dirty="0">
              <a:solidFill>
                <a:srgbClr val="7030A0"/>
              </a:solidFill>
            </a:endParaRPr>
          </a:p>
        </p:txBody>
      </p:sp>
      <p:sp>
        <p:nvSpPr>
          <p:cNvPr id="5" name="6cípá hvězda 4">
            <a:hlinkClick r:id="" action="ppaction://hlinkshowjump?jump=lastslide"/>
          </p:cNvPr>
          <p:cNvSpPr/>
          <p:nvPr/>
        </p:nvSpPr>
        <p:spPr>
          <a:xfrm>
            <a:off x="6732240" y="4653136"/>
            <a:ext cx="1368152" cy="1584176"/>
          </a:xfrm>
          <a:prstGeom prst="star6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rgbClr val="7030A0"/>
                </a:solidFill>
              </a:rPr>
              <a:t>4</a:t>
            </a:r>
          </a:p>
        </p:txBody>
      </p:sp>
      <p:sp>
        <p:nvSpPr>
          <p:cNvPr id="6" name="6cípá hvězda 5"/>
          <p:cNvSpPr/>
          <p:nvPr/>
        </p:nvSpPr>
        <p:spPr>
          <a:xfrm>
            <a:off x="4860032" y="3861048"/>
            <a:ext cx="1368152" cy="1584176"/>
          </a:xfrm>
          <a:prstGeom prst="star6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rgbClr val="7030A0"/>
                </a:solidFill>
              </a:rPr>
              <a:t>0</a:t>
            </a:r>
          </a:p>
        </p:txBody>
      </p:sp>
      <p:sp>
        <p:nvSpPr>
          <p:cNvPr id="7" name="6cípá hvězda 6">
            <a:hlinkClick r:id="" action="ppaction://hlinkshowjump?jump=lastslide"/>
          </p:cNvPr>
          <p:cNvSpPr/>
          <p:nvPr/>
        </p:nvSpPr>
        <p:spPr>
          <a:xfrm>
            <a:off x="3059832" y="3861048"/>
            <a:ext cx="1368152" cy="1584176"/>
          </a:xfrm>
          <a:prstGeom prst="star6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rgbClr val="7030A0"/>
                </a:solidFill>
              </a:rPr>
              <a:t>5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Vyber správný výsledek.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9600" dirty="0" smtClean="0">
                <a:solidFill>
                  <a:schemeClr val="accent2">
                    <a:lumMod val="75000"/>
                  </a:schemeClr>
                </a:solidFill>
              </a:rPr>
              <a:t>0+5</a:t>
            </a:r>
            <a:endParaRPr lang="cs-CZ" sz="96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Šestnácticípá hvězda 4">
            <a:hlinkClick r:id="rId2" action="ppaction://hlinksldjump"/>
          </p:cNvPr>
          <p:cNvSpPr/>
          <p:nvPr/>
        </p:nvSpPr>
        <p:spPr>
          <a:xfrm>
            <a:off x="1835696" y="4797152"/>
            <a:ext cx="1440160" cy="1584176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accent2">
                    <a:lumMod val="75000"/>
                  </a:schemeClr>
                </a:solidFill>
              </a:rPr>
              <a:t>5</a:t>
            </a:r>
          </a:p>
        </p:txBody>
      </p:sp>
      <p:sp>
        <p:nvSpPr>
          <p:cNvPr id="6" name="Šestnácticípá hvězda 5">
            <a:hlinkClick r:id="" action="ppaction://hlinkshowjump?jump=lastslide"/>
          </p:cNvPr>
          <p:cNvSpPr/>
          <p:nvPr/>
        </p:nvSpPr>
        <p:spPr>
          <a:xfrm>
            <a:off x="6372200" y="2996952"/>
            <a:ext cx="1440160" cy="1584176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accent2">
                    <a:lumMod val="75000"/>
                  </a:schemeClr>
                </a:solidFill>
              </a:rPr>
              <a:t>3</a:t>
            </a:r>
          </a:p>
        </p:txBody>
      </p:sp>
      <p:sp>
        <p:nvSpPr>
          <p:cNvPr id="7" name="Šestnácticípá hvězda 6">
            <a:hlinkClick r:id="" action="ppaction://hlinkshowjump?jump=lastslide"/>
          </p:cNvPr>
          <p:cNvSpPr/>
          <p:nvPr/>
        </p:nvSpPr>
        <p:spPr>
          <a:xfrm>
            <a:off x="4932040" y="3645024"/>
            <a:ext cx="1440160" cy="1584176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accent2">
                    <a:lumMod val="75000"/>
                  </a:schemeClr>
                </a:solidFill>
              </a:rPr>
              <a:t>4</a:t>
            </a:r>
            <a:endParaRPr lang="cs-CZ" sz="5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Šestnácticípá hvězda 7">
            <a:hlinkClick r:id="" action="ppaction://hlinkshowjump?jump=lastslide"/>
          </p:cNvPr>
          <p:cNvSpPr/>
          <p:nvPr/>
        </p:nvSpPr>
        <p:spPr>
          <a:xfrm>
            <a:off x="3347864" y="4221088"/>
            <a:ext cx="1440160" cy="1584176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accent2">
                    <a:lumMod val="75000"/>
                  </a:schemeClr>
                </a:solidFill>
              </a:rPr>
              <a:t>6</a:t>
            </a:r>
            <a:endParaRPr lang="cs-CZ" sz="54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Vyber správný výsledek.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9600" dirty="0" smtClean="0">
                <a:solidFill>
                  <a:schemeClr val="accent6">
                    <a:lumMod val="50000"/>
                  </a:schemeClr>
                </a:solidFill>
              </a:rPr>
              <a:t>4+2</a:t>
            </a:r>
            <a:endParaRPr lang="cs-CZ" sz="96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Srdce 3">
            <a:hlinkClick r:id="" action="ppaction://hlinkshowjump?jump=lastslide"/>
          </p:cNvPr>
          <p:cNvSpPr/>
          <p:nvPr/>
        </p:nvSpPr>
        <p:spPr>
          <a:xfrm>
            <a:off x="1259632" y="4077072"/>
            <a:ext cx="1296144" cy="1440160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4</a:t>
            </a:r>
            <a:endParaRPr lang="cs-CZ" sz="5400" dirty="0"/>
          </a:p>
        </p:txBody>
      </p:sp>
      <p:sp>
        <p:nvSpPr>
          <p:cNvPr id="5" name="Srdce 4">
            <a:hlinkClick r:id="" action="ppaction://hlinkshowjump?jump=lastslide"/>
          </p:cNvPr>
          <p:cNvSpPr/>
          <p:nvPr/>
        </p:nvSpPr>
        <p:spPr>
          <a:xfrm>
            <a:off x="6444208" y="4509120"/>
            <a:ext cx="1296144" cy="1440160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/>
              <a:t>3</a:t>
            </a:r>
          </a:p>
        </p:txBody>
      </p:sp>
      <p:sp>
        <p:nvSpPr>
          <p:cNvPr id="6" name="Srdce 5">
            <a:hlinkClick r:id="rId2" action="ppaction://hlinksldjump"/>
          </p:cNvPr>
          <p:cNvSpPr/>
          <p:nvPr/>
        </p:nvSpPr>
        <p:spPr>
          <a:xfrm>
            <a:off x="4860032" y="4509120"/>
            <a:ext cx="1296144" cy="1440160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/>
              <a:t>6</a:t>
            </a:r>
          </a:p>
        </p:txBody>
      </p:sp>
      <p:sp>
        <p:nvSpPr>
          <p:cNvPr id="7" name="Srdce 6">
            <a:hlinkClick r:id="" action="ppaction://hlinkshowjump?jump=lastslide"/>
          </p:cNvPr>
          <p:cNvSpPr/>
          <p:nvPr/>
        </p:nvSpPr>
        <p:spPr>
          <a:xfrm>
            <a:off x="2915816" y="4149080"/>
            <a:ext cx="1296144" cy="1440160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/>
              <a:t>5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Vyber správný výsledek.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9600" dirty="0" smtClean="0">
                <a:solidFill>
                  <a:schemeClr val="bg2">
                    <a:lumMod val="50000"/>
                  </a:schemeClr>
                </a:solidFill>
              </a:rPr>
              <a:t>6-6</a:t>
            </a:r>
            <a:endParaRPr lang="cs-CZ" sz="96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4" name="Plechovka 3">
            <a:hlinkClick r:id="" action="ppaction://hlinkshowjump?jump=lastslide"/>
          </p:cNvPr>
          <p:cNvSpPr/>
          <p:nvPr/>
        </p:nvSpPr>
        <p:spPr>
          <a:xfrm>
            <a:off x="1907704" y="3717032"/>
            <a:ext cx="914400" cy="1216152"/>
          </a:xfrm>
          <a:prstGeom prst="can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accent6">
                    <a:lumMod val="50000"/>
                  </a:schemeClr>
                </a:solidFill>
              </a:rPr>
              <a:t>5</a:t>
            </a:r>
          </a:p>
        </p:txBody>
      </p:sp>
      <p:sp>
        <p:nvSpPr>
          <p:cNvPr id="5" name="Plechovka 4">
            <a:hlinkClick r:id="" action="ppaction://hlinkshowjump?jump=lastslide"/>
          </p:cNvPr>
          <p:cNvSpPr/>
          <p:nvPr/>
        </p:nvSpPr>
        <p:spPr>
          <a:xfrm>
            <a:off x="3419872" y="4149080"/>
            <a:ext cx="914400" cy="1216152"/>
          </a:xfrm>
          <a:prstGeom prst="can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accent6">
                    <a:lumMod val="50000"/>
                  </a:schemeClr>
                </a:solidFill>
              </a:rPr>
              <a:t>4</a:t>
            </a:r>
          </a:p>
        </p:txBody>
      </p:sp>
      <p:sp>
        <p:nvSpPr>
          <p:cNvPr id="6" name="Plechovka 5">
            <a:hlinkClick r:id="rId2" action="ppaction://hlinksldjump"/>
          </p:cNvPr>
          <p:cNvSpPr/>
          <p:nvPr/>
        </p:nvSpPr>
        <p:spPr>
          <a:xfrm>
            <a:off x="4860032" y="4509120"/>
            <a:ext cx="914400" cy="1216152"/>
          </a:xfrm>
          <a:prstGeom prst="can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accent6">
                    <a:lumMod val="50000"/>
                  </a:schemeClr>
                </a:solidFill>
              </a:rPr>
              <a:t>0</a:t>
            </a:r>
            <a:endParaRPr lang="cs-CZ" sz="5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Plechovka 6">
            <a:hlinkClick r:id="" action="ppaction://hlinkshowjump?jump=lastslide"/>
          </p:cNvPr>
          <p:cNvSpPr/>
          <p:nvPr/>
        </p:nvSpPr>
        <p:spPr>
          <a:xfrm>
            <a:off x="6300192" y="4869160"/>
            <a:ext cx="914400" cy="1216152"/>
          </a:xfrm>
          <a:prstGeom prst="can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accent6">
                    <a:lumMod val="50000"/>
                  </a:schemeClr>
                </a:solidFill>
              </a:rPr>
              <a:t>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Vyber správný výsledek.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9600" dirty="0" smtClean="0">
                <a:solidFill>
                  <a:schemeClr val="accent5">
                    <a:lumMod val="75000"/>
                  </a:schemeClr>
                </a:solidFill>
              </a:rPr>
              <a:t>5-0</a:t>
            </a:r>
            <a:endParaRPr lang="cs-CZ" sz="96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4" name="Elipsa 3">
            <a:hlinkClick r:id="" action="ppaction://hlinkshowjump?jump=lastslide"/>
          </p:cNvPr>
          <p:cNvSpPr/>
          <p:nvPr/>
        </p:nvSpPr>
        <p:spPr>
          <a:xfrm>
            <a:off x="1691680" y="4293096"/>
            <a:ext cx="1080120" cy="1656184"/>
          </a:xfrm>
          <a:prstGeom prst="ellipse">
            <a:avLst/>
          </a:prstGeom>
          <a:solidFill>
            <a:srgbClr val="EA22A3"/>
          </a:solidFill>
          <a:ln>
            <a:solidFill>
              <a:srgbClr val="EA22A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5" name="Elipsa 4">
            <a:hlinkClick r:id="" action="ppaction://hlinkshowjump?jump=lastslide"/>
          </p:cNvPr>
          <p:cNvSpPr/>
          <p:nvPr/>
        </p:nvSpPr>
        <p:spPr>
          <a:xfrm>
            <a:off x="6876256" y="3861048"/>
            <a:ext cx="1080120" cy="1656184"/>
          </a:xfrm>
          <a:prstGeom prst="ellipse">
            <a:avLst/>
          </a:prstGeom>
          <a:solidFill>
            <a:srgbClr val="EA22A3"/>
          </a:solidFill>
          <a:ln>
            <a:solidFill>
              <a:srgbClr val="EA22A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0</a:t>
            </a:r>
          </a:p>
        </p:txBody>
      </p:sp>
      <p:sp>
        <p:nvSpPr>
          <p:cNvPr id="6" name="Elipsa 5">
            <a:hlinkClick r:id="" action="ppaction://hlinkshowjump?jump=lastslide"/>
          </p:cNvPr>
          <p:cNvSpPr/>
          <p:nvPr/>
        </p:nvSpPr>
        <p:spPr>
          <a:xfrm>
            <a:off x="5220072" y="4437112"/>
            <a:ext cx="1080120" cy="1656184"/>
          </a:xfrm>
          <a:prstGeom prst="ellipse">
            <a:avLst/>
          </a:prstGeom>
          <a:solidFill>
            <a:srgbClr val="EA22A3"/>
          </a:solidFill>
          <a:ln>
            <a:solidFill>
              <a:srgbClr val="EA22A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7" name="Elipsa 6">
            <a:hlinkClick r:id="rId2" action="ppaction://hlinksldjump"/>
          </p:cNvPr>
          <p:cNvSpPr/>
          <p:nvPr/>
        </p:nvSpPr>
        <p:spPr>
          <a:xfrm>
            <a:off x="3563888" y="3861048"/>
            <a:ext cx="1080120" cy="1656184"/>
          </a:xfrm>
          <a:prstGeom prst="ellipse">
            <a:avLst/>
          </a:prstGeom>
          <a:solidFill>
            <a:srgbClr val="EA22A3"/>
          </a:solidFill>
          <a:ln>
            <a:solidFill>
              <a:srgbClr val="EA22A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5</a:t>
            </a:r>
            <a:endParaRPr lang="cs-CZ" sz="5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Vyber správný výsledek.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9600" dirty="0" smtClean="0">
                <a:solidFill>
                  <a:srgbClr val="0000FF"/>
                </a:solidFill>
              </a:rPr>
              <a:t>3+2</a:t>
            </a:r>
            <a:endParaRPr lang="cs-CZ" sz="9600" dirty="0">
              <a:solidFill>
                <a:srgbClr val="0000FF"/>
              </a:solidFill>
            </a:endParaRPr>
          </a:p>
        </p:txBody>
      </p:sp>
      <p:sp>
        <p:nvSpPr>
          <p:cNvPr id="4" name="Slunce 3">
            <a:hlinkClick r:id="" action="ppaction://hlinkshowjump?jump=lastslide"/>
          </p:cNvPr>
          <p:cNvSpPr/>
          <p:nvPr/>
        </p:nvSpPr>
        <p:spPr>
          <a:xfrm>
            <a:off x="827584" y="4653136"/>
            <a:ext cx="1584176" cy="1512168"/>
          </a:xfrm>
          <a:prstGeom prst="su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rgbClr val="0000FF"/>
                </a:solidFill>
              </a:rPr>
              <a:t>4</a:t>
            </a:r>
          </a:p>
        </p:txBody>
      </p:sp>
      <p:sp>
        <p:nvSpPr>
          <p:cNvPr id="5" name="Slunce 4">
            <a:hlinkClick r:id="" action="ppaction://hlinkshowjump?jump=lastslide"/>
          </p:cNvPr>
          <p:cNvSpPr/>
          <p:nvPr/>
        </p:nvSpPr>
        <p:spPr>
          <a:xfrm>
            <a:off x="6516216" y="3861048"/>
            <a:ext cx="1584176" cy="1512168"/>
          </a:xfrm>
          <a:prstGeom prst="su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rgbClr val="0000FF"/>
                </a:solidFill>
              </a:rPr>
              <a:t>2</a:t>
            </a:r>
          </a:p>
        </p:txBody>
      </p:sp>
      <p:sp>
        <p:nvSpPr>
          <p:cNvPr id="6" name="Slunce 5">
            <a:hlinkClick r:id="" action="ppaction://hlinkshowjump?jump=lastslide"/>
          </p:cNvPr>
          <p:cNvSpPr/>
          <p:nvPr/>
        </p:nvSpPr>
        <p:spPr>
          <a:xfrm>
            <a:off x="4716016" y="3861048"/>
            <a:ext cx="1584176" cy="1512168"/>
          </a:xfrm>
          <a:prstGeom prst="su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0000FF"/>
                </a:solidFill>
              </a:rPr>
              <a:t>6</a:t>
            </a:r>
            <a:endParaRPr lang="cs-CZ" sz="5400" dirty="0">
              <a:solidFill>
                <a:srgbClr val="0000FF"/>
              </a:solidFill>
            </a:endParaRPr>
          </a:p>
        </p:txBody>
      </p:sp>
      <p:sp>
        <p:nvSpPr>
          <p:cNvPr id="7" name="Slunce 6">
            <a:hlinkClick r:id="rId2" action="ppaction://hlinksldjump"/>
          </p:cNvPr>
          <p:cNvSpPr/>
          <p:nvPr/>
        </p:nvSpPr>
        <p:spPr>
          <a:xfrm>
            <a:off x="2843808" y="4653136"/>
            <a:ext cx="1584176" cy="1512168"/>
          </a:xfrm>
          <a:prstGeom prst="su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rgbClr val="0000FF"/>
                </a:solidFill>
              </a:rPr>
              <a:t>5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Vyber správný výsledek.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9600" dirty="0" smtClean="0">
                <a:solidFill>
                  <a:srgbClr val="009900"/>
                </a:solidFill>
              </a:rPr>
              <a:t>3-3</a:t>
            </a:r>
            <a:endParaRPr lang="cs-CZ" sz="9600" dirty="0">
              <a:solidFill>
                <a:srgbClr val="009900"/>
              </a:solidFill>
            </a:endParaRPr>
          </a:p>
        </p:txBody>
      </p:sp>
      <p:sp>
        <p:nvSpPr>
          <p:cNvPr id="5" name="Svislý svitek 4">
            <a:hlinkClick r:id="" action="ppaction://hlinkshowjump?jump=nextslide"/>
          </p:cNvPr>
          <p:cNvSpPr/>
          <p:nvPr/>
        </p:nvSpPr>
        <p:spPr>
          <a:xfrm>
            <a:off x="1331640" y="4653136"/>
            <a:ext cx="1440160" cy="1440160"/>
          </a:xfrm>
          <a:prstGeom prst="verticalScroll">
            <a:avLst/>
          </a:prstGeom>
          <a:solidFill>
            <a:srgbClr val="FFC00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rgbClr val="EA22A3"/>
                </a:solidFill>
              </a:rPr>
              <a:t>0</a:t>
            </a:r>
          </a:p>
        </p:txBody>
      </p:sp>
      <p:sp>
        <p:nvSpPr>
          <p:cNvPr id="6" name="Svislý svitek 5">
            <a:hlinkClick r:id="" action="ppaction://hlinkshowjump?jump=lastslide"/>
          </p:cNvPr>
          <p:cNvSpPr/>
          <p:nvPr/>
        </p:nvSpPr>
        <p:spPr>
          <a:xfrm>
            <a:off x="6588224" y="3356992"/>
            <a:ext cx="1440160" cy="1440160"/>
          </a:xfrm>
          <a:prstGeom prst="verticalScroll">
            <a:avLst/>
          </a:prstGeom>
          <a:solidFill>
            <a:srgbClr val="FFC00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rgbClr val="EA22A3"/>
                </a:solidFill>
              </a:rPr>
              <a:t>2</a:t>
            </a:r>
          </a:p>
        </p:txBody>
      </p:sp>
      <p:sp>
        <p:nvSpPr>
          <p:cNvPr id="7" name="Svislý svitek 6">
            <a:hlinkClick r:id="" action="ppaction://hlinkshowjump?jump=lastslide"/>
          </p:cNvPr>
          <p:cNvSpPr/>
          <p:nvPr/>
        </p:nvSpPr>
        <p:spPr>
          <a:xfrm>
            <a:off x="4932040" y="4005064"/>
            <a:ext cx="1440160" cy="1440160"/>
          </a:xfrm>
          <a:prstGeom prst="verticalScroll">
            <a:avLst/>
          </a:prstGeom>
          <a:solidFill>
            <a:srgbClr val="FFC00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rgbClr val="EA22A3"/>
                </a:solidFill>
              </a:rPr>
              <a:t>4</a:t>
            </a:r>
          </a:p>
        </p:txBody>
      </p:sp>
      <p:sp>
        <p:nvSpPr>
          <p:cNvPr id="8" name="Svislý svitek 7">
            <a:hlinkClick r:id="" action="ppaction://hlinkshowjump?jump=lastslide"/>
          </p:cNvPr>
          <p:cNvSpPr/>
          <p:nvPr/>
        </p:nvSpPr>
        <p:spPr>
          <a:xfrm>
            <a:off x="3275856" y="4077072"/>
            <a:ext cx="1440160" cy="1440160"/>
          </a:xfrm>
          <a:prstGeom prst="verticalScroll">
            <a:avLst/>
          </a:prstGeom>
          <a:solidFill>
            <a:srgbClr val="FFC00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EA22A3"/>
                </a:solidFill>
              </a:rPr>
              <a:t>5</a:t>
            </a:r>
            <a:endParaRPr lang="cs-CZ" sz="5400" dirty="0">
              <a:solidFill>
                <a:srgbClr val="EA22A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EA22A3"/>
                </a:solidFill>
              </a:rPr>
              <a:t>HURÁ, jsi dobrý počtář!</a:t>
            </a:r>
            <a:endParaRPr lang="cs-CZ" dirty="0">
              <a:solidFill>
                <a:srgbClr val="EA22A3"/>
              </a:solidFill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2411760" y="1556792"/>
            <a:ext cx="4176464" cy="3960440"/>
          </a:xfrm>
          <a:prstGeom prst="smileyFace">
            <a:avLst/>
          </a:prstGeom>
          <a:solidFill>
            <a:srgbClr val="EA22A3"/>
          </a:solidFill>
          <a:ln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rgbClr val="009900"/>
                </a:solidFill>
              </a:rPr>
              <a:t>Připravte si sešity a zkusíte teď příklady vypočítat sami.Dávejte při opisování pozor!</a:t>
            </a:r>
            <a:endParaRPr lang="cs-CZ" dirty="0">
              <a:solidFill>
                <a:srgbClr val="009900"/>
              </a:solidFill>
            </a:endParaRPr>
          </a:p>
        </p:txBody>
      </p:sp>
      <p:sp>
        <p:nvSpPr>
          <p:cNvPr id="4" name="Svislý svitek 3"/>
          <p:cNvSpPr/>
          <p:nvPr/>
        </p:nvSpPr>
        <p:spPr>
          <a:xfrm>
            <a:off x="683568" y="2420888"/>
            <a:ext cx="2376264" cy="4248472"/>
          </a:xfrm>
          <a:prstGeom prst="vertic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dirty="0" smtClean="0"/>
              <a:t>1+5=</a:t>
            </a:r>
          </a:p>
          <a:p>
            <a:r>
              <a:rPr lang="cs-CZ" sz="4800" dirty="0" smtClean="0"/>
              <a:t>4+0=</a:t>
            </a:r>
          </a:p>
          <a:p>
            <a:r>
              <a:rPr lang="cs-CZ" sz="4800" dirty="0" smtClean="0"/>
              <a:t>6-0=</a:t>
            </a:r>
          </a:p>
          <a:p>
            <a:r>
              <a:rPr lang="cs-CZ" sz="4800" dirty="0" smtClean="0"/>
              <a:t>5-5=</a:t>
            </a:r>
          </a:p>
          <a:p>
            <a:r>
              <a:rPr lang="cs-CZ" sz="4800" dirty="0" smtClean="0"/>
              <a:t>0+5=</a:t>
            </a:r>
            <a:endParaRPr lang="cs-CZ" sz="4800" dirty="0"/>
          </a:p>
        </p:txBody>
      </p:sp>
      <p:sp>
        <p:nvSpPr>
          <p:cNvPr id="5" name="Svislý svitek 4"/>
          <p:cNvSpPr/>
          <p:nvPr/>
        </p:nvSpPr>
        <p:spPr>
          <a:xfrm>
            <a:off x="5796136" y="2348880"/>
            <a:ext cx="2376264" cy="4248472"/>
          </a:xfrm>
          <a:prstGeom prst="vertic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dirty="0" smtClean="0"/>
              <a:t>4+2=</a:t>
            </a:r>
          </a:p>
          <a:p>
            <a:r>
              <a:rPr lang="cs-CZ" sz="4800" dirty="0" smtClean="0"/>
              <a:t>6-6=</a:t>
            </a:r>
          </a:p>
          <a:p>
            <a:r>
              <a:rPr lang="cs-CZ" sz="4800" dirty="0" smtClean="0"/>
              <a:t>5-0=</a:t>
            </a:r>
          </a:p>
          <a:p>
            <a:r>
              <a:rPr lang="cs-CZ" sz="4800" dirty="0" smtClean="0"/>
              <a:t>3+2=</a:t>
            </a:r>
          </a:p>
          <a:p>
            <a:r>
              <a:rPr lang="cs-CZ" sz="4800" dirty="0" smtClean="0"/>
              <a:t>3-3=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>
                <a:solidFill>
                  <a:srgbClr val="009900"/>
                </a:solidFill>
              </a:rPr>
              <a:t/>
            </a:r>
            <a:br>
              <a:rPr lang="cs-CZ" dirty="0" smtClean="0">
                <a:solidFill>
                  <a:srgbClr val="009900"/>
                </a:solidFill>
              </a:rPr>
            </a:br>
            <a:r>
              <a:rPr lang="cs-CZ" dirty="0" smtClean="0">
                <a:solidFill>
                  <a:srgbClr val="009900"/>
                </a:solidFill>
              </a:rPr>
              <a:t>A ještě jeden úkol navíc.</a:t>
            </a:r>
            <a:br>
              <a:rPr lang="cs-CZ" dirty="0" smtClean="0">
                <a:solidFill>
                  <a:srgbClr val="009900"/>
                </a:solidFill>
              </a:rPr>
            </a:br>
            <a:r>
              <a:rPr lang="cs-CZ" dirty="0" smtClean="0">
                <a:solidFill>
                  <a:srgbClr val="009900"/>
                </a:solidFill>
              </a:rPr>
              <a:t>Zvládnete ho bez nápovědy?</a:t>
            </a:r>
            <a:br>
              <a:rPr lang="cs-CZ" dirty="0" smtClean="0">
                <a:solidFill>
                  <a:srgbClr val="009900"/>
                </a:solidFill>
              </a:rPr>
            </a:br>
            <a:r>
              <a:rPr lang="cs-CZ" dirty="0" smtClean="0">
                <a:solidFill>
                  <a:srgbClr val="009900"/>
                </a:solidFill>
              </a:rPr>
              <a:t>Přemýšlejte.</a:t>
            </a:r>
            <a:endParaRPr lang="cs-CZ" dirty="0">
              <a:solidFill>
                <a:srgbClr val="009900"/>
              </a:solidFill>
            </a:endParaRPr>
          </a:p>
        </p:txBody>
      </p:sp>
      <p:sp>
        <p:nvSpPr>
          <p:cNvPr id="14" name="Vodorovný svitek 13"/>
          <p:cNvSpPr/>
          <p:nvPr/>
        </p:nvSpPr>
        <p:spPr>
          <a:xfrm>
            <a:off x="2843808" y="2348880"/>
            <a:ext cx="3384376" cy="4248472"/>
          </a:xfrm>
          <a:prstGeom prst="horizontalScroll">
            <a:avLst/>
          </a:prstGeom>
          <a:solidFill>
            <a:schemeClr val="accent6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accent2">
                    <a:lumMod val="50000"/>
                  </a:schemeClr>
                </a:solidFill>
              </a:rPr>
              <a:t>4+.=6</a:t>
            </a:r>
          </a:p>
          <a:p>
            <a:pPr algn="ctr"/>
            <a:r>
              <a:rPr lang="cs-CZ" sz="5400" dirty="0" smtClean="0">
                <a:solidFill>
                  <a:schemeClr val="accent2">
                    <a:lumMod val="50000"/>
                  </a:schemeClr>
                </a:solidFill>
              </a:rPr>
              <a:t>0+.=5</a:t>
            </a:r>
          </a:p>
          <a:p>
            <a:pPr algn="ctr"/>
            <a:r>
              <a:rPr lang="cs-CZ" sz="5400" dirty="0" smtClean="0">
                <a:solidFill>
                  <a:schemeClr val="accent2">
                    <a:lumMod val="50000"/>
                  </a:schemeClr>
                </a:solidFill>
              </a:rPr>
              <a:t>.-3=0</a:t>
            </a:r>
          </a:p>
          <a:p>
            <a:pPr algn="ctr"/>
            <a:r>
              <a:rPr lang="cs-CZ" sz="5400" dirty="0" smtClean="0">
                <a:solidFill>
                  <a:schemeClr val="accent2">
                    <a:lumMod val="50000"/>
                  </a:schemeClr>
                </a:solidFill>
              </a:rPr>
              <a:t>6-.=1</a:t>
            </a:r>
            <a:endParaRPr lang="cs-CZ" sz="5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ŘEŠENÍ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5" name="Svislý svitek 4"/>
          <p:cNvSpPr/>
          <p:nvPr/>
        </p:nvSpPr>
        <p:spPr>
          <a:xfrm>
            <a:off x="539552" y="1772816"/>
            <a:ext cx="2376264" cy="4248472"/>
          </a:xfrm>
          <a:prstGeom prst="vertic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dirty="0" smtClean="0"/>
              <a:t>1+5=</a:t>
            </a:r>
            <a:r>
              <a:rPr lang="cs-CZ" sz="4800" dirty="0" smtClean="0">
                <a:solidFill>
                  <a:srgbClr val="FF0000"/>
                </a:solidFill>
              </a:rPr>
              <a:t>6</a:t>
            </a:r>
          </a:p>
          <a:p>
            <a:r>
              <a:rPr lang="cs-CZ" sz="4800" dirty="0" smtClean="0"/>
              <a:t>4+0=</a:t>
            </a:r>
            <a:r>
              <a:rPr lang="cs-CZ" sz="4800" dirty="0" smtClean="0">
                <a:solidFill>
                  <a:srgbClr val="FF0000"/>
                </a:solidFill>
              </a:rPr>
              <a:t>4</a:t>
            </a:r>
          </a:p>
          <a:p>
            <a:r>
              <a:rPr lang="cs-CZ" sz="4800" dirty="0" smtClean="0"/>
              <a:t>6-0=</a:t>
            </a:r>
            <a:r>
              <a:rPr lang="cs-CZ" sz="4800" dirty="0" smtClean="0">
                <a:solidFill>
                  <a:srgbClr val="FF0000"/>
                </a:solidFill>
              </a:rPr>
              <a:t>6</a:t>
            </a:r>
          </a:p>
          <a:p>
            <a:r>
              <a:rPr lang="cs-CZ" sz="4800" dirty="0" smtClean="0"/>
              <a:t>5-5=</a:t>
            </a:r>
            <a:r>
              <a:rPr lang="cs-CZ" sz="4800" dirty="0" smtClean="0">
                <a:solidFill>
                  <a:srgbClr val="FF0000"/>
                </a:solidFill>
              </a:rPr>
              <a:t>0</a:t>
            </a:r>
          </a:p>
          <a:p>
            <a:r>
              <a:rPr lang="cs-CZ" sz="4800" dirty="0" smtClean="0"/>
              <a:t>0+5=</a:t>
            </a:r>
            <a:r>
              <a:rPr lang="cs-CZ" sz="4800" dirty="0" smtClean="0">
                <a:solidFill>
                  <a:srgbClr val="FF0000"/>
                </a:solidFill>
              </a:rPr>
              <a:t>5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6" name="Svislý svitek 5"/>
          <p:cNvSpPr/>
          <p:nvPr/>
        </p:nvSpPr>
        <p:spPr>
          <a:xfrm>
            <a:off x="2771800" y="1772816"/>
            <a:ext cx="2376264" cy="4248472"/>
          </a:xfrm>
          <a:prstGeom prst="vertic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dirty="0" smtClean="0"/>
              <a:t>4+2=</a:t>
            </a:r>
            <a:r>
              <a:rPr lang="cs-CZ" sz="4800" dirty="0" smtClean="0">
                <a:solidFill>
                  <a:srgbClr val="FF0000"/>
                </a:solidFill>
              </a:rPr>
              <a:t>6</a:t>
            </a:r>
          </a:p>
          <a:p>
            <a:r>
              <a:rPr lang="cs-CZ" sz="4800" dirty="0" smtClean="0"/>
              <a:t>6-6=</a:t>
            </a:r>
            <a:r>
              <a:rPr lang="cs-CZ" sz="4800" dirty="0" smtClean="0">
                <a:solidFill>
                  <a:srgbClr val="FF0000"/>
                </a:solidFill>
              </a:rPr>
              <a:t>0</a:t>
            </a:r>
          </a:p>
          <a:p>
            <a:r>
              <a:rPr lang="cs-CZ" sz="4800" dirty="0" smtClean="0"/>
              <a:t>5-0=</a:t>
            </a:r>
            <a:r>
              <a:rPr lang="cs-CZ" sz="4800" dirty="0" smtClean="0">
                <a:solidFill>
                  <a:srgbClr val="FF0000"/>
                </a:solidFill>
              </a:rPr>
              <a:t>5</a:t>
            </a:r>
          </a:p>
          <a:p>
            <a:r>
              <a:rPr lang="cs-CZ" sz="4800" dirty="0" smtClean="0"/>
              <a:t>3+2=</a:t>
            </a:r>
            <a:r>
              <a:rPr lang="cs-CZ" sz="4800" dirty="0" smtClean="0">
                <a:solidFill>
                  <a:srgbClr val="FF0000"/>
                </a:solidFill>
              </a:rPr>
              <a:t>5</a:t>
            </a:r>
          </a:p>
          <a:p>
            <a:r>
              <a:rPr lang="cs-CZ" sz="4800" dirty="0" smtClean="0"/>
              <a:t>3-3=</a:t>
            </a:r>
            <a:r>
              <a:rPr lang="cs-CZ" sz="4800" dirty="0" smtClean="0">
                <a:solidFill>
                  <a:srgbClr val="FF0000"/>
                </a:solidFill>
              </a:rPr>
              <a:t>0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7" name="Vodorovný svitek 6"/>
          <p:cNvSpPr/>
          <p:nvPr/>
        </p:nvSpPr>
        <p:spPr>
          <a:xfrm>
            <a:off x="5508104" y="1916832"/>
            <a:ext cx="3168352" cy="4248472"/>
          </a:xfrm>
          <a:prstGeom prst="horizontalScroll">
            <a:avLst/>
          </a:prstGeom>
          <a:solidFill>
            <a:schemeClr val="accent6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accent2">
                    <a:lumMod val="50000"/>
                  </a:schemeClr>
                </a:solidFill>
              </a:rPr>
              <a:t>4+</a:t>
            </a:r>
            <a:r>
              <a:rPr lang="cs-CZ" sz="5400" dirty="0" smtClean="0">
                <a:solidFill>
                  <a:srgbClr val="FF0000"/>
                </a:solidFill>
              </a:rPr>
              <a:t>2</a:t>
            </a:r>
            <a:r>
              <a:rPr lang="cs-CZ" sz="5400" dirty="0" smtClean="0">
                <a:solidFill>
                  <a:schemeClr val="accent2">
                    <a:lumMod val="50000"/>
                  </a:schemeClr>
                </a:solidFill>
              </a:rPr>
              <a:t>=6</a:t>
            </a:r>
          </a:p>
          <a:p>
            <a:pPr algn="ctr"/>
            <a:r>
              <a:rPr lang="cs-CZ" sz="5400" dirty="0" smtClean="0">
                <a:solidFill>
                  <a:schemeClr val="accent2">
                    <a:lumMod val="50000"/>
                  </a:schemeClr>
                </a:solidFill>
              </a:rPr>
              <a:t>0+</a:t>
            </a:r>
            <a:r>
              <a:rPr lang="cs-CZ" sz="5400" dirty="0" smtClean="0">
                <a:solidFill>
                  <a:srgbClr val="FF0000"/>
                </a:solidFill>
              </a:rPr>
              <a:t>5</a:t>
            </a:r>
            <a:r>
              <a:rPr lang="cs-CZ" sz="5400" dirty="0" smtClean="0">
                <a:solidFill>
                  <a:schemeClr val="accent2">
                    <a:lumMod val="50000"/>
                  </a:schemeClr>
                </a:solidFill>
              </a:rPr>
              <a:t>=5</a:t>
            </a:r>
          </a:p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3</a:t>
            </a:r>
            <a:r>
              <a:rPr lang="cs-CZ" sz="5400" dirty="0" smtClean="0">
                <a:solidFill>
                  <a:schemeClr val="accent2">
                    <a:lumMod val="50000"/>
                  </a:schemeClr>
                </a:solidFill>
              </a:rPr>
              <a:t>-3=0</a:t>
            </a:r>
          </a:p>
          <a:p>
            <a:pPr algn="ctr"/>
            <a:r>
              <a:rPr lang="cs-CZ" sz="5400" dirty="0" smtClean="0">
                <a:solidFill>
                  <a:schemeClr val="accent2">
                    <a:lumMod val="50000"/>
                  </a:schemeClr>
                </a:solidFill>
              </a:rPr>
              <a:t>6-</a:t>
            </a:r>
            <a:r>
              <a:rPr lang="cs-CZ" sz="5400" dirty="0" smtClean="0">
                <a:solidFill>
                  <a:srgbClr val="FF0000"/>
                </a:solidFill>
              </a:rPr>
              <a:t>5</a:t>
            </a:r>
            <a:r>
              <a:rPr lang="cs-CZ" sz="5400" dirty="0" smtClean="0">
                <a:solidFill>
                  <a:schemeClr val="accent2">
                    <a:lumMod val="50000"/>
                  </a:schemeClr>
                </a:solidFill>
              </a:rPr>
              <a:t>=1</a:t>
            </a:r>
            <a:endParaRPr lang="cs-CZ" sz="5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2411760" y="1124744"/>
            <a:ext cx="4032448" cy="4176464"/>
          </a:xfrm>
          <a:prstGeom prst="smileyFace">
            <a:avLst>
              <a:gd name="adj" fmla="val -4653"/>
            </a:avLst>
          </a:prstGeom>
          <a:solidFill>
            <a:srgbClr val="0099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Zpět nebo Předchozí 2">
            <a:hlinkClick r:id="" action="ppaction://hlinkshowjump?jump=lastslideviewed" highlightClick="1"/>
          </p:cNvPr>
          <p:cNvSpPr/>
          <p:nvPr/>
        </p:nvSpPr>
        <p:spPr>
          <a:xfrm>
            <a:off x="7524328" y="5589240"/>
            <a:ext cx="1296144" cy="1008112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</TotalTime>
  <Words>324</Words>
  <Application>Microsoft Office PowerPoint</Application>
  <PresentationFormat>Předvádění na obrazovce (4:3)</PresentationFormat>
  <Paragraphs>114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Snímek 1</vt:lpstr>
      <vt:lpstr>Snímek 2</vt:lpstr>
      <vt:lpstr>     POČÍTÁNÍ v oboru 0 – 6 </vt:lpstr>
      <vt:lpstr>Vyber správný výsledek.</vt:lpstr>
      <vt:lpstr>Vyber správný výsledek.</vt:lpstr>
      <vt:lpstr>Vyber správný výsledek.</vt:lpstr>
      <vt:lpstr>Vyber správný výsledek.</vt:lpstr>
      <vt:lpstr>Vyber správný výsledek.</vt:lpstr>
      <vt:lpstr>Vyber správný výsledek.</vt:lpstr>
      <vt:lpstr>Vyber správný výsledek.</vt:lpstr>
      <vt:lpstr>Vyber správný výsledek.</vt:lpstr>
      <vt:lpstr>Vyber správný výsledek.</vt:lpstr>
      <vt:lpstr>Vyber správný výsledek.</vt:lpstr>
      <vt:lpstr>HURÁ, jsi dobrý počtář!</vt:lpstr>
      <vt:lpstr> Připravte si sešity a zkusíte teď příklady vypočítat sami.Dávejte při opisování pozor!</vt:lpstr>
      <vt:lpstr> A ještě jeden úkol navíc. Zvládnete ho bez nápovědy? Přemýšlejte.</vt:lpstr>
      <vt:lpstr>ŘEŠENÍ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Mirek</dc:creator>
  <cp:lastModifiedBy>Mirek</cp:lastModifiedBy>
  <cp:revision>21</cp:revision>
  <dcterms:created xsi:type="dcterms:W3CDTF">2013-01-21T13:15:28Z</dcterms:created>
  <dcterms:modified xsi:type="dcterms:W3CDTF">2013-02-14T08:15:01Z</dcterms:modified>
</cp:coreProperties>
</file>