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9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248-30CB-4987-A9CF-EBDFCED1B21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99D79-4FB2-4329-8F64-7B649E3B0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248-30CB-4987-A9CF-EBDFCED1B21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99D79-4FB2-4329-8F64-7B649E3B0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248-30CB-4987-A9CF-EBDFCED1B21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99D79-4FB2-4329-8F64-7B649E3B0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248-30CB-4987-A9CF-EBDFCED1B21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99D79-4FB2-4329-8F64-7B649E3B0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248-30CB-4987-A9CF-EBDFCED1B21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99D79-4FB2-4329-8F64-7B649E3B0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248-30CB-4987-A9CF-EBDFCED1B21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99D79-4FB2-4329-8F64-7B649E3B0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248-30CB-4987-A9CF-EBDFCED1B21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99D79-4FB2-4329-8F64-7B649E3B0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248-30CB-4987-A9CF-EBDFCED1B21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99D79-4FB2-4329-8F64-7B649E3B0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248-30CB-4987-A9CF-EBDFCED1B21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99D79-4FB2-4329-8F64-7B649E3B0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248-30CB-4987-A9CF-EBDFCED1B21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99D79-4FB2-4329-8F64-7B649E3B0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6E248-30CB-4987-A9CF-EBDFCED1B21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99D79-4FB2-4329-8F64-7B649E3B0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6E248-30CB-4987-A9CF-EBDFCED1B210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599D79-4FB2-4329-8F64-7B649E3B007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24000" y="1397000"/>
          <a:ext cx="6096000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 Zdeňka </a:t>
                      </a:r>
                      <a:r>
                        <a:rPr lang="cs-CZ" sz="2400" dirty="0" err="1" smtClean="0"/>
                        <a:t>Kobrová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</a:t>
                      </a:r>
                      <a:r>
                        <a:rPr lang="cs-CZ" sz="2400" smtClean="0"/>
                        <a:t>: VY_32_Inovace_2A_18_Počítání </a:t>
                      </a:r>
                      <a:r>
                        <a:rPr lang="cs-CZ" sz="2400" dirty="0" smtClean="0"/>
                        <a:t>do 7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Počítání</a:t>
                      </a:r>
                      <a:r>
                        <a:rPr lang="cs-CZ" sz="2400" baseline="0" dirty="0" smtClean="0"/>
                        <a:t> do 7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 Prosinec 2012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VK 1.4 70839921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83568" y="620688"/>
          <a:ext cx="7776864" cy="5059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92288"/>
                <a:gridCol w="5184576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slouží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k procvičování a upevnění</a:t>
                      </a:r>
                      <a:r>
                        <a:rPr lang="cs-CZ" baseline="0" dirty="0" smtClean="0"/>
                        <a:t> učiva: odčítání v oboru 0 – 7 (doplnění příkladu odčítáním)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je určena pro žáky 2.r. ZŠ praktické</a:t>
                      </a:r>
                      <a:r>
                        <a:rPr lang="cs-CZ" baseline="0" dirty="0" smtClean="0"/>
                        <a:t> pro práci na </a:t>
                      </a:r>
                      <a:r>
                        <a:rPr lang="cs-CZ" baseline="0" dirty="0" err="1" smtClean="0"/>
                        <a:t>inter</a:t>
                      </a:r>
                      <a:r>
                        <a:rPr lang="cs-CZ" baseline="0" dirty="0" smtClean="0"/>
                        <a:t>- aktivní tabuli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snímky 4 – 15 mohou být vytištěny a použity jako samostatné pracovní listy k individuální práci žáků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 lavici (spojování s výsledkem, opis příkladu)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snímky 4 – 15 – odčítání v oboru do 7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snímek 16 – pochvala pro dobré počtáře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snímek 17 – </a:t>
                      </a:r>
                      <a:r>
                        <a:rPr lang="cs-CZ" baseline="0" dirty="0" smtClean="0"/>
                        <a:t>kontrolní cvičení (příklady z prezentace) určené </a:t>
                      </a:r>
                      <a:r>
                        <a:rPr lang="cs-CZ" dirty="0" smtClean="0"/>
                        <a:t>pro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samostatnou práci</a:t>
                      </a:r>
                      <a:r>
                        <a:rPr lang="cs-CZ" baseline="0" dirty="0" smtClean="0"/>
                        <a:t> žáků v lavici 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řešení kontrolního</a:t>
                      </a:r>
                      <a:r>
                        <a:rPr lang="cs-CZ" baseline="0" dirty="0" smtClean="0"/>
                        <a:t> cvičení: </a:t>
                      </a:r>
                      <a:r>
                        <a:rPr lang="cs-CZ" dirty="0" smtClean="0"/>
                        <a:t>snímek 19</a:t>
                      </a:r>
                      <a:r>
                        <a:rPr lang="cs-CZ" baseline="0" dirty="0" smtClean="0"/>
                        <a:t> 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vzdělávání žáků s LMP, 1. stupeň – 1 . období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7 – 9 let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/>
            </a:r>
            <a:br>
              <a:rPr lang="cs-CZ" sz="8000" dirty="0" smtClean="0"/>
            </a:br>
            <a:r>
              <a:rPr lang="cs-CZ" sz="8000" dirty="0"/>
              <a:t/>
            </a:r>
            <a:br>
              <a:rPr lang="cs-CZ" sz="8000" dirty="0"/>
            </a:br>
            <a:r>
              <a:rPr lang="cs-CZ" sz="8000" dirty="0" smtClean="0"/>
              <a:t/>
            </a:r>
            <a:br>
              <a:rPr lang="cs-CZ" sz="8000" dirty="0" smtClean="0"/>
            </a:br>
            <a:r>
              <a:rPr lang="cs-CZ" sz="8000" dirty="0"/>
              <a:t/>
            </a:r>
            <a:br>
              <a:rPr lang="cs-CZ" sz="8000" dirty="0"/>
            </a:br>
            <a:r>
              <a:rPr lang="cs-CZ" sz="8000" dirty="0" smtClean="0">
                <a:solidFill>
                  <a:srgbClr val="0070C0"/>
                </a:solidFill>
              </a:rPr>
              <a:t>POČÍTÁNÍ</a:t>
            </a:r>
            <a:br>
              <a:rPr lang="cs-CZ" sz="8000" dirty="0" smtClean="0">
                <a:solidFill>
                  <a:srgbClr val="0070C0"/>
                </a:solidFill>
              </a:rPr>
            </a:br>
            <a:r>
              <a:rPr lang="cs-CZ" sz="8000" dirty="0" smtClean="0">
                <a:solidFill>
                  <a:srgbClr val="0070C0"/>
                </a:solidFill>
              </a:rPr>
              <a:t>v oboru 0 - 7</a:t>
            </a:r>
            <a:endParaRPr lang="cs-CZ" sz="80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Doplň příklad odčítáním.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CC0099"/>
                </a:solidFill>
              </a:rPr>
              <a:t>7-.=1</a:t>
            </a:r>
            <a:endParaRPr lang="cs-CZ" sz="9600" dirty="0">
              <a:solidFill>
                <a:srgbClr val="CC0099"/>
              </a:solidFill>
            </a:endParaRPr>
          </a:p>
        </p:txBody>
      </p:sp>
      <p:sp>
        <p:nvSpPr>
          <p:cNvPr id="4" name="Vývojový diagram: magnetický disk 3">
            <a:hlinkClick r:id="rId2" action="ppaction://hlinksldjump"/>
          </p:cNvPr>
          <p:cNvSpPr/>
          <p:nvPr/>
        </p:nvSpPr>
        <p:spPr>
          <a:xfrm>
            <a:off x="971600" y="3068960"/>
            <a:ext cx="1224136" cy="1728192"/>
          </a:xfrm>
          <a:prstGeom prst="flowChartMagneticDisk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CC0099"/>
                </a:solidFill>
              </a:rPr>
              <a:t>6</a:t>
            </a:r>
            <a:endParaRPr lang="cs-CZ" sz="5400" dirty="0">
              <a:solidFill>
                <a:srgbClr val="CC0099"/>
              </a:solidFill>
            </a:endParaRPr>
          </a:p>
        </p:txBody>
      </p:sp>
      <p:sp>
        <p:nvSpPr>
          <p:cNvPr id="5" name="Vývojový diagram: magnetický disk 4">
            <a:hlinkClick r:id="" action="ppaction://hlinkshowjump?jump=lastslide"/>
          </p:cNvPr>
          <p:cNvSpPr/>
          <p:nvPr/>
        </p:nvSpPr>
        <p:spPr>
          <a:xfrm>
            <a:off x="2627784" y="4077072"/>
            <a:ext cx="1224136" cy="1728192"/>
          </a:xfrm>
          <a:prstGeom prst="flowChartMagneticDisk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CC0099"/>
                </a:solidFill>
              </a:rPr>
              <a:t>5</a:t>
            </a:r>
            <a:endParaRPr lang="cs-CZ" sz="5400" dirty="0">
              <a:solidFill>
                <a:srgbClr val="CC0099"/>
              </a:solidFill>
            </a:endParaRPr>
          </a:p>
        </p:txBody>
      </p:sp>
      <p:sp>
        <p:nvSpPr>
          <p:cNvPr id="6" name="Vývojový diagram: magnetický disk 5">
            <a:hlinkClick r:id="" action="ppaction://hlinkshowjump?jump=lastslide"/>
          </p:cNvPr>
          <p:cNvSpPr/>
          <p:nvPr/>
        </p:nvSpPr>
        <p:spPr>
          <a:xfrm>
            <a:off x="4499992" y="4293096"/>
            <a:ext cx="1224136" cy="1728192"/>
          </a:xfrm>
          <a:prstGeom prst="flowChartMagneticDisk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CC0099"/>
                </a:solidFill>
              </a:rPr>
              <a:t>3</a:t>
            </a:r>
            <a:endParaRPr lang="cs-CZ" sz="5400" dirty="0">
              <a:solidFill>
                <a:srgbClr val="CC0099"/>
              </a:solidFill>
            </a:endParaRPr>
          </a:p>
        </p:txBody>
      </p:sp>
      <p:sp>
        <p:nvSpPr>
          <p:cNvPr id="7" name="Vývojový diagram: magnetický disk 6">
            <a:hlinkClick r:id="" action="ppaction://hlinkshowjump?jump=lastslide"/>
          </p:cNvPr>
          <p:cNvSpPr/>
          <p:nvPr/>
        </p:nvSpPr>
        <p:spPr>
          <a:xfrm>
            <a:off x="6372200" y="4293096"/>
            <a:ext cx="1224136" cy="1728192"/>
          </a:xfrm>
          <a:prstGeom prst="flowChartMagneticDisk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CC0099"/>
                </a:solidFill>
              </a:rPr>
              <a:t>1</a:t>
            </a:r>
            <a:endParaRPr lang="cs-CZ" sz="5400" dirty="0">
              <a:solidFill>
                <a:srgbClr val="CC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Doplň příklad odčítáním.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FF3300"/>
                </a:solidFill>
              </a:rPr>
              <a:t>6</a:t>
            </a:r>
            <a:r>
              <a:rPr lang="cs-CZ" sz="9600" dirty="0">
                <a:solidFill>
                  <a:srgbClr val="FF3300"/>
                </a:solidFill>
              </a:rPr>
              <a:t>-</a:t>
            </a:r>
            <a:r>
              <a:rPr lang="cs-CZ" sz="9600" dirty="0" smtClean="0">
                <a:solidFill>
                  <a:srgbClr val="FF3300"/>
                </a:solidFill>
              </a:rPr>
              <a:t>.=6</a:t>
            </a:r>
          </a:p>
          <a:p>
            <a:pPr algn="ctr">
              <a:buNone/>
            </a:pPr>
            <a:endParaRPr lang="cs-CZ" sz="9600" dirty="0">
              <a:solidFill>
                <a:srgbClr val="FF3300"/>
              </a:solidFill>
            </a:endParaRPr>
          </a:p>
        </p:txBody>
      </p:sp>
      <p:sp>
        <p:nvSpPr>
          <p:cNvPr id="4" name="12cípá hvězda 3">
            <a:hlinkClick r:id="" action="ppaction://hlinkshowjump?jump=lastslide"/>
          </p:cNvPr>
          <p:cNvSpPr/>
          <p:nvPr/>
        </p:nvSpPr>
        <p:spPr>
          <a:xfrm>
            <a:off x="827584" y="2780928"/>
            <a:ext cx="1656184" cy="1728192"/>
          </a:xfrm>
          <a:prstGeom prst="star12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FF3300"/>
                </a:solidFill>
              </a:rPr>
              <a:t>5</a:t>
            </a:r>
            <a:endParaRPr lang="cs-CZ" sz="5400" dirty="0">
              <a:solidFill>
                <a:srgbClr val="FF3300"/>
              </a:solidFill>
            </a:endParaRPr>
          </a:p>
        </p:txBody>
      </p:sp>
      <p:sp>
        <p:nvSpPr>
          <p:cNvPr id="5" name="12cípá hvězda 4">
            <a:hlinkClick r:id="" action="ppaction://hlinkshowjump?jump=lastslide"/>
          </p:cNvPr>
          <p:cNvSpPr/>
          <p:nvPr/>
        </p:nvSpPr>
        <p:spPr>
          <a:xfrm>
            <a:off x="6804248" y="2852936"/>
            <a:ext cx="1656184" cy="1728192"/>
          </a:xfrm>
          <a:prstGeom prst="star12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FF3300"/>
                </a:solidFill>
              </a:rPr>
              <a:t>2</a:t>
            </a:r>
            <a:endParaRPr lang="cs-CZ" sz="5400" dirty="0">
              <a:solidFill>
                <a:srgbClr val="FF3300"/>
              </a:solidFill>
            </a:endParaRPr>
          </a:p>
        </p:txBody>
      </p:sp>
      <p:sp>
        <p:nvSpPr>
          <p:cNvPr id="6" name="12cípá hvězda 5">
            <a:hlinkClick r:id="" action="ppaction://hlinkshowjump?jump=lastslide"/>
          </p:cNvPr>
          <p:cNvSpPr/>
          <p:nvPr/>
        </p:nvSpPr>
        <p:spPr>
          <a:xfrm>
            <a:off x="5076056" y="4149080"/>
            <a:ext cx="1656184" cy="1728192"/>
          </a:xfrm>
          <a:prstGeom prst="star12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FF3300"/>
                </a:solidFill>
              </a:rPr>
              <a:t>3</a:t>
            </a:r>
            <a:endParaRPr lang="cs-CZ" sz="5400" dirty="0">
              <a:solidFill>
                <a:srgbClr val="FF3300"/>
              </a:solidFill>
            </a:endParaRPr>
          </a:p>
        </p:txBody>
      </p:sp>
      <p:sp>
        <p:nvSpPr>
          <p:cNvPr id="7" name="12cípá hvězda 6">
            <a:hlinkClick r:id="rId2" action="ppaction://hlinksldjump"/>
          </p:cNvPr>
          <p:cNvSpPr/>
          <p:nvPr/>
        </p:nvSpPr>
        <p:spPr>
          <a:xfrm>
            <a:off x="2483768" y="4149080"/>
            <a:ext cx="1656184" cy="1728192"/>
          </a:xfrm>
          <a:prstGeom prst="star12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3300"/>
                </a:solidFill>
              </a:rPr>
              <a:t>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Doplň příklad odčítáním.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7030A0"/>
                </a:solidFill>
              </a:rPr>
              <a:t>7</a:t>
            </a:r>
            <a:r>
              <a:rPr lang="cs-CZ" sz="9600" dirty="0">
                <a:solidFill>
                  <a:srgbClr val="7030A0"/>
                </a:solidFill>
              </a:rPr>
              <a:t>-</a:t>
            </a:r>
            <a:r>
              <a:rPr lang="cs-CZ" sz="9600" dirty="0" smtClean="0">
                <a:solidFill>
                  <a:srgbClr val="7030A0"/>
                </a:solidFill>
              </a:rPr>
              <a:t>.=3</a:t>
            </a:r>
            <a:endParaRPr lang="cs-CZ" sz="9600" dirty="0">
              <a:solidFill>
                <a:srgbClr val="7030A0"/>
              </a:solidFill>
            </a:endParaRPr>
          </a:p>
        </p:txBody>
      </p:sp>
      <p:sp>
        <p:nvSpPr>
          <p:cNvPr id="5" name="7cípá hvězda 4">
            <a:hlinkClick r:id="" action="ppaction://hlinkshowjump?jump=lastslide"/>
          </p:cNvPr>
          <p:cNvSpPr/>
          <p:nvPr/>
        </p:nvSpPr>
        <p:spPr>
          <a:xfrm>
            <a:off x="1115616" y="4221088"/>
            <a:ext cx="1584176" cy="1512168"/>
          </a:xfrm>
          <a:prstGeom prst="star7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7030A0"/>
                </a:solidFill>
              </a:rPr>
              <a:t>0</a:t>
            </a:r>
            <a:endParaRPr lang="cs-CZ" sz="5400" b="1" dirty="0">
              <a:solidFill>
                <a:srgbClr val="7030A0"/>
              </a:solidFill>
            </a:endParaRPr>
          </a:p>
        </p:txBody>
      </p:sp>
      <p:sp>
        <p:nvSpPr>
          <p:cNvPr id="6" name="7cípá hvězda 5">
            <a:hlinkClick r:id="" action="ppaction://hlinkshowjump?jump=lastslide"/>
          </p:cNvPr>
          <p:cNvSpPr/>
          <p:nvPr/>
        </p:nvSpPr>
        <p:spPr>
          <a:xfrm>
            <a:off x="6948264" y="2708920"/>
            <a:ext cx="1584176" cy="1512168"/>
          </a:xfrm>
          <a:prstGeom prst="star7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7030A0"/>
                </a:solidFill>
              </a:rPr>
              <a:t>3</a:t>
            </a:r>
            <a:endParaRPr lang="cs-CZ" sz="5400" b="1" dirty="0">
              <a:solidFill>
                <a:srgbClr val="7030A0"/>
              </a:solidFill>
            </a:endParaRPr>
          </a:p>
        </p:txBody>
      </p:sp>
      <p:sp>
        <p:nvSpPr>
          <p:cNvPr id="7" name="7cípá hvězda 6">
            <a:hlinkClick r:id="" action="ppaction://hlinkshowjump?jump=lastslide"/>
          </p:cNvPr>
          <p:cNvSpPr/>
          <p:nvPr/>
        </p:nvSpPr>
        <p:spPr>
          <a:xfrm>
            <a:off x="5436096" y="3861048"/>
            <a:ext cx="1584176" cy="1512168"/>
          </a:xfrm>
          <a:prstGeom prst="star7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7030A0"/>
                </a:solidFill>
              </a:rPr>
              <a:t>2</a:t>
            </a:r>
            <a:endParaRPr lang="cs-CZ" sz="5400" b="1" dirty="0">
              <a:solidFill>
                <a:srgbClr val="7030A0"/>
              </a:solidFill>
            </a:endParaRPr>
          </a:p>
        </p:txBody>
      </p:sp>
      <p:sp>
        <p:nvSpPr>
          <p:cNvPr id="8" name="7cípá hvězda 7">
            <a:hlinkClick r:id="rId2" action="ppaction://hlinksldjump"/>
          </p:cNvPr>
          <p:cNvSpPr/>
          <p:nvPr/>
        </p:nvSpPr>
        <p:spPr>
          <a:xfrm>
            <a:off x="3275856" y="4221088"/>
            <a:ext cx="1584176" cy="1512168"/>
          </a:xfrm>
          <a:prstGeom prst="star7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7030A0"/>
                </a:solidFill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Doplň příklad odčítáním.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002060"/>
                </a:solidFill>
              </a:rPr>
              <a:t>5-.=5</a:t>
            </a:r>
            <a:endParaRPr lang="cs-CZ" sz="9600" dirty="0">
              <a:solidFill>
                <a:srgbClr val="002060"/>
              </a:solidFill>
            </a:endParaRPr>
          </a:p>
        </p:txBody>
      </p:sp>
      <p:sp>
        <p:nvSpPr>
          <p:cNvPr id="4" name="Ohnutý roh 3">
            <a:hlinkClick r:id="rId2" action="ppaction://hlinksldjump"/>
          </p:cNvPr>
          <p:cNvSpPr/>
          <p:nvPr/>
        </p:nvSpPr>
        <p:spPr>
          <a:xfrm>
            <a:off x="1115616" y="4077072"/>
            <a:ext cx="1368152" cy="1368152"/>
          </a:xfrm>
          <a:prstGeom prst="foldedCorne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accent3">
                    <a:lumMod val="50000"/>
                  </a:schemeClr>
                </a:solidFill>
              </a:rPr>
              <a:t>0</a:t>
            </a:r>
          </a:p>
        </p:txBody>
      </p:sp>
      <p:sp>
        <p:nvSpPr>
          <p:cNvPr id="5" name="Ohnutý roh 4">
            <a:hlinkClick r:id="" action="ppaction://hlinkshowjump?jump=lastslide"/>
          </p:cNvPr>
          <p:cNvSpPr/>
          <p:nvPr/>
        </p:nvSpPr>
        <p:spPr>
          <a:xfrm>
            <a:off x="6300192" y="4149080"/>
            <a:ext cx="1368152" cy="1368152"/>
          </a:xfrm>
          <a:prstGeom prst="foldedCorne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accent3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6" name="Ohnutý roh 5">
            <a:hlinkClick r:id="" action="ppaction://hlinkshowjump?jump=lastslide"/>
          </p:cNvPr>
          <p:cNvSpPr/>
          <p:nvPr/>
        </p:nvSpPr>
        <p:spPr>
          <a:xfrm>
            <a:off x="4572000" y="4725144"/>
            <a:ext cx="1368152" cy="1368152"/>
          </a:xfrm>
          <a:prstGeom prst="foldedCorne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cs-CZ" sz="5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Ohnutý roh 6">
            <a:hlinkClick r:id="" action="ppaction://hlinkshowjump?jump=lastslide"/>
          </p:cNvPr>
          <p:cNvSpPr/>
          <p:nvPr/>
        </p:nvSpPr>
        <p:spPr>
          <a:xfrm>
            <a:off x="2915816" y="4725144"/>
            <a:ext cx="1368152" cy="1368152"/>
          </a:xfrm>
          <a:prstGeom prst="foldedCorne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accent3">
                    <a:lumMod val="50000"/>
                  </a:schemeClr>
                </a:solidFill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Doplň příklad odčítáním.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chemeClr val="accent3">
                    <a:lumMod val="50000"/>
                  </a:schemeClr>
                </a:solidFill>
              </a:rPr>
              <a:t>4-.=1</a:t>
            </a:r>
            <a:endParaRPr lang="cs-CZ" sz="9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Vývojový diagram: vyjmutí 3">
            <a:hlinkClick r:id="" action="ppaction://hlinkshowjump?jump=lastslide"/>
          </p:cNvPr>
          <p:cNvSpPr/>
          <p:nvPr/>
        </p:nvSpPr>
        <p:spPr>
          <a:xfrm>
            <a:off x="1547664" y="4149080"/>
            <a:ext cx="1152128" cy="1512168"/>
          </a:xfrm>
          <a:prstGeom prst="flowChartExtract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0070C0"/>
                </a:solidFill>
              </a:rPr>
              <a:t>1</a:t>
            </a:r>
          </a:p>
        </p:txBody>
      </p:sp>
      <p:sp>
        <p:nvSpPr>
          <p:cNvPr id="5" name="Vývojový diagram: vyjmutí 4">
            <a:hlinkClick r:id="" action="ppaction://hlinkshowjump?jump=lastslide"/>
          </p:cNvPr>
          <p:cNvSpPr/>
          <p:nvPr/>
        </p:nvSpPr>
        <p:spPr>
          <a:xfrm>
            <a:off x="6156176" y="3645024"/>
            <a:ext cx="1152128" cy="1512168"/>
          </a:xfrm>
          <a:prstGeom prst="flowChartExtract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0070C0"/>
                </a:solidFill>
              </a:rPr>
              <a:t>4</a:t>
            </a:r>
          </a:p>
        </p:txBody>
      </p:sp>
      <p:sp>
        <p:nvSpPr>
          <p:cNvPr id="6" name="Vývojový diagram: vyjmutí 5">
            <a:hlinkClick r:id="rId2" action="ppaction://hlinksldjump"/>
          </p:cNvPr>
          <p:cNvSpPr/>
          <p:nvPr/>
        </p:nvSpPr>
        <p:spPr>
          <a:xfrm>
            <a:off x="4716016" y="4221088"/>
            <a:ext cx="1152128" cy="1512168"/>
          </a:xfrm>
          <a:prstGeom prst="flowChartExtract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0070C0"/>
                </a:solidFill>
              </a:rPr>
              <a:t>3</a:t>
            </a:r>
            <a:endParaRPr lang="cs-CZ" sz="5400" b="1" dirty="0">
              <a:solidFill>
                <a:srgbClr val="0070C0"/>
              </a:solidFill>
            </a:endParaRPr>
          </a:p>
        </p:txBody>
      </p:sp>
      <p:sp>
        <p:nvSpPr>
          <p:cNvPr id="7" name="Vývojový diagram: vyjmutí 6">
            <a:hlinkClick r:id="" action="ppaction://hlinkshowjump?jump=lastslide"/>
          </p:cNvPr>
          <p:cNvSpPr/>
          <p:nvPr/>
        </p:nvSpPr>
        <p:spPr>
          <a:xfrm>
            <a:off x="3059832" y="3501008"/>
            <a:ext cx="1152128" cy="1512168"/>
          </a:xfrm>
          <a:prstGeom prst="flowChartExtract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0070C0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Doplň příklad odčítáním.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7030A0"/>
                </a:solidFill>
              </a:rPr>
              <a:t>6</a:t>
            </a:r>
            <a:r>
              <a:rPr lang="cs-CZ" sz="9600" dirty="0">
                <a:solidFill>
                  <a:srgbClr val="7030A0"/>
                </a:solidFill>
              </a:rPr>
              <a:t>-</a:t>
            </a:r>
            <a:r>
              <a:rPr lang="cs-CZ" sz="9600" dirty="0" smtClean="0">
                <a:solidFill>
                  <a:srgbClr val="7030A0"/>
                </a:solidFill>
              </a:rPr>
              <a:t>.=2</a:t>
            </a:r>
            <a:endParaRPr lang="cs-CZ" sz="9600" dirty="0">
              <a:solidFill>
                <a:srgbClr val="7030A0"/>
              </a:solidFill>
            </a:endParaRPr>
          </a:p>
        </p:txBody>
      </p:sp>
      <p:sp>
        <p:nvSpPr>
          <p:cNvPr id="4" name="Vývojový diagram: ruční operace 3">
            <a:hlinkClick r:id="" action="ppaction://hlinkshowjump?jump=lastslide"/>
          </p:cNvPr>
          <p:cNvSpPr/>
          <p:nvPr/>
        </p:nvSpPr>
        <p:spPr>
          <a:xfrm>
            <a:off x="1331640" y="4077072"/>
            <a:ext cx="1224136" cy="1584176"/>
          </a:xfrm>
          <a:prstGeom prst="flowChartManualOperation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accent2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5" name="Vývojový diagram: ruční operace 4">
            <a:hlinkClick r:id="" action="ppaction://hlinkshowjump?jump=lastslide"/>
          </p:cNvPr>
          <p:cNvSpPr/>
          <p:nvPr/>
        </p:nvSpPr>
        <p:spPr>
          <a:xfrm>
            <a:off x="4644008" y="4509120"/>
            <a:ext cx="1224136" cy="1584176"/>
          </a:xfrm>
          <a:prstGeom prst="flowChartManualOperation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accent2">
                    <a:lumMod val="50000"/>
                  </a:schemeClr>
                </a:solidFill>
              </a:rPr>
              <a:t>0</a:t>
            </a:r>
          </a:p>
        </p:txBody>
      </p:sp>
      <p:sp>
        <p:nvSpPr>
          <p:cNvPr id="6" name="Vývojový diagram: ruční operace 5">
            <a:hlinkClick r:id="" action="ppaction://hlinkshowjump?jump=lastslide"/>
          </p:cNvPr>
          <p:cNvSpPr/>
          <p:nvPr/>
        </p:nvSpPr>
        <p:spPr>
          <a:xfrm>
            <a:off x="6300192" y="4149080"/>
            <a:ext cx="1224136" cy="1584176"/>
          </a:xfrm>
          <a:prstGeom prst="flowChartManualOperation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accent2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7" name="Vývojový diagram: ruční operace 6">
            <a:hlinkClick r:id="rId3" action="ppaction://hlinksldjump"/>
          </p:cNvPr>
          <p:cNvSpPr/>
          <p:nvPr/>
        </p:nvSpPr>
        <p:spPr>
          <a:xfrm>
            <a:off x="3059832" y="4509120"/>
            <a:ext cx="1224136" cy="1584176"/>
          </a:xfrm>
          <a:prstGeom prst="flowChartManualOperation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Doplň příklad odčítáním.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00B0F0"/>
                </a:solidFill>
              </a:rPr>
              <a:t>7</a:t>
            </a:r>
            <a:r>
              <a:rPr lang="cs-CZ" sz="9600" dirty="0">
                <a:solidFill>
                  <a:srgbClr val="00B0F0"/>
                </a:solidFill>
              </a:rPr>
              <a:t>-</a:t>
            </a:r>
            <a:r>
              <a:rPr lang="cs-CZ" sz="9600" dirty="0" smtClean="0">
                <a:solidFill>
                  <a:srgbClr val="00B0F0"/>
                </a:solidFill>
              </a:rPr>
              <a:t>.=7</a:t>
            </a:r>
            <a:endParaRPr lang="cs-CZ" sz="9600" dirty="0">
              <a:solidFill>
                <a:srgbClr val="00B0F0"/>
              </a:solidFill>
            </a:endParaRPr>
          </a:p>
        </p:txBody>
      </p:sp>
      <p:sp>
        <p:nvSpPr>
          <p:cNvPr id="6" name="Slza 5">
            <a:hlinkClick r:id="" action="ppaction://hlinkshowjump?jump=lastslide"/>
          </p:cNvPr>
          <p:cNvSpPr/>
          <p:nvPr/>
        </p:nvSpPr>
        <p:spPr>
          <a:xfrm>
            <a:off x="971600" y="3645024"/>
            <a:ext cx="1368152" cy="1440160"/>
          </a:xfrm>
          <a:prstGeom prst="teardrop">
            <a:avLst>
              <a:gd name="adj" fmla="val 1644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002060"/>
                </a:solidFill>
              </a:rPr>
              <a:t>2</a:t>
            </a:r>
            <a:endParaRPr lang="cs-CZ" sz="5400" b="1" dirty="0">
              <a:solidFill>
                <a:srgbClr val="002060"/>
              </a:solidFill>
            </a:endParaRPr>
          </a:p>
        </p:txBody>
      </p:sp>
      <p:sp>
        <p:nvSpPr>
          <p:cNvPr id="7" name="Slza 6">
            <a:hlinkClick r:id="rId2" action="ppaction://hlinksldjump"/>
          </p:cNvPr>
          <p:cNvSpPr/>
          <p:nvPr/>
        </p:nvSpPr>
        <p:spPr>
          <a:xfrm>
            <a:off x="2555776" y="4509120"/>
            <a:ext cx="1368152" cy="1440160"/>
          </a:xfrm>
          <a:prstGeom prst="teardrop">
            <a:avLst>
              <a:gd name="adj" fmla="val 1644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002060"/>
                </a:solidFill>
              </a:rPr>
              <a:t>0</a:t>
            </a:r>
            <a:endParaRPr lang="cs-CZ" sz="5400" b="1" dirty="0">
              <a:solidFill>
                <a:srgbClr val="002060"/>
              </a:solidFill>
            </a:endParaRPr>
          </a:p>
        </p:txBody>
      </p:sp>
      <p:sp>
        <p:nvSpPr>
          <p:cNvPr id="8" name="Slza 7">
            <a:hlinkClick r:id="" action="ppaction://hlinkshowjump?jump=lastslide"/>
          </p:cNvPr>
          <p:cNvSpPr/>
          <p:nvPr/>
        </p:nvSpPr>
        <p:spPr>
          <a:xfrm>
            <a:off x="6228184" y="4581128"/>
            <a:ext cx="1368152" cy="1440160"/>
          </a:xfrm>
          <a:prstGeom prst="teardrop">
            <a:avLst>
              <a:gd name="adj" fmla="val 1644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002060"/>
                </a:solidFill>
              </a:rPr>
              <a:t>5</a:t>
            </a:r>
            <a:endParaRPr lang="cs-CZ" sz="5400" b="1" dirty="0">
              <a:solidFill>
                <a:srgbClr val="002060"/>
              </a:solidFill>
            </a:endParaRPr>
          </a:p>
        </p:txBody>
      </p:sp>
      <p:sp>
        <p:nvSpPr>
          <p:cNvPr id="9" name="Slza 8">
            <a:hlinkClick r:id="" action="ppaction://hlinkshowjump?jump=lastslide"/>
          </p:cNvPr>
          <p:cNvSpPr/>
          <p:nvPr/>
        </p:nvSpPr>
        <p:spPr>
          <a:xfrm>
            <a:off x="4572000" y="3789040"/>
            <a:ext cx="1368152" cy="1440160"/>
          </a:xfrm>
          <a:prstGeom prst="teardrop">
            <a:avLst>
              <a:gd name="adj" fmla="val 1644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002060"/>
                </a:solidFill>
              </a:rPr>
              <a:t>6</a:t>
            </a:r>
            <a:endParaRPr lang="cs-CZ" sz="5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Doplň příklad odčítáním.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chemeClr val="accent6">
                    <a:lumMod val="75000"/>
                  </a:schemeClr>
                </a:solidFill>
              </a:rPr>
              <a:t>5</a:t>
            </a:r>
            <a:r>
              <a:rPr lang="cs-CZ" sz="9600" dirty="0">
                <a:solidFill>
                  <a:schemeClr val="accent6">
                    <a:lumMod val="75000"/>
                  </a:schemeClr>
                </a:solidFill>
              </a:rPr>
              <a:t>-</a:t>
            </a:r>
            <a:r>
              <a:rPr lang="cs-CZ" sz="9600" dirty="0" smtClean="0">
                <a:solidFill>
                  <a:schemeClr val="accent6">
                    <a:lumMod val="75000"/>
                  </a:schemeClr>
                </a:solidFill>
              </a:rPr>
              <a:t>.=</a:t>
            </a:r>
            <a:r>
              <a:rPr lang="cs-CZ" sz="9600" dirty="0">
                <a:solidFill>
                  <a:schemeClr val="accent6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4" name="Blesk 3">
            <a:hlinkClick r:id="" action="ppaction://hlinkshowjump?jump=lastslide"/>
          </p:cNvPr>
          <p:cNvSpPr/>
          <p:nvPr/>
        </p:nvSpPr>
        <p:spPr>
          <a:xfrm>
            <a:off x="971600" y="3645024"/>
            <a:ext cx="2016224" cy="2736304"/>
          </a:xfrm>
          <a:prstGeom prst="lightningBol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002060"/>
                </a:solidFill>
              </a:rPr>
              <a:t>1</a:t>
            </a:r>
          </a:p>
        </p:txBody>
      </p:sp>
      <p:sp>
        <p:nvSpPr>
          <p:cNvPr id="5" name="Blesk 4">
            <a:hlinkClick r:id="" action="ppaction://hlinkshowjump?jump=lastslide"/>
          </p:cNvPr>
          <p:cNvSpPr/>
          <p:nvPr/>
        </p:nvSpPr>
        <p:spPr>
          <a:xfrm>
            <a:off x="6300192" y="3501008"/>
            <a:ext cx="2016224" cy="2736304"/>
          </a:xfrm>
          <a:prstGeom prst="lightningBol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002060"/>
                </a:solidFill>
              </a:rPr>
              <a:t>4</a:t>
            </a:r>
          </a:p>
        </p:txBody>
      </p:sp>
      <p:sp>
        <p:nvSpPr>
          <p:cNvPr id="6" name="Blesk 5">
            <a:hlinkClick r:id="" action="ppaction://hlinkshowjump?jump=lastslide"/>
          </p:cNvPr>
          <p:cNvSpPr/>
          <p:nvPr/>
        </p:nvSpPr>
        <p:spPr>
          <a:xfrm>
            <a:off x="4572000" y="3573016"/>
            <a:ext cx="2016224" cy="2736304"/>
          </a:xfrm>
          <a:prstGeom prst="lightningBol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002060"/>
                </a:solidFill>
              </a:rPr>
              <a:t>0</a:t>
            </a:r>
          </a:p>
        </p:txBody>
      </p:sp>
      <p:sp>
        <p:nvSpPr>
          <p:cNvPr id="7" name="Blesk 6">
            <a:hlinkClick r:id="rId2" action="ppaction://hlinksldjump"/>
          </p:cNvPr>
          <p:cNvSpPr/>
          <p:nvPr/>
        </p:nvSpPr>
        <p:spPr>
          <a:xfrm>
            <a:off x="2699792" y="3573016"/>
            <a:ext cx="2016224" cy="2736304"/>
          </a:xfrm>
          <a:prstGeom prst="lightningBol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002060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Doplň příklad odčítáním.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3-.=0</a:t>
            </a:r>
            <a:endParaRPr lang="cs-CZ" sz="9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Šipka nahoru 3">
            <a:hlinkClick r:id="rId2" action="ppaction://hlinksldjump"/>
          </p:cNvPr>
          <p:cNvSpPr/>
          <p:nvPr/>
        </p:nvSpPr>
        <p:spPr>
          <a:xfrm>
            <a:off x="1259632" y="3717032"/>
            <a:ext cx="1512168" cy="1872208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</a:p>
        </p:txBody>
      </p:sp>
      <p:sp>
        <p:nvSpPr>
          <p:cNvPr id="5" name="Šipka nahoru 4">
            <a:hlinkClick r:id="" action="ppaction://hlinkshowjump?jump=lastslide"/>
          </p:cNvPr>
          <p:cNvSpPr/>
          <p:nvPr/>
        </p:nvSpPr>
        <p:spPr>
          <a:xfrm>
            <a:off x="6588224" y="3717032"/>
            <a:ext cx="1512168" cy="1872208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</a:p>
        </p:txBody>
      </p:sp>
      <p:sp>
        <p:nvSpPr>
          <p:cNvPr id="6" name="Šipka nahoru 5">
            <a:hlinkClick r:id="" action="ppaction://hlinkshowjump?jump=lastslide"/>
          </p:cNvPr>
          <p:cNvSpPr/>
          <p:nvPr/>
        </p:nvSpPr>
        <p:spPr>
          <a:xfrm>
            <a:off x="4788024" y="3717032"/>
            <a:ext cx="1512168" cy="1872208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5</a:t>
            </a:r>
            <a:endParaRPr lang="cs-CZ" sz="5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Šipka nahoru 6">
            <a:hlinkClick r:id="" action="ppaction://hlinkshowjump?jump=lastslide"/>
          </p:cNvPr>
          <p:cNvSpPr/>
          <p:nvPr/>
        </p:nvSpPr>
        <p:spPr>
          <a:xfrm>
            <a:off x="3059832" y="3717032"/>
            <a:ext cx="1512168" cy="1872208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Doplň příklad odčítáním.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chemeClr val="accent2">
                    <a:lumMod val="75000"/>
                  </a:schemeClr>
                </a:solidFill>
              </a:rPr>
              <a:t>7-.=2</a:t>
            </a:r>
            <a:endParaRPr lang="cs-CZ" sz="9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Srdce 4">
            <a:hlinkClick r:id="" action="ppaction://hlinkshowjump?jump=lastslide"/>
          </p:cNvPr>
          <p:cNvSpPr/>
          <p:nvPr/>
        </p:nvSpPr>
        <p:spPr>
          <a:xfrm>
            <a:off x="1763688" y="4149080"/>
            <a:ext cx="1296144" cy="1512168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6" name="Srdce 5">
            <a:hlinkClick r:id="" action="ppaction://hlinkshowjump?jump=lastslide"/>
          </p:cNvPr>
          <p:cNvSpPr/>
          <p:nvPr/>
        </p:nvSpPr>
        <p:spPr>
          <a:xfrm>
            <a:off x="6516216" y="4077072"/>
            <a:ext cx="1296144" cy="1512168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7" name="Srdce 6">
            <a:hlinkClick r:id="" action="ppaction://hlinkshowjump?jump=lastslide"/>
          </p:cNvPr>
          <p:cNvSpPr/>
          <p:nvPr/>
        </p:nvSpPr>
        <p:spPr>
          <a:xfrm>
            <a:off x="5004048" y="4149080"/>
            <a:ext cx="1296144" cy="1512168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8" name="Srdce 7">
            <a:hlinkClick r:id="rId2" action="ppaction://hlinksldjump"/>
          </p:cNvPr>
          <p:cNvSpPr/>
          <p:nvPr/>
        </p:nvSpPr>
        <p:spPr>
          <a:xfrm>
            <a:off x="3419872" y="4149080"/>
            <a:ext cx="1296144" cy="1512168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5</a:t>
            </a:r>
            <a:endParaRPr lang="cs-CZ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Doplň příklad odčítáním.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FF0000"/>
                </a:solidFill>
              </a:rPr>
              <a:t>6</a:t>
            </a:r>
            <a:r>
              <a:rPr lang="cs-CZ" sz="9600" dirty="0">
                <a:solidFill>
                  <a:srgbClr val="FF0000"/>
                </a:solidFill>
              </a:rPr>
              <a:t>-</a:t>
            </a:r>
            <a:r>
              <a:rPr lang="cs-CZ" sz="9600" dirty="0" smtClean="0">
                <a:solidFill>
                  <a:srgbClr val="FF0000"/>
                </a:solidFill>
              </a:rPr>
              <a:t>.=</a:t>
            </a:r>
            <a:r>
              <a:rPr lang="cs-CZ" sz="96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4" name="Mrak 3">
            <a:hlinkClick r:id="" action="ppaction://hlinkshowjump?jump=lastslide"/>
          </p:cNvPr>
          <p:cNvSpPr/>
          <p:nvPr/>
        </p:nvSpPr>
        <p:spPr>
          <a:xfrm>
            <a:off x="1043608" y="4293096"/>
            <a:ext cx="1728192" cy="13681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5</a:t>
            </a:r>
            <a:endParaRPr lang="cs-CZ" sz="5400" dirty="0"/>
          </a:p>
        </p:txBody>
      </p:sp>
      <p:sp>
        <p:nvSpPr>
          <p:cNvPr id="5" name="Mrak 4">
            <a:hlinkClick r:id="rId2" action="ppaction://hlinksldjump"/>
          </p:cNvPr>
          <p:cNvSpPr/>
          <p:nvPr/>
        </p:nvSpPr>
        <p:spPr>
          <a:xfrm>
            <a:off x="6228184" y="4005064"/>
            <a:ext cx="1728192" cy="13681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3</a:t>
            </a:r>
          </a:p>
        </p:txBody>
      </p:sp>
      <p:sp>
        <p:nvSpPr>
          <p:cNvPr id="6" name="Mrak 5">
            <a:hlinkClick r:id="" action="ppaction://hlinkshowjump?jump=lastslide"/>
          </p:cNvPr>
          <p:cNvSpPr/>
          <p:nvPr/>
        </p:nvSpPr>
        <p:spPr>
          <a:xfrm>
            <a:off x="4499992" y="4437112"/>
            <a:ext cx="1728192" cy="13681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7</a:t>
            </a:r>
            <a:endParaRPr lang="cs-CZ" sz="5400" dirty="0"/>
          </a:p>
        </p:txBody>
      </p:sp>
      <p:sp>
        <p:nvSpPr>
          <p:cNvPr id="7" name="Mrak 6">
            <a:hlinkClick r:id="" action="ppaction://hlinkshowjump?jump=lastslide"/>
          </p:cNvPr>
          <p:cNvSpPr/>
          <p:nvPr/>
        </p:nvSpPr>
        <p:spPr>
          <a:xfrm>
            <a:off x="2843808" y="4005064"/>
            <a:ext cx="1728192" cy="13681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Doplň příklad odčítáním.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00B050"/>
                </a:solidFill>
              </a:rPr>
              <a:t>4</a:t>
            </a:r>
            <a:r>
              <a:rPr lang="cs-CZ" sz="9600" dirty="0">
                <a:solidFill>
                  <a:srgbClr val="00B050"/>
                </a:solidFill>
              </a:rPr>
              <a:t>-</a:t>
            </a:r>
            <a:r>
              <a:rPr lang="cs-CZ" sz="9600" dirty="0" smtClean="0">
                <a:solidFill>
                  <a:srgbClr val="00B050"/>
                </a:solidFill>
              </a:rPr>
              <a:t>.=</a:t>
            </a:r>
            <a:r>
              <a:rPr lang="cs-CZ" sz="9600" dirty="0">
                <a:solidFill>
                  <a:srgbClr val="00B050"/>
                </a:solidFill>
              </a:rPr>
              <a:t>2</a:t>
            </a:r>
          </a:p>
        </p:txBody>
      </p:sp>
      <p:sp>
        <p:nvSpPr>
          <p:cNvPr id="5" name="Dvojitá vlna 4">
            <a:hlinkClick r:id="" action="ppaction://hlinkshowjump?jump=lastslide"/>
          </p:cNvPr>
          <p:cNvSpPr/>
          <p:nvPr/>
        </p:nvSpPr>
        <p:spPr>
          <a:xfrm>
            <a:off x="1115616" y="4365104"/>
            <a:ext cx="1368152" cy="1512168"/>
          </a:xfrm>
          <a:prstGeom prst="doubleWav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00B050"/>
                </a:solidFill>
              </a:rPr>
              <a:t>5</a:t>
            </a:r>
          </a:p>
        </p:txBody>
      </p:sp>
      <p:sp>
        <p:nvSpPr>
          <p:cNvPr id="6" name="Dvojitá vlna 5">
            <a:hlinkClick r:id="" action="ppaction://hlinkshowjump?jump=lastslide"/>
          </p:cNvPr>
          <p:cNvSpPr/>
          <p:nvPr/>
        </p:nvSpPr>
        <p:spPr>
          <a:xfrm>
            <a:off x="6516216" y="4077072"/>
            <a:ext cx="1368152" cy="1512168"/>
          </a:xfrm>
          <a:prstGeom prst="doubleWav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00B050"/>
                </a:solidFill>
              </a:rPr>
              <a:t>0</a:t>
            </a:r>
            <a:endParaRPr lang="cs-CZ" sz="5400" b="1" dirty="0">
              <a:solidFill>
                <a:srgbClr val="00B050"/>
              </a:solidFill>
            </a:endParaRPr>
          </a:p>
        </p:txBody>
      </p:sp>
      <p:sp>
        <p:nvSpPr>
          <p:cNvPr id="7" name="Dvojitá vlna 6">
            <a:hlinkClick r:id="" action="ppaction://hlinkshowjump?jump=lastslide"/>
          </p:cNvPr>
          <p:cNvSpPr/>
          <p:nvPr/>
        </p:nvSpPr>
        <p:spPr>
          <a:xfrm>
            <a:off x="4716016" y="4437112"/>
            <a:ext cx="1368152" cy="1512168"/>
          </a:xfrm>
          <a:prstGeom prst="doubleWav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00B050"/>
                </a:solidFill>
              </a:rPr>
              <a:t>4</a:t>
            </a:r>
            <a:endParaRPr lang="cs-CZ" sz="5400" b="1" dirty="0">
              <a:solidFill>
                <a:srgbClr val="00B050"/>
              </a:solidFill>
            </a:endParaRPr>
          </a:p>
        </p:txBody>
      </p:sp>
      <p:sp>
        <p:nvSpPr>
          <p:cNvPr id="8" name="Dvojitá vlna 7">
            <a:hlinkClick r:id="" action="ppaction://hlinkshowjump?jump=nextslide"/>
          </p:cNvPr>
          <p:cNvSpPr/>
          <p:nvPr/>
        </p:nvSpPr>
        <p:spPr>
          <a:xfrm>
            <a:off x="2915816" y="3933056"/>
            <a:ext cx="1368152" cy="1512168"/>
          </a:xfrm>
          <a:prstGeom prst="doubleWav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>
                <a:solidFill>
                  <a:srgbClr val="00B050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dirty="0" smtClean="0"/>
              <a:t/>
            </a:r>
            <a:br>
              <a:rPr lang="cs-CZ" sz="5400" dirty="0" smtClean="0"/>
            </a:br>
            <a:r>
              <a:rPr lang="cs-CZ" sz="5400" dirty="0"/>
              <a:t/>
            </a:r>
            <a:br>
              <a:rPr lang="cs-CZ" sz="5400" dirty="0"/>
            </a:br>
            <a:r>
              <a:rPr lang="cs-CZ" sz="5400" dirty="0" smtClean="0">
                <a:solidFill>
                  <a:srgbClr val="C00000"/>
                </a:solidFill>
              </a:rPr>
              <a:t>Jsi </a:t>
            </a:r>
            <a:r>
              <a:rPr lang="cs-CZ" sz="5400" dirty="0" err="1" smtClean="0">
                <a:solidFill>
                  <a:srgbClr val="C00000"/>
                </a:solidFill>
              </a:rPr>
              <a:t>pašák</a:t>
            </a:r>
            <a:r>
              <a:rPr lang="cs-CZ" sz="5400" dirty="0" smtClean="0">
                <a:solidFill>
                  <a:srgbClr val="C00000"/>
                </a:solidFill>
              </a:rPr>
              <a:t>, všechny příklady</a:t>
            </a:r>
            <a:br>
              <a:rPr lang="cs-CZ" sz="5400" dirty="0" smtClean="0">
                <a:solidFill>
                  <a:srgbClr val="C00000"/>
                </a:solidFill>
              </a:rPr>
            </a:br>
            <a:r>
              <a:rPr lang="cs-CZ" sz="5400" dirty="0" smtClean="0">
                <a:solidFill>
                  <a:srgbClr val="C00000"/>
                </a:solidFill>
              </a:rPr>
              <a:t>bez chyby!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2627784" y="2636912"/>
            <a:ext cx="3600400" cy="3672408"/>
          </a:xfrm>
          <a:prstGeom prst="smileyFace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Vyber si obrázek, opiš do sešitu a vypočítej sám!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4" name="Mrak 3"/>
          <p:cNvSpPr/>
          <p:nvPr/>
        </p:nvSpPr>
        <p:spPr>
          <a:xfrm>
            <a:off x="323528" y="1556792"/>
            <a:ext cx="4464496" cy="489654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7-.=6</a:t>
            </a:r>
          </a:p>
          <a:p>
            <a:pPr algn="ctr"/>
            <a:r>
              <a:rPr lang="cs-CZ" sz="4400" dirty="0" smtClean="0"/>
              <a:t>6-.=0</a:t>
            </a:r>
          </a:p>
          <a:p>
            <a:pPr algn="ctr"/>
            <a:r>
              <a:rPr lang="cs-CZ" sz="4400" dirty="0" smtClean="0"/>
              <a:t>5-.=3</a:t>
            </a:r>
          </a:p>
          <a:p>
            <a:pPr algn="ctr"/>
            <a:r>
              <a:rPr lang="cs-CZ" sz="4400" dirty="0" smtClean="0"/>
              <a:t>7-.=2</a:t>
            </a:r>
          </a:p>
          <a:p>
            <a:pPr algn="ctr"/>
            <a:r>
              <a:rPr lang="cs-CZ" sz="4400" dirty="0" smtClean="0"/>
              <a:t>6-.=3</a:t>
            </a:r>
          </a:p>
          <a:p>
            <a:pPr algn="ctr"/>
            <a:r>
              <a:rPr lang="cs-CZ" sz="4400" dirty="0" smtClean="0"/>
              <a:t>5-.=5</a:t>
            </a:r>
            <a:endParaRPr lang="cs-CZ" sz="4400" dirty="0"/>
          </a:p>
        </p:txBody>
      </p:sp>
      <p:sp>
        <p:nvSpPr>
          <p:cNvPr id="5" name="Vývojový diagram: magnetický disk 4"/>
          <p:cNvSpPr/>
          <p:nvPr/>
        </p:nvSpPr>
        <p:spPr>
          <a:xfrm>
            <a:off x="5580112" y="1268760"/>
            <a:ext cx="3096344" cy="5400600"/>
          </a:xfrm>
          <a:prstGeom prst="flowChartMagneticDisk">
            <a:avLst/>
          </a:prstGeom>
          <a:solidFill>
            <a:srgbClr val="FFC0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6-.=2</a:t>
            </a:r>
          </a:p>
          <a:p>
            <a:pPr algn="ctr"/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7-.=7</a:t>
            </a:r>
          </a:p>
          <a:p>
            <a:pPr algn="ctr"/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5-.=4</a:t>
            </a:r>
          </a:p>
          <a:p>
            <a:pPr algn="ctr"/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6-.=1</a:t>
            </a:r>
          </a:p>
          <a:p>
            <a:pPr algn="ctr"/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7-.=5</a:t>
            </a:r>
          </a:p>
          <a:p>
            <a:pPr algn="ctr"/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4-.=2</a:t>
            </a:r>
            <a:endParaRPr lang="cs-CZ" sz="4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/>
            </a:r>
            <a:br>
              <a:rPr lang="cs-CZ" sz="6600" dirty="0" smtClean="0">
                <a:solidFill>
                  <a:srgbClr val="FF0000"/>
                </a:solidFill>
              </a:rPr>
            </a:br>
            <a:r>
              <a:rPr lang="cs-CZ" sz="6600" dirty="0">
                <a:solidFill>
                  <a:srgbClr val="FF0000"/>
                </a:solidFill>
              </a:rPr>
              <a:t/>
            </a:r>
            <a:br>
              <a:rPr lang="cs-CZ" sz="6600" dirty="0">
                <a:solidFill>
                  <a:srgbClr val="FF0000"/>
                </a:solidFill>
              </a:rPr>
            </a:br>
            <a:r>
              <a:rPr lang="cs-CZ" sz="6600" dirty="0" smtClean="0">
                <a:solidFill>
                  <a:srgbClr val="FF0000"/>
                </a:solidFill>
              </a:rPr>
              <a:t/>
            </a:r>
            <a:br>
              <a:rPr lang="cs-CZ" sz="6600" dirty="0" smtClean="0">
                <a:solidFill>
                  <a:srgbClr val="FF0000"/>
                </a:solidFill>
              </a:rPr>
            </a:br>
            <a:r>
              <a:rPr lang="cs-CZ" sz="6600" dirty="0">
                <a:solidFill>
                  <a:srgbClr val="FF0000"/>
                </a:solidFill>
              </a:rPr>
              <a:t/>
            </a:r>
            <a:br>
              <a:rPr lang="cs-CZ" sz="6600" dirty="0">
                <a:solidFill>
                  <a:srgbClr val="FF0000"/>
                </a:solidFill>
              </a:rPr>
            </a:br>
            <a:r>
              <a:rPr lang="cs-CZ" sz="6600" dirty="0" smtClean="0">
                <a:solidFill>
                  <a:srgbClr val="FF0000"/>
                </a:solidFill>
              </a:rPr>
              <a:t/>
            </a:r>
            <a:br>
              <a:rPr lang="cs-CZ" sz="6600" dirty="0" smtClean="0">
                <a:solidFill>
                  <a:srgbClr val="FF0000"/>
                </a:solidFill>
              </a:rPr>
            </a:br>
            <a:r>
              <a:rPr lang="cs-CZ" sz="7300" dirty="0" smtClean="0">
                <a:solidFill>
                  <a:srgbClr val="FF0000"/>
                </a:solidFill>
              </a:rPr>
              <a:t>ŘEŠENÍ</a:t>
            </a:r>
            <a:endParaRPr lang="cs-CZ" sz="73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Vyber si obrázek, opiš do sešitu a vypočítej sám!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4" name="Mrak 3"/>
          <p:cNvSpPr/>
          <p:nvPr/>
        </p:nvSpPr>
        <p:spPr>
          <a:xfrm>
            <a:off x="323528" y="1556792"/>
            <a:ext cx="4464496" cy="489654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7-</a:t>
            </a:r>
            <a:r>
              <a:rPr lang="cs-CZ" sz="4400" dirty="0" smtClean="0">
                <a:solidFill>
                  <a:srgbClr val="FF0000"/>
                </a:solidFill>
              </a:rPr>
              <a:t>1</a:t>
            </a:r>
            <a:r>
              <a:rPr lang="cs-CZ" sz="4400" dirty="0" smtClean="0"/>
              <a:t>=6</a:t>
            </a:r>
          </a:p>
          <a:p>
            <a:pPr algn="ctr"/>
            <a:r>
              <a:rPr lang="cs-CZ" sz="4400" dirty="0" smtClean="0"/>
              <a:t>6-</a:t>
            </a:r>
            <a:r>
              <a:rPr lang="cs-CZ" sz="4400" dirty="0" smtClean="0">
                <a:solidFill>
                  <a:srgbClr val="FF0000"/>
                </a:solidFill>
              </a:rPr>
              <a:t>6</a:t>
            </a:r>
            <a:r>
              <a:rPr lang="cs-CZ" sz="4400" dirty="0" smtClean="0"/>
              <a:t>=0</a:t>
            </a:r>
          </a:p>
          <a:p>
            <a:pPr algn="ctr"/>
            <a:r>
              <a:rPr lang="cs-CZ" sz="4400" dirty="0" smtClean="0"/>
              <a:t>5-</a:t>
            </a:r>
            <a:r>
              <a:rPr lang="cs-CZ" sz="4400" dirty="0" smtClean="0">
                <a:solidFill>
                  <a:srgbClr val="FF0000"/>
                </a:solidFill>
              </a:rPr>
              <a:t>2</a:t>
            </a:r>
            <a:r>
              <a:rPr lang="cs-CZ" sz="4400" dirty="0" smtClean="0"/>
              <a:t>=3</a:t>
            </a:r>
          </a:p>
          <a:p>
            <a:pPr algn="ctr"/>
            <a:r>
              <a:rPr lang="cs-CZ" sz="4400" dirty="0" smtClean="0"/>
              <a:t>7-</a:t>
            </a:r>
            <a:r>
              <a:rPr lang="cs-CZ" sz="4400" dirty="0" smtClean="0">
                <a:solidFill>
                  <a:srgbClr val="FF0000"/>
                </a:solidFill>
              </a:rPr>
              <a:t>5</a:t>
            </a:r>
            <a:r>
              <a:rPr lang="cs-CZ" sz="4400" dirty="0" smtClean="0"/>
              <a:t>=2</a:t>
            </a:r>
          </a:p>
          <a:p>
            <a:pPr algn="ctr"/>
            <a:r>
              <a:rPr lang="cs-CZ" sz="4400" dirty="0" smtClean="0"/>
              <a:t>6-</a:t>
            </a:r>
            <a:r>
              <a:rPr lang="cs-CZ" sz="4400" dirty="0" smtClean="0">
                <a:solidFill>
                  <a:srgbClr val="FF0000"/>
                </a:solidFill>
              </a:rPr>
              <a:t>3</a:t>
            </a:r>
            <a:r>
              <a:rPr lang="cs-CZ" sz="4400" dirty="0" smtClean="0"/>
              <a:t>=3</a:t>
            </a:r>
          </a:p>
          <a:p>
            <a:pPr algn="ctr"/>
            <a:r>
              <a:rPr lang="cs-CZ" sz="4400" dirty="0" smtClean="0"/>
              <a:t>5-</a:t>
            </a:r>
            <a:r>
              <a:rPr lang="cs-CZ" sz="4400" dirty="0" smtClean="0">
                <a:solidFill>
                  <a:srgbClr val="FF0000"/>
                </a:solidFill>
              </a:rPr>
              <a:t>0</a:t>
            </a:r>
            <a:r>
              <a:rPr lang="cs-CZ" sz="4400" dirty="0" smtClean="0"/>
              <a:t>=5</a:t>
            </a:r>
            <a:endParaRPr lang="cs-CZ" sz="4400" dirty="0"/>
          </a:p>
        </p:txBody>
      </p:sp>
      <p:sp>
        <p:nvSpPr>
          <p:cNvPr id="5" name="Vývojový diagram: magnetický disk 4"/>
          <p:cNvSpPr/>
          <p:nvPr/>
        </p:nvSpPr>
        <p:spPr>
          <a:xfrm>
            <a:off x="5580112" y="1268760"/>
            <a:ext cx="3096344" cy="5400600"/>
          </a:xfrm>
          <a:prstGeom prst="flowChartMagneticDisk">
            <a:avLst/>
          </a:prstGeom>
          <a:solidFill>
            <a:srgbClr val="FFC0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6-</a:t>
            </a:r>
            <a:r>
              <a:rPr lang="cs-CZ" sz="4400" dirty="0" smtClean="0">
                <a:solidFill>
                  <a:srgbClr val="FF0000"/>
                </a:solidFill>
              </a:rPr>
              <a:t>4</a:t>
            </a:r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=2</a:t>
            </a:r>
          </a:p>
          <a:p>
            <a:pPr algn="ctr"/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7-</a:t>
            </a:r>
            <a:r>
              <a:rPr lang="cs-CZ" sz="4400" dirty="0" smtClean="0">
                <a:solidFill>
                  <a:srgbClr val="FF0000"/>
                </a:solidFill>
              </a:rPr>
              <a:t>0</a:t>
            </a:r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=7</a:t>
            </a:r>
          </a:p>
          <a:p>
            <a:pPr algn="ctr"/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5-</a:t>
            </a:r>
            <a:r>
              <a:rPr lang="cs-CZ" sz="4400" dirty="0" smtClean="0">
                <a:solidFill>
                  <a:srgbClr val="FF0000"/>
                </a:solidFill>
              </a:rPr>
              <a:t>1</a:t>
            </a:r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=4</a:t>
            </a:r>
          </a:p>
          <a:p>
            <a:pPr algn="ctr"/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6-</a:t>
            </a:r>
            <a:r>
              <a:rPr lang="cs-CZ" sz="4400" dirty="0" smtClean="0">
                <a:solidFill>
                  <a:srgbClr val="FF0000"/>
                </a:solidFill>
              </a:rPr>
              <a:t>5</a:t>
            </a:r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=1</a:t>
            </a:r>
          </a:p>
          <a:p>
            <a:pPr algn="ctr"/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7-</a:t>
            </a:r>
            <a:r>
              <a:rPr lang="cs-CZ" sz="4400" dirty="0" smtClean="0">
                <a:solidFill>
                  <a:srgbClr val="FF0000"/>
                </a:solidFill>
              </a:rPr>
              <a:t>2</a:t>
            </a:r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=5</a:t>
            </a:r>
          </a:p>
          <a:p>
            <a:pPr algn="ctr"/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4-</a:t>
            </a:r>
            <a:r>
              <a:rPr lang="cs-CZ" sz="4400" dirty="0" smtClean="0">
                <a:solidFill>
                  <a:srgbClr val="FF0000"/>
                </a:solidFill>
              </a:rPr>
              <a:t>2</a:t>
            </a:r>
            <a:r>
              <a:rPr lang="cs-CZ" sz="4400" dirty="0" smtClean="0">
                <a:solidFill>
                  <a:schemeClr val="accent2">
                    <a:lumMod val="50000"/>
                  </a:schemeClr>
                </a:solidFill>
              </a:rPr>
              <a:t>=2</a:t>
            </a:r>
            <a:endParaRPr lang="cs-CZ" sz="4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339752" y="980728"/>
            <a:ext cx="4680520" cy="4680520"/>
          </a:xfrm>
          <a:prstGeom prst="smileyFace">
            <a:avLst>
              <a:gd name="adj" fmla="val -4653"/>
            </a:avLst>
          </a:prstGeom>
          <a:solidFill>
            <a:srgbClr val="C000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Zpět nebo Předchozí 2">
            <a:hlinkClick r:id="" action="ppaction://hlinkshowjump?jump=lastslideviewed" highlightClick="1"/>
          </p:cNvPr>
          <p:cNvSpPr/>
          <p:nvPr/>
        </p:nvSpPr>
        <p:spPr>
          <a:xfrm>
            <a:off x="7164288" y="5157192"/>
            <a:ext cx="1584176" cy="1368152"/>
          </a:xfrm>
          <a:prstGeom prst="actionButtonBackPrevious">
            <a:avLst/>
          </a:prstGeom>
          <a:solidFill>
            <a:srgbClr val="C000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376</Words>
  <Application>Microsoft Office PowerPoint</Application>
  <PresentationFormat>Předvádění na obrazovce (4:3)</PresentationFormat>
  <Paragraphs>122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Snímek 1</vt:lpstr>
      <vt:lpstr>Snímek 2</vt:lpstr>
      <vt:lpstr>    POČÍTÁNÍ v oboru 0 - 7</vt:lpstr>
      <vt:lpstr>Doplň příklad odčítáním.</vt:lpstr>
      <vt:lpstr>Doplň příklad odčítáním.</vt:lpstr>
      <vt:lpstr>Doplň příklad odčítáním.</vt:lpstr>
      <vt:lpstr>Doplň příklad odčítáním.</vt:lpstr>
      <vt:lpstr>Doplň příklad odčítáním.</vt:lpstr>
      <vt:lpstr>Doplň příklad odčítáním.</vt:lpstr>
      <vt:lpstr>Doplň příklad odčítáním.</vt:lpstr>
      <vt:lpstr>Doplň příklad odčítáním.</vt:lpstr>
      <vt:lpstr>Doplň příklad odčítáním.</vt:lpstr>
      <vt:lpstr>Doplň příklad odčítáním.</vt:lpstr>
      <vt:lpstr>Doplň příklad odčítáním.</vt:lpstr>
      <vt:lpstr>Doplň příklad odčítáním.</vt:lpstr>
      <vt:lpstr>  Jsi pašák, všechny příklady bez chyby!</vt:lpstr>
      <vt:lpstr>Vyber si obrázek, opiš do sešitu a vypočítej sám!</vt:lpstr>
      <vt:lpstr>     ŘEŠENÍ</vt:lpstr>
      <vt:lpstr>Vyber si obrázek, opiš do sešitu a vypočítej sám!</vt:lpstr>
      <vt:lpstr>Snímek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Mirek</dc:creator>
  <cp:lastModifiedBy>Mirek</cp:lastModifiedBy>
  <cp:revision>12</cp:revision>
  <dcterms:created xsi:type="dcterms:W3CDTF">2013-01-24T12:43:45Z</dcterms:created>
  <dcterms:modified xsi:type="dcterms:W3CDTF">2013-02-13T15:52:59Z</dcterms:modified>
</cp:coreProperties>
</file>