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0"/>
  </p:notesMasterIdLst>
  <p:sldIdLst>
    <p:sldId id="266" r:id="rId2"/>
    <p:sldId id="259" r:id="rId3"/>
    <p:sldId id="260" r:id="rId4"/>
    <p:sldId id="258" r:id="rId5"/>
    <p:sldId id="262" r:id="rId6"/>
    <p:sldId id="261" r:id="rId7"/>
    <p:sldId id="263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9FFE9F33-2635-406A-8488-3A36019CB1BB}">
          <p14:sldIdLst>
            <p14:sldId id="266"/>
            <p14:sldId id="259"/>
            <p14:sldId id="260"/>
            <p14:sldId id="258"/>
            <p14:sldId id="262"/>
            <p14:sldId id="261"/>
          </p14:sldIdLst>
        </p14:section>
        <p14:section name="Oddíl bez názvu" id="{436516DD-C708-4BD5-A5E3-3B7C9DC09E0C}">
          <p14:sldIdLst/>
        </p14:section>
        <p14:section name="Oddíl bez názvu" id="{B8992689-B5D1-42F2-A2F4-D333B38E7622}">
          <p14:sldIdLst>
            <p14:sldId id="263"/>
            <p14:sldId id="26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12" autoAdjust="0"/>
    <p:restoredTop sz="94660"/>
  </p:normalViewPr>
  <p:slideViewPr>
    <p:cSldViewPr>
      <p:cViewPr>
        <p:scale>
          <a:sx n="66" d="100"/>
          <a:sy n="66" d="100"/>
        </p:scale>
        <p:origin x="-1542" y="-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79AB08-B7F2-4D4E-BDCA-F97A032A3B34}" type="datetimeFigureOut">
              <a:rPr lang="cs-CZ" smtClean="0"/>
              <a:t>11.3.2013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9A4C43-AE19-4EC0-A59B-F9C4F22F17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53122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http://www.pocitace-rumburk.cz/images/pocitac.gif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9A4C43-AE19-4EC0-A59B-F9C4F22F17C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9384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http://images.tweaktown.com/content/4/7/4714_19_alienware_optx_aw2310_23_inch_monitor_de_bezel_modification_guide_full.jpg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9A4C43-AE19-4EC0-A59B-F9C4F22F17C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39972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http://www.nabizi.cz/data/884/logitech-media-keyboard-600-usb_2.jpg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9A4C43-AE19-4EC0-A59B-F9C4F22F17C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72273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http://www.notebookshop.sk/pictures/store/msoptmouse.jpg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9A4C43-AE19-4EC0-A59B-F9C4F22F17C9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22677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http://brain.pan.e-merchant.com/3/9/00067293/u_00067293.jpg</a:t>
            </a:r>
            <a:br>
              <a:rPr lang="cs-CZ" smtClean="0"/>
            </a:br>
            <a:r>
              <a:rPr lang="cs-CZ" smtClean="0"/>
              <a:t>http://shop.tntrade.cz/genius-webkamera-videocam-look-317-cmos-300k-usb-mikrofon_ies25405.jpg</a:t>
            </a:r>
            <a:br>
              <a:rPr lang="cs-CZ" smtClean="0"/>
            </a:br>
            <a:r>
              <a:rPr lang="cs-CZ" smtClean="0"/>
              <a:t>http://krouzekit.ic.cz/obrazky/tiskarna2.jpg</a:t>
            </a:r>
            <a:br>
              <a:rPr lang="cs-CZ" smtClean="0"/>
            </a:b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9A4C43-AE19-4EC0-A59B-F9C4F22F17C9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93953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1DA0202-F396-434A-9DEA-D0804D2160DC}" type="datetimeFigureOut">
              <a:rPr lang="cs-CZ" smtClean="0"/>
              <a:t>11.3.2013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CA116E5-BC14-4579-B4CC-0F5588957DD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A0202-F396-434A-9DEA-D0804D2160DC}" type="datetimeFigureOut">
              <a:rPr lang="cs-CZ" smtClean="0"/>
              <a:t>11.3.2013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A116E5-BC14-4579-B4CC-0F5588957DD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A0202-F396-434A-9DEA-D0804D2160DC}" type="datetimeFigureOut">
              <a:rPr lang="cs-CZ" smtClean="0"/>
              <a:t>11.3.2013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A116E5-BC14-4579-B4CC-0F5588957DD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A0202-F396-434A-9DEA-D0804D2160DC}" type="datetimeFigureOut">
              <a:rPr lang="cs-CZ" smtClean="0"/>
              <a:t>11.3.2013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A116E5-BC14-4579-B4CC-0F5588957DD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A0202-F396-434A-9DEA-D0804D2160DC}" type="datetimeFigureOut">
              <a:rPr lang="cs-CZ" smtClean="0"/>
              <a:t>11.3.2013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A116E5-BC14-4579-B4CC-0F5588957DD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A0202-F396-434A-9DEA-D0804D2160DC}" type="datetimeFigureOut">
              <a:rPr lang="cs-CZ" smtClean="0"/>
              <a:t>11.3.2013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A116E5-BC14-4579-B4CC-0F5588957DDE}" type="slidenum">
              <a:rPr lang="cs-CZ" smtClean="0"/>
              <a:t>‹#›</a:t>
            </a:fld>
            <a:endParaRPr lang="cs-CZ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A0202-F396-434A-9DEA-D0804D2160DC}" type="datetimeFigureOut">
              <a:rPr lang="cs-CZ" smtClean="0"/>
              <a:t>11.3.2013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A116E5-BC14-4579-B4CC-0F5588957DD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1DA0202-F396-434A-9DEA-D0804D2160DC}" type="datetimeFigureOut">
              <a:rPr lang="cs-CZ" smtClean="0"/>
              <a:t>11.3.2013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A116E5-BC14-4579-B4CC-0F5588957DD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1DA0202-F396-434A-9DEA-D0804D2160DC}" type="datetimeFigureOut">
              <a:rPr lang="cs-CZ" smtClean="0"/>
              <a:t>11.3.2013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CA116E5-BC14-4579-B4CC-0F5588957DD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A0202-F396-434A-9DEA-D0804D2160DC}" type="datetimeFigureOut">
              <a:rPr lang="cs-CZ" smtClean="0"/>
              <a:t>11.3.2013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A116E5-BC14-4579-B4CC-0F5588957DD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A0202-F396-434A-9DEA-D0804D2160DC}" type="datetimeFigureOut">
              <a:rPr lang="cs-CZ" smtClean="0"/>
              <a:t>11.3.2013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CA116E5-BC14-4579-B4CC-0F5588957DD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1DA0202-F396-434A-9DEA-D0804D2160DC}" type="datetimeFigureOut">
              <a:rPr lang="cs-CZ" smtClean="0"/>
              <a:t>11.3.2013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CA116E5-BC14-4579-B4CC-0F5588957DD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o%C4%8D%C3%ADta%C4%8D" TargetMode="External"/><Relationship Id="rId2" Type="http://schemas.openxmlformats.org/officeDocument/2006/relationships/hyperlink" Target="http://www.freeware-computer.page.tl/Co-to-je-po&amp;#269;%EDta&amp;#269;-f-.htm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office.microsoft.com/cs-cz/" TargetMode="External"/><Relationship Id="rId4" Type="http://schemas.openxmlformats.org/officeDocument/2006/relationships/hyperlink" Target="http://www.gmh.cz/studijni_materialy/Historie%20po%C4%8D%C3%ADta%C4%8D%C5%AF%20-%20%C4%8D%C3%A1st%201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07504" y="620688"/>
            <a:ext cx="885698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Calibri" pitchFamily="34" charset="0"/>
              </a:rPr>
              <a:t>       SŠ, ZŠ A MŠ, KARVINÁ, PŘÍSPĚVKOVÁ ORGANIZACE</a:t>
            </a:r>
            <a:br>
              <a:rPr lang="cs-CZ" sz="2800" dirty="0" smtClean="0">
                <a:latin typeface="Calibri" pitchFamily="34" charset="0"/>
              </a:rPr>
            </a:br>
            <a:r>
              <a:rPr lang="cs-CZ" sz="6000" b="1" dirty="0" smtClean="0">
                <a:latin typeface="Calibri" pitchFamily="34" charset="0"/>
              </a:rPr>
              <a:t>Počítač a jeho příslušenství</a:t>
            </a:r>
            <a:br>
              <a:rPr lang="cs-CZ" sz="6000" b="1" dirty="0" smtClean="0">
                <a:latin typeface="Calibri" pitchFamily="34" charset="0"/>
              </a:rPr>
            </a:br>
            <a:r>
              <a:rPr lang="cs-CZ" sz="6000" b="1" dirty="0" smtClean="0">
                <a:latin typeface="Calibri" pitchFamily="34" charset="0"/>
              </a:rPr>
              <a:t>                </a:t>
            </a:r>
            <a:r>
              <a:rPr lang="cs-CZ" dirty="0" smtClean="0">
                <a:latin typeface="Calibri" pitchFamily="34" charset="0"/>
              </a:rPr>
              <a:t>Ověřeno: 4. ročník, IV. třída</a:t>
            </a:r>
            <a:br>
              <a:rPr lang="cs-CZ" dirty="0" smtClean="0">
                <a:latin typeface="Calibri" pitchFamily="34" charset="0"/>
              </a:rPr>
            </a:br>
            <a:r>
              <a:rPr lang="cs-CZ" dirty="0" smtClean="0">
                <a:latin typeface="Calibri" pitchFamily="34" charset="0"/>
              </a:rPr>
              <a:t>                                        Cílová skupina: žák základní školy praktické</a:t>
            </a:r>
            <a:br>
              <a:rPr lang="cs-CZ" dirty="0" smtClean="0">
                <a:latin typeface="Calibri" pitchFamily="34" charset="0"/>
              </a:rPr>
            </a:br>
            <a:r>
              <a:rPr lang="cs-CZ" dirty="0" smtClean="0">
                <a:latin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</a:rPr>
            </a:br>
            <a:r>
              <a:rPr lang="cs-CZ" dirty="0" smtClean="0">
                <a:latin typeface="Calibri" pitchFamily="34" charset="0"/>
              </a:rPr>
              <a:t>    </a:t>
            </a:r>
            <a:r>
              <a:rPr lang="cs-CZ" sz="2400" dirty="0" smtClean="0">
                <a:latin typeface="Calibri" pitchFamily="34" charset="0"/>
              </a:rPr>
              <a:t>VY_32_INOVACE_20_POČÍTAČ A JEHO PŘÍSLUŠENSTVÍ_BLECHOVÁ</a:t>
            </a:r>
            <a:br>
              <a:rPr lang="cs-CZ" sz="2400" dirty="0" smtClean="0">
                <a:latin typeface="Calibri" pitchFamily="34" charset="0"/>
              </a:rPr>
            </a:br>
            <a:r>
              <a:rPr lang="cs-CZ" sz="2400" dirty="0" smtClean="0">
                <a:latin typeface="Calibri" pitchFamily="34" charset="0"/>
              </a:rPr>
              <a:t/>
            </a:r>
            <a:br>
              <a:rPr lang="cs-CZ" sz="2400" dirty="0" smtClean="0">
                <a:latin typeface="Calibri" pitchFamily="34" charset="0"/>
              </a:rPr>
            </a:br>
            <a:r>
              <a:rPr lang="cs-CZ" sz="2400" dirty="0" smtClean="0">
                <a:latin typeface="Calibri" pitchFamily="34" charset="0"/>
              </a:rPr>
              <a:t/>
            </a:r>
            <a:br>
              <a:rPr lang="cs-CZ" sz="2400" dirty="0" smtClean="0">
                <a:latin typeface="Calibri" pitchFamily="34" charset="0"/>
              </a:rPr>
            </a:br>
            <a:r>
              <a:rPr lang="cs-CZ" sz="2400" dirty="0" smtClean="0">
                <a:latin typeface="Calibri" pitchFamily="34" charset="0"/>
              </a:rPr>
              <a:t/>
            </a:r>
            <a:br>
              <a:rPr lang="cs-CZ" sz="2400" dirty="0" smtClean="0">
                <a:latin typeface="Calibri" pitchFamily="34" charset="0"/>
              </a:rPr>
            </a:br>
            <a:r>
              <a:rPr lang="cs-CZ" sz="2400" dirty="0" smtClean="0">
                <a:latin typeface="Calibri" pitchFamily="34" charset="0"/>
              </a:rPr>
              <a:t/>
            </a:r>
            <a:br>
              <a:rPr lang="cs-CZ" sz="2400" dirty="0" smtClean="0">
                <a:latin typeface="Calibri" pitchFamily="34" charset="0"/>
              </a:rPr>
            </a:br>
            <a:r>
              <a:rPr lang="cs-CZ" sz="2400" dirty="0" smtClean="0">
                <a:latin typeface="Calibri" pitchFamily="34" charset="0"/>
              </a:rPr>
              <a:t/>
            </a:r>
            <a:br>
              <a:rPr lang="cs-CZ" sz="2400" dirty="0" smtClean="0">
                <a:latin typeface="Calibri" pitchFamily="34" charset="0"/>
              </a:rPr>
            </a:br>
            <a:r>
              <a:rPr lang="cs-CZ" sz="2400" dirty="0" smtClean="0">
                <a:latin typeface="Calibri" pitchFamily="34" charset="0"/>
              </a:rPr>
              <a:t/>
            </a:r>
            <a:br>
              <a:rPr lang="cs-CZ" sz="2400" dirty="0" smtClean="0">
                <a:latin typeface="Calibri" pitchFamily="34" charset="0"/>
              </a:rPr>
            </a:br>
            <a:endParaRPr lang="cs-CZ" sz="2800" dirty="0">
              <a:latin typeface="Calibri" pitchFamily="34" charset="0"/>
            </a:endParaRPr>
          </a:p>
        </p:txBody>
      </p:sp>
      <p:pic>
        <p:nvPicPr>
          <p:cNvPr id="5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3204" y="4447367"/>
            <a:ext cx="6412386" cy="1367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0277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-108520" y="2852936"/>
            <a:ext cx="9252520" cy="3600400"/>
          </a:xfrm>
        </p:spPr>
        <p:txBody>
          <a:bodyPr>
            <a:normAutofit fontScale="92500" lnSpcReduction="20000"/>
          </a:bodyPr>
          <a:lstStyle/>
          <a:p>
            <a:pPr marL="109728" indent="0">
              <a:buNone/>
            </a:pPr>
            <a:r>
              <a:rPr lang="cs-CZ" b="1" u="sng" dirty="0" smtClean="0">
                <a:solidFill>
                  <a:srgbClr val="CC0066"/>
                </a:solidFill>
                <a:latin typeface="Calibri" pitchFamily="34" charset="0"/>
              </a:rPr>
              <a:t>Počítač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sz="2400" dirty="0" smtClean="0">
                <a:latin typeface="Calibri" pitchFamily="34" charset="0"/>
              </a:rPr>
              <a:t>- PC (z anglického </a:t>
            </a:r>
            <a:r>
              <a:rPr lang="cs-CZ" sz="2400" dirty="0" err="1" smtClean="0">
                <a:latin typeface="Calibri" pitchFamily="34" charset="0"/>
              </a:rPr>
              <a:t>personal</a:t>
            </a:r>
            <a:r>
              <a:rPr lang="cs-CZ" sz="2400" dirty="0" smtClean="0">
                <a:latin typeface="Calibri" pitchFamily="34" charset="0"/>
              </a:rPr>
              <a:t> </a:t>
            </a:r>
            <a:r>
              <a:rPr lang="cs-CZ" sz="2400" dirty="0" err="1" smtClean="0">
                <a:latin typeface="Calibri" pitchFamily="34" charset="0"/>
              </a:rPr>
              <a:t>computer</a:t>
            </a:r>
            <a:r>
              <a:rPr lang="cs-CZ" sz="2400" dirty="0" smtClean="0">
                <a:latin typeface="Calibri" pitchFamily="34" charset="0"/>
              </a:rPr>
              <a:t> </a:t>
            </a:r>
            <a:r>
              <a:rPr lang="cs-CZ" sz="2400" dirty="0">
                <a:latin typeface="Calibri" pitchFamily="34" charset="0"/>
              </a:rPr>
              <a:t>=</a:t>
            </a:r>
            <a:r>
              <a:rPr lang="cs-CZ" sz="2400" dirty="0" smtClean="0">
                <a:latin typeface="Calibri" pitchFamily="34" charset="0"/>
              </a:rPr>
              <a:t> osobní </a:t>
            </a:r>
            <a:r>
              <a:rPr lang="cs-CZ" sz="2400" dirty="0">
                <a:latin typeface="Calibri" pitchFamily="34" charset="0"/>
              </a:rPr>
              <a:t> </a:t>
            </a:r>
            <a:r>
              <a:rPr lang="cs-CZ" sz="2400" dirty="0" smtClean="0">
                <a:latin typeface="Calibri" pitchFamily="34" charset="0"/>
              </a:rPr>
              <a:t>počítač) je stroj, který</a:t>
            </a:r>
            <a:br>
              <a:rPr lang="cs-CZ" sz="2400" dirty="0" smtClean="0">
                <a:latin typeface="Calibri" pitchFamily="34" charset="0"/>
              </a:rPr>
            </a:br>
            <a:r>
              <a:rPr lang="cs-CZ" sz="2400" dirty="0" smtClean="0">
                <a:latin typeface="Calibri" pitchFamily="34" charset="0"/>
              </a:rPr>
              <a:t>                   zpracovává údaje, tzv. data  (čísla, písmena, zvuky, obrázky či </a:t>
            </a:r>
            <a:r>
              <a:rPr lang="cs-CZ" sz="2400" dirty="0" smtClean="0">
                <a:latin typeface="Calibri" pitchFamily="34" charset="0"/>
              </a:rPr>
              <a:t>znaky)</a:t>
            </a:r>
            <a:r>
              <a:rPr lang="cs-CZ" sz="2400" dirty="0" smtClean="0">
                <a:latin typeface="Calibri" pitchFamily="34" charset="0"/>
              </a:rPr>
              <a:t/>
            </a:r>
            <a:br>
              <a:rPr lang="cs-CZ" sz="2400" dirty="0" smtClean="0">
                <a:latin typeface="Calibri" pitchFamily="34" charset="0"/>
              </a:rPr>
            </a:br>
            <a:r>
              <a:rPr lang="cs-CZ" sz="2400" dirty="0" smtClean="0">
                <a:latin typeface="Calibri" pitchFamily="34" charset="0"/>
              </a:rPr>
              <a:t>                   podle předem připraveného programu, aby získal nové informace.</a:t>
            </a:r>
            <a:endParaRPr lang="cs-CZ" sz="2400" dirty="0">
              <a:latin typeface="Calibri" pitchFamily="34" charset="0"/>
            </a:endParaRPr>
          </a:p>
          <a:p>
            <a:pPr marL="109728" indent="0">
              <a:buNone/>
            </a:pPr>
            <a:r>
              <a:rPr lang="cs-CZ" sz="2400" dirty="0" smtClean="0">
                <a:latin typeface="Calibri" pitchFamily="34" charset="0"/>
              </a:rPr>
              <a:t>Počítač se skládá ze dvou základních částí</a:t>
            </a:r>
            <a:r>
              <a:rPr lang="cs-CZ" dirty="0" smtClean="0">
                <a:latin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</a:rPr>
            </a:b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/>
            </a:r>
            <a:b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</a:b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HARDWARE </a:t>
            </a:r>
            <a:r>
              <a:rPr lang="cs-CZ" dirty="0">
                <a:latin typeface="Calibri" pitchFamily="34" charset="0"/>
              </a:rPr>
              <a:t>-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sz="2400" dirty="0" smtClean="0">
                <a:latin typeface="Calibri" pitchFamily="34" charset="0"/>
              </a:rPr>
              <a:t>pevné vybavení, vše, na co si můžeme</a:t>
            </a:r>
            <a:r>
              <a:rPr lang="cs-CZ" sz="2400" dirty="0">
                <a:latin typeface="Calibri" pitchFamily="34" charset="0"/>
              </a:rPr>
              <a:t> </a:t>
            </a:r>
            <a:r>
              <a:rPr lang="cs-CZ" sz="2400" dirty="0" smtClean="0">
                <a:latin typeface="Calibri" pitchFamily="34" charset="0"/>
              </a:rPr>
              <a:t>sáhnout (klávesnice,</a:t>
            </a:r>
            <a:br>
              <a:rPr lang="cs-CZ" sz="2400" dirty="0" smtClean="0">
                <a:latin typeface="Calibri" pitchFamily="34" charset="0"/>
              </a:rPr>
            </a:br>
            <a:r>
              <a:rPr lang="cs-CZ" sz="2400" dirty="0" smtClean="0">
                <a:latin typeface="Calibri" pitchFamily="34" charset="0"/>
              </a:rPr>
              <a:t>                            monitor, myš ap.)</a:t>
            </a:r>
            <a:r>
              <a:rPr lang="cs-CZ" dirty="0" smtClean="0">
                <a:latin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</a:rPr>
            </a:br>
            <a:r>
              <a:rPr lang="cs-CZ" dirty="0" smtClean="0">
                <a:latin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</a:rPr>
            </a:b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SOFTWARE  </a:t>
            </a:r>
            <a:r>
              <a:rPr lang="cs-CZ" dirty="0" smtClean="0">
                <a:latin typeface="Calibri" pitchFamily="34" charset="0"/>
              </a:rPr>
              <a:t>- </a:t>
            </a:r>
            <a:r>
              <a:rPr lang="cs-CZ" sz="2400" dirty="0" smtClean="0">
                <a:latin typeface="Calibri" pitchFamily="34" charset="0"/>
              </a:rPr>
              <a:t>programové vybavení, vše, co je v počítači, avšak sáhnout </a:t>
            </a:r>
            <a:br>
              <a:rPr lang="cs-CZ" sz="2400" dirty="0" smtClean="0">
                <a:latin typeface="Calibri" pitchFamily="34" charset="0"/>
              </a:rPr>
            </a:br>
            <a:r>
              <a:rPr lang="cs-CZ" sz="2400" dirty="0" smtClean="0">
                <a:latin typeface="Calibri" pitchFamily="34" charset="0"/>
              </a:rPr>
              <a:t>                            se na to nedá (programy, hry ap.)</a:t>
            </a:r>
            <a:br>
              <a:rPr lang="cs-CZ" sz="2400" dirty="0" smtClean="0">
                <a:latin typeface="Calibri" pitchFamily="34" charset="0"/>
              </a:rPr>
            </a:br>
            <a:r>
              <a:rPr lang="cs-CZ" sz="2400" dirty="0" smtClean="0">
                <a:latin typeface="Calibri" pitchFamily="34" charset="0"/>
              </a:rPr>
              <a:t>   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59632" y="352799"/>
            <a:ext cx="2232248" cy="1268760"/>
          </a:xfrm>
          <a:solidFill>
            <a:schemeClr val="bg2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5000" dirty="0" smtClean="0">
                <a:solidFill>
                  <a:schemeClr val="accent3">
                    <a:lumMod val="75000"/>
                  </a:schemeClr>
                </a:solidFill>
                <a:latin typeface="Calibri" pitchFamily="34" charset="0"/>
              </a:rPr>
              <a:t>Počítač</a:t>
            </a:r>
            <a:endParaRPr lang="cs-CZ" sz="5000" dirty="0">
              <a:solidFill>
                <a:schemeClr val="accent3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1027" name="Picture 3" descr="C:\Users\blechova\AppData\Local\Microsoft\Windows\Temporary Internet Files\Content.IE5\FYE7KP8T\MC90044133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49959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31444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/>
          <a:lstStyle/>
          <a:p>
            <a:pPr marL="109728" indent="0">
              <a:buNone/>
            </a:pPr>
            <a:r>
              <a:rPr lang="cs-CZ" b="1" u="sng" dirty="0" smtClean="0">
                <a:solidFill>
                  <a:schemeClr val="accent1">
                    <a:lumMod val="75000"/>
                  </a:schemeClr>
                </a:solidFill>
              </a:rPr>
              <a:t>Počítačová skříň = základní jednotka</a:t>
            </a:r>
          </a:p>
          <a:p>
            <a:endParaRPr lang="cs-CZ" dirty="0"/>
          </a:p>
          <a:p>
            <a:pPr marL="109728" indent="0">
              <a:buNone/>
            </a:pP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99176" cy="994122"/>
          </a:xfrm>
          <a:solidFill>
            <a:schemeClr val="bg2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/>
          <a:lstStyle/>
          <a:p>
            <a:r>
              <a:rPr lang="cs-CZ" dirty="0" smtClean="0"/>
              <a:t> Základní počítačová sestava</a:t>
            </a:r>
            <a:endParaRPr lang="cs-CZ" dirty="0"/>
          </a:p>
        </p:txBody>
      </p:sp>
      <p:pic>
        <p:nvPicPr>
          <p:cNvPr id="2052" name="Picture 4" descr="http://www.pocitace-rumburk.cz/images/pocitac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844824"/>
            <a:ext cx="2685678" cy="4028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6111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ages.tweaktown.com/content/4/7/4714_19_alienware_optx_aw2310_23_inch_monitor_de_bezel_modification_guide_ful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911845"/>
            <a:ext cx="4110577" cy="3946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07416" y="620688"/>
            <a:ext cx="84969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chemeClr val="accent1">
                    <a:lumMod val="75000"/>
                  </a:schemeClr>
                </a:solidFill>
              </a:rPr>
              <a:t>Monitor = zobrazovací jednotka</a:t>
            </a:r>
            <a:br>
              <a:rPr lang="cs-CZ" sz="2400" b="1" u="sng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cs-CZ" sz="2400" b="1" u="sng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2000" dirty="0" smtClean="0"/>
              <a:t>Abychom viděli, co s počítačem děláme, potřebujeme obrazovku,</a:t>
            </a:r>
            <a:br>
              <a:rPr lang="cs-CZ" sz="2000" dirty="0" smtClean="0"/>
            </a:br>
            <a:r>
              <a:rPr lang="cs-CZ" sz="2000" dirty="0" smtClean="0"/>
              <a:t>kterou nazýváme monitor.</a:t>
            </a:r>
            <a:endParaRPr lang="cs-CZ" sz="2000" b="1" u="sng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8405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51520" y="548681"/>
            <a:ext cx="8640960" cy="1152128"/>
          </a:xfrm>
        </p:spPr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cs-CZ" b="1" u="sng" dirty="0" smtClean="0">
                <a:solidFill>
                  <a:schemeClr val="accent1">
                    <a:lumMod val="75000"/>
                  </a:schemeClr>
                </a:solidFill>
              </a:rPr>
              <a:t>Klávesnice</a:t>
            </a:r>
          </a:p>
          <a:p>
            <a:pPr marL="109728" indent="0">
              <a:buNone/>
            </a:pPr>
            <a:r>
              <a:rPr lang="cs-CZ" sz="2000" dirty="0" smtClean="0"/>
              <a:t>Pro vkládání textu a informací do počítače potřebujeme klávesnici. </a:t>
            </a:r>
            <a:br>
              <a:rPr lang="cs-CZ" sz="2000" dirty="0" smtClean="0"/>
            </a:br>
            <a:endParaRPr lang="cs-CZ" b="1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098" name="Picture 2" descr="logitech-media-keyboard-600-usb_2.jpg (540×300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628800"/>
            <a:ext cx="6768104" cy="3760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56868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3858" y="391463"/>
            <a:ext cx="8222598" cy="1885410"/>
          </a:xfrm>
        </p:spPr>
        <p:txBody>
          <a:bodyPr/>
          <a:lstStyle/>
          <a:p>
            <a:pPr marL="109728" indent="0">
              <a:buNone/>
            </a:pPr>
            <a:r>
              <a:rPr lang="cs-CZ" b="1" u="sng" dirty="0" smtClean="0">
                <a:solidFill>
                  <a:schemeClr val="accent1">
                    <a:lumMod val="75000"/>
                  </a:schemeClr>
                </a:solidFill>
              </a:rPr>
              <a:t>Ovládací zařízení</a:t>
            </a:r>
            <a:br>
              <a:rPr lang="cs-CZ" b="1" u="sng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dirty="0"/>
              <a:t/>
            </a:r>
            <a:br>
              <a:rPr lang="cs-CZ" dirty="0"/>
            </a:br>
            <a:r>
              <a:rPr lang="cs-CZ" sz="2000" dirty="0" smtClean="0"/>
              <a:t>Nejčastěji se setkáváme s počítačovou myší, ale existují i jiné formy ovládání počítače – touchpad (dotyková ploška) či trackball (pohyblivá kulička) </a:t>
            </a:r>
            <a:endParaRPr lang="cs-CZ" sz="2000" b="1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074" name="Picture 2" descr="http://www.notebookshop.sk/pictures/store/msoptmous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39" y="2126396"/>
            <a:ext cx="1604565" cy="2308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blechova\AppData\Local\Microsoft\Windows\Temporary Internet Files\Content.IE5\3CHRLK2U\MP90017837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706" y="4474030"/>
            <a:ext cx="2064830" cy="1328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blechova\AppData\Local\Microsoft\Windows\Temporary Internet Files\Content.IE5\JQZIWU5J\MP900385195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564904"/>
            <a:ext cx="4896544" cy="3497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Šipka dolů 7"/>
          <p:cNvSpPr/>
          <p:nvPr/>
        </p:nvSpPr>
        <p:spPr>
          <a:xfrm rot="2029428">
            <a:off x="9604892" y="2918761"/>
            <a:ext cx="230662" cy="762246"/>
          </a:xfrm>
          <a:prstGeom prst="down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5998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726 0.05204 C -0.03958 0.06037 -0.05121 0.07031 -0.06458 0.07586 C -0.07708 0.08719 -0.09358 0.08997 -0.10781 0.09575 C -0.11337 0.10061 -0.11944 0.10315 -0.12569 0.10569 C -0.13229 0.11148 -0.14201 0.11633 -0.14965 0.11957 C -0.1592 0.12836 -0.1618 0.12882 -0.17344 0.1316 C -0.18628 0.1427 -0.16996 0.12928 -0.18246 0.13761 C -0.18958 0.14223 -0.18889 0.14686 -0.19739 0.1494 C -0.20538 0.15634 -0.21076 0.15958 -0.21979 0.16328 C -0.23108 0.17924 -0.21337 0.15565 -0.22726 0.16929 C -0.23003 0.17207 -0.23229 0.176 -0.23472 0.17924 C -0.23594 0.18086 -0.23767 0.18178 -0.23906 0.18317 C -0.24184 0.19381 -0.24236 0.19496 -0.25104 0.19728 C -0.25538 0.20283 -0.25729 0.20676 -0.26302 0.20907 C -0.26562 0.21878 -0.27674 0.22896 -0.28246 0.23705 C -0.28299 0.2396 -0.28385 0.24492 -0.28385 0.24492 L -0.2526 0.20121 L -0.26007 0.23289 L -0.27639 0.23497 " pathEditMode="relative" ptsTypes="fffffffffffffffAAAA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1052720" y="1206399"/>
            <a:ext cx="1007719" cy="1518034"/>
          </a:xfrm>
        </p:spPr>
        <p:txBody>
          <a:bodyPr>
            <a:normAutofit fontScale="70000" lnSpcReduction="20000"/>
          </a:bodyPr>
          <a:lstStyle/>
          <a:p>
            <a:pPr marL="109728" indent="0">
              <a:buNone/>
            </a:pP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latin typeface="Calibri" pitchFamily="34" charset="0"/>
              </a:rPr>
              <a:t/>
            </a:r>
            <a:br>
              <a:rPr lang="cs-CZ" dirty="0" smtClean="0">
                <a:solidFill>
                  <a:schemeClr val="accent3">
                    <a:lumMod val="75000"/>
                  </a:schemeClr>
                </a:solidFill>
                <a:latin typeface="Calibri" pitchFamily="34" charset="0"/>
              </a:rPr>
            </a:b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latin typeface="Calibri" pitchFamily="34" charset="0"/>
              </a:rPr>
              <a:t/>
            </a:r>
            <a:br>
              <a:rPr lang="cs-CZ" dirty="0" smtClean="0">
                <a:solidFill>
                  <a:schemeClr val="accent3">
                    <a:lumMod val="75000"/>
                  </a:schemeClr>
                </a:solidFill>
                <a:latin typeface="Calibri" pitchFamily="34" charset="0"/>
              </a:rPr>
            </a:b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latin typeface="Calibri" pitchFamily="34" charset="0"/>
              </a:rPr>
              <a:t/>
            </a:r>
            <a:br>
              <a:rPr lang="cs-CZ" dirty="0" smtClean="0">
                <a:solidFill>
                  <a:schemeClr val="accent3">
                    <a:lumMod val="75000"/>
                  </a:schemeClr>
                </a:solidFill>
                <a:latin typeface="Calibri" pitchFamily="34" charset="0"/>
              </a:rPr>
            </a:br>
            <a:r>
              <a:rPr lang="cs-CZ" dirty="0" smtClean="0">
                <a:solidFill>
                  <a:schemeClr val="accent3">
                    <a:lumMod val="75000"/>
                  </a:schemeClr>
                </a:solidFill>
                <a:latin typeface="Calibri" pitchFamily="34" charset="0"/>
              </a:rPr>
              <a:t/>
            </a:r>
            <a:br>
              <a:rPr lang="cs-CZ" dirty="0" smtClean="0">
                <a:solidFill>
                  <a:schemeClr val="accent3">
                    <a:lumMod val="75000"/>
                  </a:schemeClr>
                </a:solidFill>
                <a:latin typeface="Calibri" pitchFamily="34" charset="0"/>
              </a:rPr>
            </a:br>
            <a:endParaRPr lang="cs-CZ" sz="5100" b="1" u="sng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5122" name="Picture 2" descr="http://brain.pan.e-merchant.com/3/9/00067293/u_0006729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78" y="760744"/>
            <a:ext cx="1465731" cy="1300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07" y="5147744"/>
            <a:ext cx="1015951" cy="122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 descr="http://krouzekit.ic.cz/obrazky/tiskarna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420" y="2060848"/>
            <a:ext cx="1739255" cy="1739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onlinemca.com/mca_course/kurukshetra_university/semester5/computergraphics/img_computer_graphics/scanner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53" y="3800103"/>
            <a:ext cx="1949675" cy="1371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431068" y="116632"/>
            <a:ext cx="5544616" cy="52322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Co ještě můžeme  k počítači připojit?</a:t>
            </a:r>
            <a:endParaRPr lang="cs-CZ" sz="28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123728" y="1410796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Reproduktory – pro zvuk z počítače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980346" y="2745809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Tiskárna – pro tisk dokumentů a fotografií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123728" y="4096945"/>
            <a:ext cx="44638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Scanner – pro vkládání tištěných textů a fotografií do počítače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11458" y="5437736"/>
            <a:ext cx="35228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Webkamera – pro možnost </a:t>
            </a:r>
            <a:r>
              <a:rPr lang="cs-CZ" dirty="0" err="1" smtClean="0"/>
              <a:t>videohovorů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670998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2000" dirty="0">
                <a:latin typeface="Calibri" pitchFamily="34" charset="0"/>
                <a:hlinkClick r:id="rId2"/>
              </a:rPr>
              <a:t>http://www.freeware-computer.page.tl/Co-to-je-po&amp;%23269%3B%EDta&amp;%23269%3B-f-.</a:t>
            </a:r>
            <a:r>
              <a:rPr lang="cs-CZ" sz="2000" dirty="0" smtClean="0">
                <a:latin typeface="Calibri" pitchFamily="34" charset="0"/>
                <a:hlinkClick r:id="rId2"/>
              </a:rPr>
              <a:t>htm</a:t>
            </a:r>
            <a:r>
              <a:rPr lang="cs-CZ" sz="2000" dirty="0">
                <a:latin typeface="Calibri" pitchFamily="34" charset="0"/>
              </a:rPr>
              <a:t/>
            </a:r>
            <a:br>
              <a:rPr lang="cs-CZ" sz="2000" dirty="0">
                <a:latin typeface="Calibri" pitchFamily="34" charset="0"/>
              </a:rPr>
            </a:br>
            <a:r>
              <a:rPr lang="cs-CZ" sz="2000" dirty="0">
                <a:latin typeface="Calibri" pitchFamily="34" charset="0"/>
              </a:rPr>
              <a:t/>
            </a:r>
            <a:br>
              <a:rPr lang="cs-CZ" sz="2000" dirty="0">
                <a:latin typeface="Calibri" pitchFamily="34" charset="0"/>
              </a:rPr>
            </a:br>
            <a:r>
              <a:rPr lang="cs-CZ" sz="2000" dirty="0">
                <a:latin typeface="Calibri" pitchFamily="34" charset="0"/>
                <a:hlinkClick r:id="rId3"/>
              </a:rPr>
              <a:t>http://</a:t>
            </a:r>
            <a:r>
              <a:rPr lang="cs-CZ" sz="2000" dirty="0" smtClean="0">
                <a:latin typeface="Calibri" pitchFamily="34" charset="0"/>
                <a:hlinkClick r:id="rId3"/>
              </a:rPr>
              <a:t>cs.wikipedia.org/wiki/Po%C4%8D%C3%ADta%C4%8D</a:t>
            </a:r>
            <a:r>
              <a:rPr lang="cs-CZ" sz="2000" dirty="0" smtClean="0">
                <a:latin typeface="Calibri" pitchFamily="34" charset="0"/>
              </a:rPr>
              <a:t/>
            </a:r>
            <a:br>
              <a:rPr lang="cs-CZ" sz="2000" dirty="0" smtClean="0">
                <a:latin typeface="Calibri" pitchFamily="34" charset="0"/>
              </a:rPr>
            </a:br>
            <a:endParaRPr lang="cs-CZ" sz="2000" dirty="0" smtClean="0">
              <a:latin typeface="Calibri" pitchFamily="34" charset="0"/>
            </a:endParaRPr>
          </a:p>
          <a:p>
            <a:pPr marL="109728" indent="0">
              <a:buNone/>
            </a:pPr>
            <a:r>
              <a:rPr lang="cs-CZ" sz="2000" dirty="0">
                <a:latin typeface="Calibri" pitchFamily="34" charset="0"/>
                <a:hlinkClick r:id="rId4"/>
              </a:rPr>
              <a:t>http://www.gmh.cz/studijni_materialy/Historie%20po%C4%8D</a:t>
            </a:r>
            <a:r>
              <a:rPr lang="cs-CZ" sz="2000" dirty="0" smtClean="0">
                <a:latin typeface="Calibri" pitchFamily="34" charset="0"/>
                <a:hlinkClick r:id="rId4"/>
              </a:rPr>
              <a:t>%</a:t>
            </a:r>
            <a:br>
              <a:rPr lang="cs-CZ" sz="2000" dirty="0" smtClean="0">
                <a:latin typeface="Calibri" pitchFamily="34" charset="0"/>
                <a:hlinkClick r:id="rId4"/>
              </a:rPr>
            </a:br>
            <a:r>
              <a:rPr lang="cs-CZ" sz="2000" dirty="0" smtClean="0">
                <a:latin typeface="Calibri" pitchFamily="34" charset="0"/>
                <a:hlinkClick r:id="rId4"/>
              </a:rPr>
              <a:t>C3%ADta%C4%8D%C5%AF%20-</a:t>
            </a:r>
            <a:r>
              <a:rPr lang="cs-CZ" sz="2000" dirty="0">
                <a:latin typeface="Calibri" pitchFamily="34" charset="0"/>
                <a:hlinkClick r:id="rId4"/>
              </a:rPr>
              <a:t>%</a:t>
            </a:r>
            <a:r>
              <a:rPr lang="cs-CZ" sz="2000" dirty="0" smtClean="0">
                <a:latin typeface="Calibri" pitchFamily="34" charset="0"/>
                <a:hlinkClick r:id="rId4"/>
              </a:rPr>
              <a:t>20%C4%8D%C3%A1st%201.pdf</a:t>
            </a:r>
            <a:r>
              <a:rPr lang="cs-CZ" sz="2000" dirty="0">
                <a:latin typeface="Calibri" pitchFamily="34" charset="0"/>
              </a:rPr>
              <a:t/>
            </a:r>
            <a:br>
              <a:rPr lang="cs-CZ" sz="2000" dirty="0">
                <a:latin typeface="Calibri" pitchFamily="34" charset="0"/>
              </a:rPr>
            </a:br>
            <a:r>
              <a:rPr lang="cs-CZ" sz="2000" dirty="0" smtClean="0">
                <a:latin typeface="Calibri" pitchFamily="34" charset="0"/>
              </a:rPr>
              <a:t/>
            </a:r>
            <a:br>
              <a:rPr lang="cs-CZ" sz="2000" dirty="0" smtClean="0">
                <a:latin typeface="Calibri" pitchFamily="34" charset="0"/>
              </a:rPr>
            </a:br>
            <a:r>
              <a:rPr lang="cs-CZ" sz="2000" u="sng" dirty="0">
                <a:latin typeface="Calibri" pitchFamily="34" charset="0"/>
                <a:hlinkClick r:id="rId5"/>
              </a:rPr>
              <a:t>http://office.microsoft.com/cs-cz/</a:t>
            </a:r>
            <a:r>
              <a:rPr lang="cs-CZ" sz="2000" dirty="0">
                <a:latin typeface="Calibri" pitchFamily="34" charset="0"/>
              </a:rPr>
              <a:t> - klipart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sz="2800" dirty="0" smtClean="0">
                <a:latin typeface="Calibri" pitchFamily="34" charset="0"/>
              </a:rPr>
              <a:t>Citace:</a:t>
            </a:r>
            <a:endParaRPr lang="cs-CZ" sz="28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45668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541</TotalTime>
  <Words>121</Words>
  <Application>Microsoft Office PowerPoint</Application>
  <PresentationFormat>Předvádění na obrazovce (4:3)</PresentationFormat>
  <Paragraphs>32</Paragraphs>
  <Slides>8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Concourse</vt:lpstr>
      <vt:lpstr>Prezentace aplikace PowerPoint</vt:lpstr>
      <vt:lpstr>Počítač</vt:lpstr>
      <vt:lpstr> Základní počítačová sestava</vt:lpstr>
      <vt:lpstr>Prezentace aplikace PowerPoint</vt:lpstr>
      <vt:lpstr>Prezentace aplikace PowerPoint</vt:lpstr>
      <vt:lpstr>Prezentace aplikace PowerPoint</vt:lpstr>
      <vt:lpstr>Prezentace aplikace PowerPoint</vt:lpstr>
      <vt:lpstr> 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Klarii</dc:creator>
  <cp:lastModifiedBy>blechovaruzena</cp:lastModifiedBy>
  <cp:revision>39</cp:revision>
  <dcterms:created xsi:type="dcterms:W3CDTF">2013-02-23T13:51:55Z</dcterms:created>
  <dcterms:modified xsi:type="dcterms:W3CDTF">2013-03-11T17:16:55Z</dcterms:modified>
</cp:coreProperties>
</file>