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68" r:id="rId4"/>
    <p:sldId id="269" r:id="rId5"/>
    <p:sldId id="271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2" r:id="rId14"/>
    <p:sldId id="273" r:id="rId15"/>
    <p:sldId id="266" r:id="rId16"/>
    <p:sldId id="274" r:id="rId17"/>
    <p:sldId id="276" r:id="rId18"/>
    <p:sldId id="277" r:id="rId19"/>
    <p:sldId id="27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7F7F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>
        <p:scale>
          <a:sx n="84" d="100"/>
          <a:sy n="84" d="100"/>
        </p:scale>
        <p:origin x="-978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29A100-FF5B-429D-97F8-281BE2FBAB0F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B8D4FC3-769F-4479-B6CB-2A84ED56B884}">
      <dgm:prSet custT="1"/>
      <dgm:spPr>
        <a:solidFill>
          <a:srgbClr val="FFFF00"/>
        </a:solidFill>
      </dgm:spPr>
      <dgm:t>
        <a:bodyPr/>
        <a:lstStyle/>
        <a:p>
          <a:pPr rtl="0"/>
          <a:r>
            <a:rPr lang="cs-CZ" sz="1800" dirty="0" smtClean="0">
              <a:solidFill>
                <a:schemeClr val="tx1"/>
              </a:solidFill>
            </a:rPr>
            <a:t>Cín – na hradech – rozpad nádob </a:t>
          </a:r>
          <a:endParaRPr lang="cs-CZ" sz="1800" dirty="0">
            <a:solidFill>
              <a:schemeClr val="tx1"/>
            </a:solidFill>
          </a:endParaRPr>
        </a:p>
      </dgm:t>
    </dgm:pt>
    <dgm:pt modelId="{82142E5F-FD76-4C57-975A-3A11580A2F06}" type="parTrans" cxnId="{87F77141-50A4-44BB-BB90-A4FD1BF3BBE1}">
      <dgm:prSet/>
      <dgm:spPr/>
      <dgm:t>
        <a:bodyPr/>
        <a:lstStyle/>
        <a:p>
          <a:endParaRPr lang="cs-CZ"/>
        </a:p>
      </dgm:t>
    </dgm:pt>
    <dgm:pt modelId="{BC000046-5AFA-402A-9444-C5A7AD56BE28}" type="sibTrans" cxnId="{87F77141-50A4-44BB-BB90-A4FD1BF3BBE1}">
      <dgm:prSet/>
      <dgm:spPr/>
      <dgm:t>
        <a:bodyPr/>
        <a:lstStyle/>
        <a:p>
          <a:endParaRPr lang="cs-CZ"/>
        </a:p>
      </dgm:t>
    </dgm:pt>
    <dgm:pt modelId="{DB56F498-765F-4D08-9090-42658958EF07}">
      <dgm:prSet custT="1"/>
      <dgm:spPr>
        <a:solidFill>
          <a:srgbClr val="FFFF00"/>
        </a:solidFill>
      </dgm:spPr>
      <dgm:t>
        <a:bodyPr/>
        <a:lstStyle/>
        <a:p>
          <a:pPr rtl="0"/>
          <a:r>
            <a:rPr lang="cs-CZ" sz="1800" dirty="0" smtClean="0">
              <a:solidFill>
                <a:schemeClr val="tx1"/>
              </a:solidFill>
            </a:rPr>
            <a:t>– tzv. </a:t>
          </a:r>
          <a:r>
            <a:rPr lang="cs-CZ" sz="1800" b="1" dirty="0" smtClean="0">
              <a:solidFill>
                <a:schemeClr val="tx1"/>
              </a:solidFill>
            </a:rPr>
            <a:t>cínový mor</a:t>
          </a:r>
          <a:endParaRPr lang="cs-CZ" sz="1800" dirty="0">
            <a:solidFill>
              <a:schemeClr val="tx1"/>
            </a:solidFill>
          </a:endParaRPr>
        </a:p>
      </dgm:t>
    </dgm:pt>
    <dgm:pt modelId="{0215BBD8-9844-4007-9C40-EEB41AF70E27}" type="parTrans" cxnId="{63946E5E-0D61-4A54-B9F8-E275BBC1F781}">
      <dgm:prSet/>
      <dgm:spPr/>
      <dgm:t>
        <a:bodyPr/>
        <a:lstStyle/>
        <a:p>
          <a:endParaRPr lang="cs-CZ"/>
        </a:p>
      </dgm:t>
    </dgm:pt>
    <dgm:pt modelId="{88714729-540F-4574-8397-7FE268EB3F04}" type="sibTrans" cxnId="{63946E5E-0D61-4A54-B9F8-E275BBC1F781}">
      <dgm:prSet/>
      <dgm:spPr/>
      <dgm:t>
        <a:bodyPr/>
        <a:lstStyle/>
        <a:p>
          <a:endParaRPr lang="cs-CZ"/>
        </a:p>
      </dgm:t>
    </dgm:pt>
    <dgm:pt modelId="{EF5CC3C3-F18E-4A19-BECD-BF37E343E231}">
      <dgm:prSet custT="1"/>
      <dgm:spPr>
        <a:solidFill>
          <a:srgbClr val="FFFF00"/>
        </a:solidFill>
      </dgm:spPr>
      <dgm:t>
        <a:bodyPr/>
        <a:lstStyle/>
        <a:p>
          <a:pPr rtl="0"/>
          <a:r>
            <a:rPr lang="cs-CZ" sz="1600" dirty="0" smtClean="0">
              <a:solidFill>
                <a:schemeClr val="tx1"/>
              </a:solidFill>
            </a:rPr>
            <a:t>Je-li cín vystaven teplotám pod 13,6 ˚C – změní své skupenství –z pevného na prašný</a:t>
          </a:r>
          <a:endParaRPr lang="cs-CZ" sz="1600" dirty="0">
            <a:solidFill>
              <a:schemeClr val="tx1"/>
            </a:solidFill>
          </a:endParaRPr>
        </a:p>
      </dgm:t>
    </dgm:pt>
    <dgm:pt modelId="{4A71FC3F-BA58-408F-B7DC-C250DD65DF90}" type="parTrans" cxnId="{53CD1F5A-38DE-4AD7-8E83-673C5442E3D5}">
      <dgm:prSet/>
      <dgm:spPr/>
      <dgm:t>
        <a:bodyPr/>
        <a:lstStyle/>
        <a:p>
          <a:endParaRPr lang="cs-CZ"/>
        </a:p>
      </dgm:t>
    </dgm:pt>
    <dgm:pt modelId="{B1175005-B220-4D24-81C1-384DE1218066}" type="sibTrans" cxnId="{53CD1F5A-38DE-4AD7-8E83-673C5442E3D5}">
      <dgm:prSet/>
      <dgm:spPr/>
      <dgm:t>
        <a:bodyPr/>
        <a:lstStyle/>
        <a:p>
          <a:endParaRPr lang="cs-CZ"/>
        </a:p>
      </dgm:t>
    </dgm:pt>
    <dgm:pt modelId="{E2016183-A592-494E-AAA2-673D65A7CC75}">
      <dgm:prSet custT="1"/>
      <dgm:spPr>
        <a:solidFill>
          <a:srgbClr val="FFFF00"/>
        </a:solidFill>
      </dgm:spPr>
      <dgm:t>
        <a:bodyPr/>
        <a:lstStyle/>
        <a:p>
          <a:pPr rtl="0"/>
          <a:r>
            <a:rPr lang="cs-CZ" sz="1600" dirty="0" smtClean="0">
              <a:solidFill>
                <a:schemeClr val="tx1"/>
              </a:solidFill>
            </a:rPr>
            <a:t>Známé případy cínového nádobí na hradech – cínové nádobí se přes zimu rozpadlo na prach</a:t>
          </a:r>
          <a:endParaRPr lang="cs-CZ" sz="1600" dirty="0">
            <a:solidFill>
              <a:schemeClr val="tx1"/>
            </a:solidFill>
          </a:endParaRPr>
        </a:p>
      </dgm:t>
    </dgm:pt>
    <dgm:pt modelId="{C680FF49-CCF9-4900-A66C-8E899CDC1895}" type="parTrans" cxnId="{420AC8C1-B316-40FB-95D2-EA1F34EBF9C3}">
      <dgm:prSet/>
      <dgm:spPr/>
      <dgm:t>
        <a:bodyPr/>
        <a:lstStyle/>
        <a:p>
          <a:endParaRPr lang="cs-CZ"/>
        </a:p>
      </dgm:t>
    </dgm:pt>
    <dgm:pt modelId="{C4000ADC-E21C-4FFA-8EA7-547E3F9C97C9}" type="sibTrans" cxnId="{420AC8C1-B316-40FB-95D2-EA1F34EBF9C3}">
      <dgm:prSet/>
      <dgm:spPr/>
      <dgm:t>
        <a:bodyPr/>
        <a:lstStyle/>
        <a:p>
          <a:endParaRPr lang="cs-CZ"/>
        </a:p>
      </dgm:t>
    </dgm:pt>
    <dgm:pt modelId="{67E7F88D-C986-4C27-977B-0A9C78DDC4A3}" type="pres">
      <dgm:prSet presAssocID="{0E29A100-FF5B-429D-97F8-281BE2FBAB0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DCC7B-593C-4584-943C-E56B49A94A15}" type="pres">
      <dgm:prSet presAssocID="{6B8D4FC3-769F-4479-B6CB-2A84ED56B884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2D1466-7B80-4959-BA75-F75F8E62F662}" type="pres">
      <dgm:prSet presAssocID="{BC000046-5AFA-402A-9444-C5A7AD56BE28}" presName="sibTrans" presStyleLbl="sibTrans2D1" presStyleIdx="0" presStyleCnt="4"/>
      <dgm:spPr/>
      <dgm:t>
        <a:bodyPr/>
        <a:lstStyle/>
        <a:p>
          <a:endParaRPr lang="cs-CZ"/>
        </a:p>
      </dgm:t>
    </dgm:pt>
    <dgm:pt modelId="{9979EA2C-BF42-4B0D-B114-F02456099CAB}" type="pres">
      <dgm:prSet presAssocID="{BC000046-5AFA-402A-9444-C5A7AD56BE28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A0B324FB-0BA5-4BEA-821A-C49DAC50F144}" type="pres">
      <dgm:prSet presAssocID="{DB56F498-765F-4D08-9090-42658958EF0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FFCD22-44D4-4648-AED9-A89A08C76E60}" type="pres">
      <dgm:prSet presAssocID="{88714729-540F-4574-8397-7FE268EB3F04}" presName="sibTrans" presStyleLbl="sibTrans2D1" presStyleIdx="1" presStyleCnt="4"/>
      <dgm:spPr/>
      <dgm:t>
        <a:bodyPr/>
        <a:lstStyle/>
        <a:p>
          <a:endParaRPr lang="cs-CZ"/>
        </a:p>
      </dgm:t>
    </dgm:pt>
    <dgm:pt modelId="{B2B57AAC-EF39-472F-878A-CC21E5121A78}" type="pres">
      <dgm:prSet presAssocID="{88714729-540F-4574-8397-7FE268EB3F04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2D063097-29F1-46BB-A1F6-513F90F8AAC7}" type="pres">
      <dgm:prSet presAssocID="{EF5CC3C3-F18E-4A19-BECD-BF37E343E231}" presName="node" presStyleLbl="node1" presStyleIdx="2" presStyleCnt="4" custScaleX="1172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B658A4-41C0-49EB-B972-C6F92230FD4D}" type="pres">
      <dgm:prSet presAssocID="{B1175005-B220-4D24-81C1-384DE1218066}" presName="sibTrans" presStyleLbl="sibTrans2D1" presStyleIdx="2" presStyleCnt="4"/>
      <dgm:spPr/>
      <dgm:t>
        <a:bodyPr/>
        <a:lstStyle/>
        <a:p>
          <a:endParaRPr lang="cs-CZ"/>
        </a:p>
      </dgm:t>
    </dgm:pt>
    <dgm:pt modelId="{3126FF79-81FA-4555-A4B4-363549F33A75}" type="pres">
      <dgm:prSet presAssocID="{B1175005-B220-4D24-81C1-384DE1218066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25A43A07-6745-48C6-B817-E2B1D2475CAA}" type="pres">
      <dgm:prSet presAssocID="{E2016183-A592-494E-AAA2-673D65A7CC75}" presName="node" presStyleLbl="node1" presStyleIdx="3" presStyleCnt="4" custScaleX="124741" custScaleY="1194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6C43AF-FF47-43CA-AB17-68CAA3BF451A}" type="pres">
      <dgm:prSet presAssocID="{C4000ADC-E21C-4FFA-8EA7-547E3F9C97C9}" presName="sibTrans" presStyleLbl="sibTrans2D1" presStyleIdx="3" presStyleCnt="4"/>
      <dgm:spPr/>
      <dgm:t>
        <a:bodyPr/>
        <a:lstStyle/>
        <a:p>
          <a:endParaRPr lang="cs-CZ"/>
        </a:p>
      </dgm:t>
    </dgm:pt>
    <dgm:pt modelId="{DEFA489B-DC7C-46EE-B297-ED93132F1DF7}" type="pres">
      <dgm:prSet presAssocID="{C4000ADC-E21C-4FFA-8EA7-547E3F9C97C9}" presName="connectorText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C79B1344-A8E3-473B-A063-80352B537428}" type="presOf" srcId="{E2016183-A592-494E-AAA2-673D65A7CC75}" destId="{25A43A07-6745-48C6-B817-E2B1D2475CAA}" srcOrd="0" destOrd="0" presId="urn:microsoft.com/office/officeart/2005/8/layout/cycle2"/>
    <dgm:cxn modelId="{7D8A1C24-62B0-4727-A0EF-29222998B601}" type="presOf" srcId="{BC000046-5AFA-402A-9444-C5A7AD56BE28}" destId="{922D1466-7B80-4959-BA75-F75F8E62F662}" srcOrd="0" destOrd="0" presId="urn:microsoft.com/office/officeart/2005/8/layout/cycle2"/>
    <dgm:cxn modelId="{87F77141-50A4-44BB-BB90-A4FD1BF3BBE1}" srcId="{0E29A100-FF5B-429D-97F8-281BE2FBAB0F}" destId="{6B8D4FC3-769F-4479-B6CB-2A84ED56B884}" srcOrd="0" destOrd="0" parTransId="{82142E5F-FD76-4C57-975A-3A11580A2F06}" sibTransId="{BC000046-5AFA-402A-9444-C5A7AD56BE28}"/>
    <dgm:cxn modelId="{4BFB1D5A-BFE0-4DAE-BCD5-784F1A1F73CE}" type="presOf" srcId="{C4000ADC-E21C-4FFA-8EA7-547E3F9C97C9}" destId="{DEFA489B-DC7C-46EE-B297-ED93132F1DF7}" srcOrd="1" destOrd="0" presId="urn:microsoft.com/office/officeart/2005/8/layout/cycle2"/>
    <dgm:cxn modelId="{512F29CE-9266-4DC4-8E04-45DC51E7B752}" type="presOf" srcId="{EF5CC3C3-F18E-4A19-BECD-BF37E343E231}" destId="{2D063097-29F1-46BB-A1F6-513F90F8AAC7}" srcOrd="0" destOrd="0" presId="urn:microsoft.com/office/officeart/2005/8/layout/cycle2"/>
    <dgm:cxn modelId="{72AA5671-EB1F-44A6-A130-074F4385EEC4}" type="presOf" srcId="{B1175005-B220-4D24-81C1-384DE1218066}" destId="{3126FF79-81FA-4555-A4B4-363549F33A75}" srcOrd="1" destOrd="0" presId="urn:microsoft.com/office/officeart/2005/8/layout/cycle2"/>
    <dgm:cxn modelId="{CC40DEC5-4CC0-4D87-827A-00C3428D4334}" type="presOf" srcId="{C4000ADC-E21C-4FFA-8EA7-547E3F9C97C9}" destId="{976C43AF-FF47-43CA-AB17-68CAA3BF451A}" srcOrd="0" destOrd="0" presId="urn:microsoft.com/office/officeart/2005/8/layout/cycle2"/>
    <dgm:cxn modelId="{53CD1F5A-38DE-4AD7-8E83-673C5442E3D5}" srcId="{0E29A100-FF5B-429D-97F8-281BE2FBAB0F}" destId="{EF5CC3C3-F18E-4A19-BECD-BF37E343E231}" srcOrd="2" destOrd="0" parTransId="{4A71FC3F-BA58-408F-B7DC-C250DD65DF90}" sibTransId="{B1175005-B220-4D24-81C1-384DE1218066}"/>
    <dgm:cxn modelId="{17DC4289-52C1-446A-AC7E-A52AAE7698DC}" type="presOf" srcId="{88714729-540F-4574-8397-7FE268EB3F04}" destId="{B2B57AAC-EF39-472F-878A-CC21E5121A78}" srcOrd="1" destOrd="0" presId="urn:microsoft.com/office/officeart/2005/8/layout/cycle2"/>
    <dgm:cxn modelId="{63946E5E-0D61-4A54-B9F8-E275BBC1F781}" srcId="{0E29A100-FF5B-429D-97F8-281BE2FBAB0F}" destId="{DB56F498-765F-4D08-9090-42658958EF07}" srcOrd="1" destOrd="0" parTransId="{0215BBD8-9844-4007-9C40-EEB41AF70E27}" sibTransId="{88714729-540F-4574-8397-7FE268EB3F04}"/>
    <dgm:cxn modelId="{0F3877CA-E470-4148-A2F7-46B24F130BC8}" type="presOf" srcId="{BC000046-5AFA-402A-9444-C5A7AD56BE28}" destId="{9979EA2C-BF42-4B0D-B114-F02456099CAB}" srcOrd="1" destOrd="0" presId="urn:microsoft.com/office/officeart/2005/8/layout/cycle2"/>
    <dgm:cxn modelId="{4E4D3160-8C4A-451F-8707-CD8924C89A13}" type="presOf" srcId="{0E29A100-FF5B-429D-97F8-281BE2FBAB0F}" destId="{67E7F88D-C986-4C27-977B-0A9C78DDC4A3}" srcOrd="0" destOrd="0" presId="urn:microsoft.com/office/officeart/2005/8/layout/cycle2"/>
    <dgm:cxn modelId="{6815A41B-7B37-45B8-933D-3BAB1FD281B6}" type="presOf" srcId="{6B8D4FC3-769F-4479-B6CB-2A84ED56B884}" destId="{786DCC7B-593C-4584-943C-E56B49A94A15}" srcOrd="0" destOrd="0" presId="urn:microsoft.com/office/officeart/2005/8/layout/cycle2"/>
    <dgm:cxn modelId="{BA8DB215-CDE2-4067-9EBE-398DEE7A5941}" type="presOf" srcId="{B1175005-B220-4D24-81C1-384DE1218066}" destId="{80B658A4-41C0-49EB-B972-C6F92230FD4D}" srcOrd="0" destOrd="0" presId="urn:microsoft.com/office/officeart/2005/8/layout/cycle2"/>
    <dgm:cxn modelId="{420AC8C1-B316-40FB-95D2-EA1F34EBF9C3}" srcId="{0E29A100-FF5B-429D-97F8-281BE2FBAB0F}" destId="{E2016183-A592-494E-AAA2-673D65A7CC75}" srcOrd="3" destOrd="0" parTransId="{C680FF49-CCF9-4900-A66C-8E899CDC1895}" sibTransId="{C4000ADC-E21C-4FFA-8EA7-547E3F9C97C9}"/>
    <dgm:cxn modelId="{0B0F2DC6-0445-449B-A3BA-84A7B54FC65C}" type="presOf" srcId="{DB56F498-765F-4D08-9090-42658958EF07}" destId="{A0B324FB-0BA5-4BEA-821A-C49DAC50F144}" srcOrd="0" destOrd="0" presId="urn:microsoft.com/office/officeart/2005/8/layout/cycle2"/>
    <dgm:cxn modelId="{AD0FEF7A-6F5C-4794-9433-07A6F6EBC758}" type="presOf" srcId="{88714729-540F-4574-8397-7FE268EB3F04}" destId="{1BFFCD22-44D4-4648-AED9-A89A08C76E60}" srcOrd="0" destOrd="0" presId="urn:microsoft.com/office/officeart/2005/8/layout/cycle2"/>
    <dgm:cxn modelId="{1943705A-010C-45F5-A562-EE142EE7745A}" type="presParOf" srcId="{67E7F88D-C986-4C27-977B-0A9C78DDC4A3}" destId="{786DCC7B-593C-4584-943C-E56B49A94A15}" srcOrd="0" destOrd="0" presId="urn:microsoft.com/office/officeart/2005/8/layout/cycle2"/>
    <dgm:cxn modelId="{C6573F2B-2EC8-4525-8958-54D5746E6AD5}" type="presParOf" srcId="{67E7F88D-C986-4C27-977B-0A9C78DDC4A3}" destId="{922D1466-7B80-4959-BA75-F75F8E62F662}" srcOrd="1" destOrd="0" presId="urn:microsoft.com/office/officeart/2005/8/layout/cycle2"/>
    <dgm:cxn modelId="{0D84E98D-6292-4B33-8B09-A530A50B4D54}" type="presParOf" srcId="{922D1466-7B80-4959-BA75-F75F8E62F662}" destId="{9979EA2C-BF42-4B0D-B114-F02456099CAB}" srcOrd="0" destOrd="0" presId="urn:microsoft.com/office/officeart/2005/8/layout/cycle2"/>
    <dgm:cxn modelId="{554C0DBB-8E35-49F2-B24F-FCBC9BEF542B}" type="presParOf" srcId="{67E7F88D-C986-4C27-977B-0A9C78DDC4A3}" destId="{A0B324FB-0BA5-4BEA-821A-C49DAC50F144}" srcOrd="2" destOrd="0" presId="urn:microsoft.com/office/officeart/2005/8/layout/cycle2"/>
    <dgm:cxn modelId="{C47FCA4F-16B5-4D0D-B5C5-A56DAA4CEB00}" type="presParOf" srcId="{67E7F88D-C986-4C27-977B-0A9C78DDC4A3}" destId="{1BFFCD22-44D4-4648-AED9-A89A08C76E60}" srcOrd="3" destOrd="0" presId="urn:microsoft.com/office/officeart/2005/8/layout/cycle2"/>
    <dgm:cxn modelId="{5C64CBA2-2AA2-4BC1-A54C-07BFA24094B6}" type="presParOf" srcId="{1BFFCD22-44D4-4648-AED9-A89A08C76E60}" destId="{B2B57AAC-EF39-472F-878A-CC21E5121A78}" srcOrd="0" destOrd="0" presId="urn:microsoft.com/office/officeart/2005/8/layout/cycle2"/>
    <dgm:cxn modelId="{F513CB3B-A9B0-4752-83A7-26FAD3095015}" type="presParOf" srcId="{67E7F88D-C986-4C27-977B-0A9C78DDC4A3}" destId="{2D063097-29F1-46BB-A1F6-513F90F8AAC7}" srcOrd="4" destOrd="0" presId="urn:microsoft.com/office/officeart/2005/8/layout/cycle2"/>
    <dgm:cxn modelId="{67222732-39CA-4BFD-8718-BEFA7210CEBE}" type="presParOf" srcId="{67E7F88D-C986-4C27-977B-0A9C78DDC4A3}" destId="{80B658A4-41C0-49EB-B972-C6F92230FD4D}" srcOrd="5" destOrd="0" presId="urn:microsoft.com/office/officeart/2005/8/layout/cycle2"/>
    <dgm:cxn modelId="{B799E9FA-BEA1-4BFA-81C9-43CF34EFEC57}" type="presParOf" srcId="{80B658A4-41C0-49EB-B972-C6F92230FD4D}" destId="{3126FF79-81FA-4555-A4B4-363549F33A75}" srcOrd="0" destOrd="0" presId="urn:microsoft.com/office/officeart/2005/8/layout/cycle2"/>
    <dgm:cxn modelId="{0A9BA2D9-27DE-4056-B767-6D8143DD39AA}" type="presParOf" srcId="{67E7F88D-C986-4C27-977B-0A9C78DDC4A3}" destId="{25A43A07-6745-48C6-B817-E2B1D2475CAA}" srcOrd="6" destOrd="0" presId="urn:microsoft.com/office/officeart/2005/8/layout/cycle2"/>
    <dgm:cxn modelId="{EF5A0E4E-6F47-42F1-9FC4-3DCFDF9F4B0A}" type="presParOf" srcId="{67E7F88D-C986-4C27-977B-0A9C78DDC4A3}" destId="{976C43AF-FF47-43CA-AB17-68CAA3BF451A}" srcOrd="7" destOrd="0" presId="urn:microsoft.com/office/officeart/2005/8/layout/cycle2"/>
    <dgm:cxn modelId="{2EB7C279-BE12-4C29-BCBA-4835522A213B}" type="presParOf" srcId="{976C43AF-FF47-43CA-AB17-68CAA3BF451A}" destId="{DEFA489B-DC7C-46EE-B297-ED93132F1DF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6DCC7B-593C-4584-943C-E56B49A94A15}">
      <dsp:nvSpPr>
        <dsp:cNvPr id="0" name=""/>
        <dsp:cNvSpPr/>
      </dsp:nvSpPr>
      <dsp:spPr>
        <a:xfrm>
          <a:off x="3428511" y="1243"/>
          <a:ext cx="2035773" cy="203577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Cín – na hradech – rozpad nádob 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3726643" y="299375"/>
        <a:ext cx="1439509" cy="1439509"/>
      </dsp:txXfrm>
    </dsp:sp>
    <dsp:sp modelId="{922D1466-7B80-4959-BA75-F75F8E62F662}">
      <dsp:nvSpPr>
        <dsp:cNvPr id="0" name=""/>
        <dsp:cNvSpPr/>
      </dsp:nvSpPr>
      <dsp:spPr>
        <a:xfrm rot="2700000">
          <a:off x="5245624" y="1745008"/>
          <a:ext cx="540375" cy="6870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5269365" y="1825108"/>
        <a:ext cx="378263" cy="412243"/>
      </dsp:txXfrm>
    </dsp:sp>
    <dsp:sp modelId="{A0B324FB-0BA5-4BEA-821A-C49DAC50F144}">
      <dsp:nvSpPr>
        <dsp:cNvPr id="0" name=""/>
        <dsp:cNvSpPr/>
      </dsp:nvSpPr>
      <dsp:spPr>
        <a:xfrm>
          <a:off x="5588969" y="2161701"/>
          <a:ext cx="2035773" cy="203577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chemeClr val="tx1"/>
              </a:solidFill>
            </a:rPr>
            <a:t>– tzv. </a:t>
          </a:r>
          <a:r>
            <a:rPr lang="cs-CZ" sz="1800" b="1" kern="1200" dirty="0" smtClean="0">
              <a:solidFill>
                <a:schemeClr val="tx1"/>
              </a:solidFill>
            </a:rPr>
            <a:t>cínový mor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5887101" y="2459833"/>
        <a:ext cx="1439509" cy="1439509"/>
      </dsp:txXfrm>
    </dsp:sp>
    <dsp:sp modelId="{1BFFCD22-44D4-4648-AED9-A89A08C76E60}">
      <dsp:nvSpPr>
        <dsp:cNvPr id="0" name=""/>
        <dsp:cNvSpPr/>
      </dsp:nvSpPr>
      <dsp:spPr>
        <a:xfrm rot="8100000">
          <a:off x="5314209" y="3878978"/>
          <a:ext cx="499439" cy="6870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 rot="10800000">
        <a:off x="5442099" y="3963419"/>
        <a:ext cx="349607" cy="412243"/>
      </dsp:txXfrm>
    </dsp:sp>
    <dsp:sp modelId="{2D063097-29F1-46BB-A1F6-513F90F8AAC7}">
      <dsp:nvSpPr>
        <dsp:cNvPr id="0" name=""/>
        <dsp:cNvSpPr/>
      </dsp:nvSpPr>
      <dsp:spPr>
        <a:xfrm>
          <a:off x="3253281" y="4322160"/>
          <a:ext cx="2386231" cy="2035773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Je-li cín vystaven teplotám pod 13,6 ˚C – změní své skupenství –z pevného na prašný</a:t>
          </a:r>
          <a:endParaRPr lang="cs-CZ" sz="1600" kern="1200" dirty="0">
            <a:solidFill>
              <a:schemeClr val="tx1"/>
            </a:solidFill>
          </a:endParaRPr>
        </a:p>
      </dsp:txBody>
      <dsp:txXfrm>
        <a:off x="3602736" y="4620292"/>
        <a:ext cx="1687321" cy="1439509"/>
      </dsp:txXfrm>
    </dsp:sp>
    <dsp:sp modelId="{80B658A4-41C0-49EB-B972-C6F92230FD4D}">
      <dsp:nvSpPr>
        <dsp:cNvPr id="0" name=""/>
        <dsp:cNvSpPr/>
      </dsp:nvSpPr>
      <dsp:spPr>
        <a:xfrm rot="13500000">
          <a:off x="3235339" y="3975801"/>
          <a:ext cx="380699" cy="6870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 rot="10800000">
        <a:off x="3332823" y="4153595"/>
        <a:ext cx="266489" cy="412243"/>
      </dsp:txXfrm>
    </dsp:sp>
    <dsp:sp modelId="{25A43A07-6745-48C6-B817-E2B1D2475CAA}">
      <dsp:nvSpPr>
        <dsp:cNvPr id="0" name=""/>
        <dsp:cNvSpPr/>
      </dsp:nvSpPr>
      <dsp:spPr>
        <a:xfrm>
          <a:off x="1016217" y="1963712"/>
          <a:ext cx="2539443" cy="2431751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Známé případy cínového nádobí na hradech – cínové nádobí se přes zimu rozpadlo na prach</a:t>
          </a:r>
          <a:endParaRPr lang="cs-CZ" sz="1600" kern="1200" dirty="0">
            <a:solidFill>
              <a:schemeClr val="tx1"/>
            </a:solidFill>
          </a:endParaRPr>
        </a:p>
      </dsp:txBody>
      <dsp:txXfrm>
        <a:off x="1388110" y="2319834"/>
        <a:ext cx="1795657" cy="1719507"/>
      </dsp:txXfrm>
    </dsp:sp>
    <dsp:sp modelId="{976C43AF-FF47-43CA-AB17-68CAA3BF451A}">
      <dsp:nvSpPr>
        <dsp:cNvPr id="0" name=""/>
        <dsp:cNvSpPr/>
      </dsp:nvSpPr>
      <dsp:spPr>
        <a:xfrm rot="18900000">
          <a:off x="3226122" y="1685051"/>
          <a:ext cx="421635" cy="6870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/>
        </a:p>
      </dsp:txBody>
      <dsp:txXfrm>
        <a:off x="3244646" y="1867187"/>
        <a:ext cx="295145" cy="4122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019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934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823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165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983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747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5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484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18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021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1284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625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8014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7909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712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7618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6613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0237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1731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3009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5524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195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D260FF-7E20-4671-9339-3F9A7262C510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E6116-846A-47B5-8963-F0D1DE803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83DF5-47BA-46E5-8438-DDA46523019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70F0A5-609B-41F1-BAC1-6DFF117021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490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wav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hyperlink" Target="http://cs.wikipedia.org/wiki/Dus%C3%ADk" TargetMode="External"/><Relationship Id="rId117" Type="http://schemas.openxmlformats.org/officeDocument/2006/relationships/hyperlink" Target="http://cs.wikipedia.org/wiki/Dysprosium" TargetMode="External"/><Relationship Id="rId21" Type="http://schemas.openxmlformats.org/officeDocument/2006/relationships/hyperlink" Target="http://cs.wikipedia.org/wiki/Helium" TargetMode="External"/><Relationship Id="rId42" Type="http://schemas.openxmlformats.org/officeDocument/2006/relationships/hyperlink" Target="http://cs.wikipedia.org/wiki/Chrom" TargetMode="External"/><Relationship Id="rId47" Type="http://schemas.openxmlformats.org/officeDocument/2006/relationships/hyperlink" Target="http://cs.wikipedia.org/wiki/M%C4%9B%C4%8F" TargetMode="External"/><Relationship Id="rId63" Type="http://schemas.openxmlformats.org/officeDocument/2006/relationships/hyperlink" Target="http://cs.wikipedia.org/wiki/Rhodium" TargetMode="External"/><Relationship Id="rId68" Type="http://schemas.openxmlformats.org/officeDocument/2006/relationships/hyperlink" Target="http://cs.wikipedia.org/wiki/C%C3%ADn" TargetMode="External"/><Relationship Id="rId84" Type="http://schemas.openxmlformats.org/officeDocument/2006/relationships/hyperlink" Target="http://cs.wikipedia.org/wiki/Thallium" TargetMode="External"/><Relationship Id="rId89" Type="http://schemas.openxmlformats.org/officeDocument/2006/relationships/hyperlink" Target="http://cs.wikipedia.org/wiki/Radon" TargetMode="External"/><Relationship Id="rId112" Type="http://schemas.openxmlformats.org/officeDocument/2006/relationships/hyperlink" Target="http://cs.wikipedia.org/wiki/Promethium" TargetMode="External"/><Relationship Id="rId133" Type="http://schemas.openxmlformats.org/officeDocument/2006/relationships/hyperlink" Target="http://cs.wikipedia.org/wiki/Kalifornium" TargetMode="External"/><Relationship Id="rId138" Type="http://schemas.openxmlformats.org/officeDocument/2006/relationships/hyperlink" Target="http://cs.wikipedia.org/wiki/Lawrencium" TargetMode="External"/><Relationship Id="rId16" Type="http://schemas.openxmlformats.org/officeDocument/2006/relationships/hyperlink" Target="http://cs.wikipedia.org/wiki/Pentely" TargetMode="External"/><Relationship Id="rId107" Type="http://schemas.openxmlformats.org/officeDocument/2006/relationships/hyperlink" Target="http://cs.wikipedia.org/wiki/Lanthanoidy" TargetMode="External"/><Relationship Id="rId11" Type="http://schemas.openxmlformats.org/officeDocument/2006/relationships/hyperlink" Target="http://cs.wikipedia.org/wiki/10._skupina" TargetMode="External"/><Relationship Id="rId32" Type="http://schemas.openxmlformats.org/officeDocument/2006/relationships/hyperlink" Target="http://cs.wikipedia.org/wiki/K%C5%99em%C3%ADk" TargetMode="External"/><Relationship Id="rId37" Type="http://schemas.openxmlformats.org/officeDocument/2006/relationships/hyperlink" Target="http://cs.wikipedia.org/wiki/Drasl%C3%ADk" TargetMode="External"/><Relationship Id="rId53" Type="http://schemas.openxmlformats.org/officeDocument/2006/relationships/hyperlink" Target="http://cs.wikipedia.org/wiki/Brom" TargetMode="External"/><Relationship Id="rId58" Type="http://schemas.openxmlformats.org/officeDocument/2006/relationships/hyperlink" Target="http://cs.wikipedia.org/wiki/Zirkonium" TargetMode="External"/><Relationship Id="rId74" Type="http://schemas.openxmlformats.org/officeDocument/2006/relationships/hyperlink" Target="http://cs.wikipedia.org/wiki/Baryum" TargetMode="External"/><Relationship Id="rId79" Type="http://schemas.openxmlformats.org/officeDocument/2006/relationships/hyperlink" Target="http://cs.wikipedia.org/wiki/Osmium" TargetMode="External"/><Relationship Id="rId102" Type="http://schemas.openxmlformats.org/officeDocument/2006/relationships/hyperlink" Target="http://cs.wikipedia.org/wiki/Flerovium" TargetMode="External"/><Relationship Id="rId123" Type="http://schemas.openxmlformats.org/officeDocument/2006/relationships/hyperlink" Target="http://cs.wikipedia.org/wiki/Aktinoidy" TargetMode="External"/><Relationship Id="rId128" Type="http://schemas.openxmlformats.org/officeDocument/2006/relationships/hyperlink" Target="http://cs.wikipedia.org/wiki/Neptunium" TargetMode="External"/><Relationship Id="rId5" Type="http://schemas.openxmlformats.org/officeDocument/2006/relationships/hyperlink" Target="http://cs.wikipedia.org/wiki/4._skupina" TargetMode="External"/><Relationship Id="rId90" Type="http://schemas.openxmlformats.org/officeDocument/2006/relationships/hyperlink" Target="http://cs.wikipedia.org/wiki/Francium" TargetMode="External"/><Relationship Id="rId95" Type="http://schemas.openxmlformats.org/officeDocument/2006/relationships/hyperlink" Target="http://cs.wikipedia.org/wiki/Bohrium" TargetMode="External"/><Relationship Id="rId14" Type="http://schemas.openxmlformats.org/officeDocument/2006/relationships/hyperlink" Target="http://cs.wikipedia.org/wiki/Triely" TargetMode="External"/><Relationship Id="rId22" Type="http://schemas.openxmlformats.org/officeDocument/2006/relationships/hyperlink" Target="http://cs.wikipedia.org/wiki/Lithium" TargetMode="External"/><Relationship Id="rId27" Type="http://schemas.openxmlformats.org/officeDocument/2006/relationships/hyperlink" Target="http://cs.wikipedia.org/wiki/Kysl%C3%ADk" TargetMode="External"/><Relationship Id="rId30" Type="http://schemas.openxmlformats.org/officeDocument/2006/relationships/hyperlink" Target="http://cs.wikipedia.org/wiki/Sod%C3%ADk" TargetMode="External"/><Relationship Id="rId35" Type="http://schemas.openxmlformats.org/officeDocument/2006/relationships/hyperlink" Target="http://cs.wikipedia.org/wiki/Chlor" TargetMode="External"/><Relationship Id="rId43" Type="http://schemas.openxmlformats.org/officeDocument/2006/relationships/hyperlink" Target="http://cs.wikipedia.org/wiki/Mangan" TargetMode="External"/><Relationship Id="rId48" Type="http://schemas.openxmlformats.org/officeDocument/2006/relationships/hyperlink" Target="http://cs.wikipedia.org/wiki/Zinek" TargetMode="External"/><Relationship Id="rId56" Type="http://schemas.openxmlformats.org/officeDocument/2006/relationships/hyperlink" Target="http://cs.wikipedia.org/wiki/Stroncium" TargetMode="External"/><Relationship Id="rId64" Type="http://schemas.openxmlformats.org/officeDocument/2006/relationships/hyperlink" Target="http://cs.wikipedia.org/wiki/Palladium" TargetMode="External"/><Relationship Id="rId69" Type="http://schemas.openxmlformats.org/officeDocument/2006/relationships/hyperlink" Target="http://cs.wikipedia.org/wiki/Antimon" TargetMode="External"/><Relationship Id="rId77" Type="http://schemas.openxmlformats.org/officeDocument/2006/relationships/hyperlink" Target="http://cs.wikipedia.org/wiki/Wolfram" TargetMode="External"/><Relationship Id="rId100" Type="http://schemas.openxmlformats.org/officeDocument/2006/relationships/hyperlink" Target="http://cs.wikipedia.org/wiki/Kopernicium" TargetMode="External"/><Relationship Id="rId105" Type="http://schemas.openxmlformats.org/officeDocument/2006/relationships/hyperlink" Target="http://cs.wikipedia.org/wiki/Ununseptium" TargetMode="External"/><Relationship Id="rId113" Type="http://schemas.openxmlformats.org/officeDocument/2006/relationships/hyperlink" Target="http://cs.wikipedia.org/wiki/Samarium" TargetMode="External"/><Relationship Id="rId118" Type="http://schemas.openxmlformats.org/officeDocument/2006/relationships/hyperlink" Target="http://cs.wikipedia.org/wiki/Holmium" TargetMode="External"/><Relationship Id="rId126" Type="http://schemas.openxmlformats.org/officeDocument/2006/relationships/hyperlink" Target="http://cs.wikipedia.org/wiki/Protaktinium" TargetMode="External"/><Relationship Id="rId134" Type="http://schemas.openxmlformats.org/officeDocument/2006/relationships/hyperlink" Target="http://cs.wikipedia.org/wiki/Einsteinium" TargetMode="External"/><Relationship Id="rId8" Type="http://schemas.openxmlformats.org/officeDocument/2006/relationships/hyperlink" Target="http://cs.wikipedia.org/wiki/7._skupina" TargetMode="External"/><Relationship Id="rId51" Type="http://schemas.openxmlformats.org/officeDocument/2006/relationships/hyperlink" Target="http://cs.wikipedia.org/wiki/Arsen" TargetMode="External"/><Relationship Id="rId72" Type="http://schemas.openxmlformats.org/officeDocument/2006/relationships/hyperlink" Target="http://cs.wikipedia.org/wiki/Xenon" TargetMode="External"/><Relationship Id="rId80" Type="http://schemas.openxmlformats.org/officeDocument/2006/relationships/hyperlink" Target="http://cs.wikipedia.org/wiki/Iridium" TargetMode="External"/><Relationship Id="rId85" Type="http://schemas.openxmlformats.org/officeDocument/2006/relationships/hyperlink" Target="http://cs.wikipedia.org/wiki/Olovo" TargetMode="External"/><Relationship Id="rId93" Type="http://schemas.openxmlformats.org/officeDocument/2006/relationships/hyperlink" Target="http://cs.wikipedia.org/wiki/Dubnium" TargetMode="External"/><Relationship Id="rId98" Type="http://schemas.openxmlformats.org/officeDocument/2006/relationships/hyperlink" Target="http://cs.wikipedia.org/wiki/Darmstadtium" TargetMode="External"/><Relationship Id="rId121" Type="http://schemas.openxmlformats.org/officeDocument/2006/relationships/hyperlink" Target="http://cs.wikipedia.org/wiki/Ytterbium" TargetMode="External"/><Relationship Id="rId3" Type="http://schemas.openxmlformats.org/officeDocument/2006/relationships/hyperlink" Target="http://cs.wikipedia.org/wiki/2._skupina" TargetMode="External"/><Relationship Id="rId12" Type="http://schemas.openxmlformats.org/officeDocument/2006/relationships/hyperlink" Target="http://cs.wikipedia.org/wiki/11._skupina" TargetMode="External"/><Relationship Id="rId17" Type="http://schemas.openxmlformats.org/officeDocument/2006/relationships/hyperlink" Target="http://cs.wikipedia.org/wiki/Chalkogen" TargetMode="External"/><Relationship Id="rId25" Type="http://schemas.openxmlformats.org/officeDocument/2006/relationships/hyperlink" Target="http://cs.wikipedia.org/wiki/Uhl%C3%ADk" TargetMode="External"/><Relationship Id="rId33" Type="http://schemas.openxmlformats.org/officeDocument/2006/relationships/hyperlink" Target="http://cs.wikipedia.org/wiki/Fosfor" TargetMode="External"/><Relationship Id="rId38" Type="http://schemas.openxmlformats.org/officeDocument/2006/relationships/hyperlink" Target="http://cs.wikipedia.org/wiki/V%C3%A1pn%C3%ADk" TargetMode="External"/><Relationship Id="rId46" Type="http://schemas.openxmlformats.org/officeDocument/2006/relationships/hyperlink" Target="http://cs.wikipedia.org/wiki/Nikl" TargetMode="External"/><Relationship Id="rId59" Type="http://schemas.openxmlformats.org/officeDocument/2006/relationships/hyperlink" Target="http://cs.wikipedia.org/wiki/Niob" TargetMode="External"/><Relationship Id="rId67" Type="http://schemas.openxmlformats.org/officeDocument/2006/relationships/hyperlink" Target="http://cs.wikipedia.org/wiki/Indium" TargetMode="External"/><Relationship Id="rId103" Type="http://schemas.openxmlformats.org/officeDocument/2006/relationships/hyperlink" Target="http://cs.wikipedia.org/wiki/Ununpentium" TargetMode="External"/><Relationship Id="rId108" Type="http://schemas.openxmlformats.org/officeDocument/2006/relationships/hyperlink" Target="http://cs.wikipedia.org/wiki/Lanthan" TargetMode="External"/><Relationship Id="rId116" Type="http://schemas.openxmlformats.org/officeDocument/2006/relationships/hyperlink" Target="http://cs.wikipedia.org/wiki/Terbium" TargetMode="External"/><Relationship Id="rId124" Type="http://schemas.openxmlformats.org/officeDocument/2006/relationships/hyperlink" Target="http://cs.wikipedia.org/wiki/Aktinium" TargetMode="External"/><Relationship Id="rId129" Type="http://schemas.openxmlformats.org/officeDocument/2006/relationships/hyperlink" Target="http://cs.wikipedia.org/wiki/Plutonium" TargetMode="External"/><Relationship Id="rId137" Type="http://schemas.openxmlformats.org/officeDocument/2006/relationships/hyperlink" Target="http://cs.wikipedia.org/wiki/Nobelium" TargetMode="External"/><Relationship Id="rId20" Type="http://schemas.openxmlformats.org/officeDocument/2006/relationships/hyperlink" Target="http://cs.wikipedia.org/wiki/Vod%C3%ADk" TargetMode="External"/><Relationship Id="rId41" Type="http://schemas.openxmlformats.org/officeDocument/2006/relationships/hyperlink" Target="http://cs.wikipedia.org/wiki/Vanad" TargetMode="External"/><Relationship Id="rId54" Type="http://schemas.openxmlformats.org/officeDocument/2006/relationships/hyperlink" Target="http://cs.wikipedia.org/wiki/Krypton" TargetMode="External"/><Relationship Id="rId62" Type="http://schemas.openxmlformats.org/officeDocument/2006/relationships/hyperlink" Target="http://cs.wikipedia.org/wiki/Ruthenium" TargetMode="External"/><Relationship Id="rId70" Type="http://schemas.openxmlformats.org/officeDocument/2006/relationships/hyperlink" Target="http://cs.wikipedia.org/wiki/Tellur" TargetMode="External"/><Relationship Id="rId75" Type="http://schemas.openxmlformats.org/officeDocument/2006/relationships/hyperlink" Target="http://cs.wikipedia.org/wiki/Hafnium" TargetMode="External"/><Relationship Id="rId83" Type="http://schemas.openxmlformats.org/officeDocument/2006/relationships/hyperlink" Target="http://cs.wikipedia.org/wiki/Rtu%C5%A5" TargetMode="External"/><Relationship Id="rId88" Type="http://schemas.openxmlformats.org/officeDocument/2006/relationships/hyperlink" Target="http://cs.wikipedia.org/wiki/Astat" TargetMode="External"/><Relationship Id="rId91" Type="http://schemas.openxmlformats.org/officeDocument/2006/relationships/hyperlink" Target="http://cs.wikipedia.org/wiki/Radium" TargetMode="External"/><Relationship Id="rId96" Type="http://schemas.openxmlformats.org/officeDocument/2006/relationships/hyperlink" Target="http://cs.wikipedia.org/wiki/Hassium" TargetMode="External"/><Relationship Id="rId111" Type="http://schemas.openxmlformats.org/officeDocument/2006/relationships/hyperlink" Target="http://cs.wikipedia.org/wiki/Neodym" TargetMode="External"/><Relationship Id="rId132" Type="http://schemas.openxmlformats.org/officeDocument/2006/relationships/hyperlink" Target="http://cs.wikipedia.org/wiki/Berkeliu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5._skupina" TargetMode="External"/><Relationship Id="rId15" Type="http://schemas.openxmlformats.org/officeDocument/2006/relationships/hyperlink" Target="http://cs.wikipedia.org/wiki/Tetrely" TargetMode="External"/><Relationship Id="rId23" Type="http://schemas.openxmlformats.org/officeDocument/2006/relationships/hyperlink" Target="http://cs.wikipedia.org/wiki/Beryllium" TargetMode="External"/><Relationship Id="rId28" Type="http://schemas.openxmlformats.org/officeDocument/2006/relationships/hyperlink" Target="http://cs.wikipedia.org/wiki/Fluor" TargetMode="External"/><Relationship Id="rId36" Type="http://schemas.openxmlformats.org/officeDocument/2006/relationships/hyperlink" Target="http://cs.wikipedia.org/wiki/Argon" TargetMode="External"/><Relationship Id="rId49" Type="http://schemas.openxmlformats.org/officeDocument/2006/relationships/hyperlink" Target="http://cs.wikipedia.org/wiki/Gallium" TargetMode="External"/><Relationship Id="rId57" Type="http://schemas.openxmlformats.org/officeDocument/2006/relationships/hyperlink" Target="http://cs.wikipedia.org/wiki/Yttrium" TargetMode="External"/><Relationship Id="rId106" Type="http://schemas.openxmlformats.org/officeDocument/2006/relationships/hyperlink" Target="http://cs.wikipedia.org/wiki/Ununoctium" TargetMode="External"/><Relationship Id="rId114" Type="http://schemas.openxmlformats.org/officeDocument/2006/relationships/hyperlink" Target="http://cs.wikipedia.org/wiki/Europium" TargetMode="External"/><Relationship Id="rId119" Type="http://schemas.openxmlformats.org/officeDocument/2006/relationships/hyperlink" Target="http://cs.wikipedia.org/wiki/Erbium" TargetMode="External"/><Relationship Id="rId127" Type="http://schemas.openxmlformats.org/officeDocument/2006/relationships/hyperlink" Target="http://cs.wikipedia.org/wiki/Uran_(prvek)" TargetMode="External"/><Relationship Id="rId10" Type="http://schemas.openxmlformats.org/officeDocument/2006/relationships/hyperlink" Target="http://cs.wikipedia.org/wiki/9._skupina" TargetMode="External"/><Relationship Id="rId31" Type="http://schemas.openxmlformats.org/officeDocument/2006/relationships/hyperlink" Target="http://cs.wikipedia.org/wiki/Ho%C5%99%C4%8D%C3%ADk" TargetMode="External"/><Relationship Id="rId44" Type="http://schemas.openxmlformats.org/officeDocument/2006/relationships/hyperlink" Target="http://cs.wikipedia.org/wiki/%C5%BDelezo" TargetMode="External"/><Relationship Id="rId52" Type="http://schemas.openxmlformats.org/officeDocument/2006/relationships/hyperlink" Target="http://cs.wikipedia.org/wiki/Selen" TargetMode="External"/><Relationship Id="rId60" Type="http://schemas.openxmlformats.org/officeDocument/2006/relationships/hyperlink" Target="http://cs.wikipedia.org/wiki/Molybden" TargetMode="External"/><Relationship Id="rId65" Type="http://schemas.openxmlformats.org/officeDocument/2006/relationships/hyperlink" Target="http://cs.wikipedia.org/wiki/St%C5%99%C3%ADbro" TargetMode="External"/><Relationship Id="rId73" Type="http://schemas.openxmlformats.org/officeDocument/2006/relationships/hyperlink" Target="http://cs.wikipedia.org/wiki/Cesium" TargetMode="External"/><Relationship Id="rId78" Type="http://schemas.openxmlformats.org/officeDocument/2006/relationships/hyperlink" Target="http://cs.wikipedia.org/wiki/Rhenium" TargetMode="External"/><Relationship Id="rId81" Type="http://schemas.openxmlformats.org/officeDocument/2006/relationships/hyperlink" Target="http://cs.wikipedia.org/wiki/Platina" TargetMode="External"/><Relationship Id="rId86" Type="http://schemas.openxmlformats.org/officeDocument/2006/relationships/hyperlink" Target="http://cs.wikipedia.org/wiki/Bismut" TargetMode="External"/><Relationship Id="rId94" Type="http://schemas.openxmlformats.org/officeDocument/2006/relationships/hyperlink" Target="http://cs.wikipedia.org/wiki/Seaborgium" TargetMode="External"/><Relationship Id="rId99" Type="http://schemas.openxmlformats.org/officeDocument/2006/relationships/hyperlink" Target="http://cs.wikipedia.org/wiki/Roentgenium" TargetMode="External"/><Relationship Id="rId101" Type="http://schemas.openxmlformats.org/officeDocument/2006/relationships/hyperlink" Target="http://cs.wikipedia.org/wiki/Ununtrium" TargetMode="External"/><Relationship Id="rId122" Type="http://schemas.openxmlformats.org/officeDocument/2006/relationships/hyperlink" Target="http://cs.wikipedia.org/wiki/Lutecium" TargetMode="External"/><Relationship Id="rId130" Type="http://schemas.openxmlformats.org/officeDocument/2006/relationships/hyperlink" Target="http://cs.wikipedia.org/wiki/Americium" TargetMode="External"/><Relationship Id="rId135" Type="http://schemas.openxmlformats.org/officeDocument/2006/relationships/hyperlink" Target="http://cs.wikipedia.org/wiki/Fermium" TargetMode="External"/><Relationship Id="rId4" Type="http://schemas.openxmlformats.org/officeDocument/2006/relationships/hyperlink" Target="http://cs.wikipedia.org/wiki/3._skupina" TargetMode="External"/><Relationship Id="rId9" Type="http://schemas.openxmlformats.org/officeDocument/2006/relationships/hyperlink" Target="http://cs.wikipedia.org/wiki/8._skupina" TargetMode="External"/><Relationship Id="rId13" Type="http://schemas.openxmlformats.org/officeDocument/2006/relationships/hyperlink" Target="http://cs.wikipedia.org/wiki/12._skupina" TargetMode="External"/><Relationship Id="rId18" Type="http://schemas.openxmlformats.org/officeDocument/2006/relationships/hyperlink" Target="http://cs.wikipedia.org/wiki/Halogen" TargetMode="External"/><Relationship Id="rId39" Type="http://schemas.openxmlformats.org/officeDocument/2006/relationships/hyperlink" Target="http://cs.wikipedia.org/wiki/Skandium" TargetMode="External"/><Relationship Id="rId109" Type="http://schemas.openxmlformats.org/officeDocument/2006/relationships/hyperlink" Target="http://cs.wikipedia.org/wiki/Cer" TargetMode="External"/><Relationship Id="rId34" Type="http://schemas.openxmlformats.org/officeDocument/2006/relationships/hyperlink" Target="http://cs.wikipedia.org/wiki/S%C3%ADra" TargetMode="External"/><Relationship Id="rId50" Type="http://schemas.openxmlformats.org/officeDocument/2006/relationships/hyperlink" Target="http://cs.wikipedia.org/wiki/Germanium" TargetMode="External"/><Relationship Id="rId55" Type="http://schemas.openxmlformats.org/officeDocument/2006/relationships/hyperlink" Target="http://cs.wikipedia.org/wiki/Rubidium" TargetMode="External"/><Relationship Id="rId76" Type="http://schemas.openxmlformats.org/officeDocument/2006/relationships/hyperlink" Target="http://cs.wikipedia.org/wiki/Tantal" TargetMode="External"/><Relationship Id="rId97" Type="http://schemas.openxmlformats.org/officeDocument/2006/relationships/hyperlink" Target="http://cs.wikipedia.org/wiki/Meitnerium" TargetMode="External"/><Relationship Id="rId104" Type="http://schemas.openxmlformats.org/officeDocument/2006/relationships/hyperlink" Target="http://cs.wikipedia.org/wiki/Livermorium" TargetMode="External"/><Relationship Id="rId120" Type="http://schemas.openxmlformats.org/officeDocument/2006/relationships/hyperlink" Target="http://cs.wikipedia.org/wiki/Thulium" TargetMode="External"/><Relationship Id="rId125" Type="http://schemas.openxmlformats.org/officeDocument/2006/relationships/hyperlink" Target="http://cs.wikipedia.org/wiki/Thorium" TargetMode="External"/><Relationship Id="rId7" Type="http://schemas.openxmlformats.org/officeDocument/2006/relationships/hyperlink" Target="http://cs.wikipedia.org/wiki/6._skupina" TargetMode="External"/><Relationship Id="rId71" Type="http://schemas.openxmlformats.org/officeDocument/2006/relationships/hyperlink" Target="http://cs.wikipedia.org/wiki/Jod" TargetMode="External"/><Relationship Id="rId92" Type="http://schemas.openxmlformats.org/officeDocument/2006/relationships/hyperlink" Target="http://cs.wikipedia.org/wiki/Rutherfordium" TargetMode="External"/><Relationship Id="rId2" Type="http://schemas.openxmlformats.org/officeDocument/2006/relationships/hyperlink" Target="http://cs.wikipedia.org/wiki/Alkalick%C3%A9_kovy" TargetMode="External"/><Relationship Id="rId29" Type="http://schemas.openxmlformats.org/officeDocument/2006/relationships/hyperlink" Target="http://cs.wikipedia.org/wiki/Neon" TargetMode="External"/><Relationship Id="rId24" Type="http://schemas.openxmlformats.org/officeDocument/2006/relationships/hyperlink" Target="http://cs.wikipedia.org/wiki/Bor_(prvek)" TargetMode="External"/><Relationship Id="rId40" Type="http://schemas.openxmlformats.org/officeDocument/2006/relationships/hyperlink" Target="http://cs.wikipedia.org/wiki/Titan_(prvek)" TargetMode="External"/><Relationship Id="rId45" Type="http://schemas.openxmlformats.org/officeDocument/2006/relationships/hyperlink" Target="http://cs.wikipedia.org/wiki/Kobalt" TargetMode="External"/><Relationship Id="rId66" Type="http://schemas.openxmlformats.org/officeDocument/2006/relationships/hyperlink" Target="http://cs.wikipedia.org/wiki/Kadmium" TargetMode="External"/><Relationship Id="rId87" Type="http://schemas.openxmlformats.org/officeDocument/2006/relationships/hyperlink" Target="http://cs.wikipedia.org/wiki/Polonium" TargetMode="External"/><Relationship Id="rId110" Type="http://schemas.openxmlformats.org/officeDocument/2006/relationships/hyperlink" Target="http://cs.wikipedia.org/wiki/Praseodym" TargetMode="External"/><Relationship Id="rId115" Type="http://schemas.openxmlformats.org/officeDocument/2006/relationships/hyperlink" Target="http://cs.wikipedia.org/wiki/Gadolinium" TargetMode="External"/><Relationship Id="rId131" Type="http://schemas.openxmlformats.org/officeDocument/2006/relationships/hyperlink" Target="http://cs.wikipedia.org/wiki/Curium" TargetMode="External"/><Relationship Id="rId136" Type="http://schemas.openxmlformats.org/officeDocument/2006/relationships/hyperlink" Target="http://cs.wikipedia.org/wiki/Mendelevium" TargetMode="External"/><Relationship Id="rId61" Type="http://schemas.openxmlformats.org/officeDocument/2006/relationships/hyperlink" Target="http://cs.wikipedia.org/wiki/Technecium" TargetMode="External"/><Relationship Id="rId82" Type="http://schemas.openxmlformats.org/officeDocument/2006/relationships/hyperlink" Target="http://cs.wikipedia.org/wiki/Zlato" TargetMode="External"/><Relationship Id="rId19" Type="http://schemas.openxmlformats.org/officeDocument/2006/relationships/hyperlink" Target="http://cs.wikipedia.org/wiki/Inertn%C3%AD_plyn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%C3%ADnov%C3%BD_voj%C3%A1%C4%8Dek.jpg" TargetMode="External"/><Relationship Id="rId2" Type="http://schemas.openxmlformats.org/officeDocument/2006/relationships/hyperlink" Target="http://cs.wikipedia.org/wiki/Soubor:Cynowy_Danzig_ubt.jpeg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8.jpeg"/><Relationship Id="rId7" Type="http://schemas.openxmlformats.org/officeDocument/2006/relationships/hyperlink" Target="https://www.google.cz/search?q=c%C3%ADnov%C3%BD+voj%C3%A1%C4%8Dek&amp;hl=cs&amp;client=firefox-a&amp;hs=aPO&amp;rls=org.mozilla:cs:official&amp;channel=fflb&amp;tbm=isch&amp;tbo=u&amp;source=univ&amp;sa=X&amp;ei=c3hBUbDtFeqK4gSiuYCoAg&amp;ved=0CDoQsAQ&amp;biw=1366&amp;bih=600#imgrc=yjsGoIkiDZBJKM%3A%3Bp21gNav8sELd5M%3Bhttp%253A%252F%252Fwww.cinovivojacci.cz%252Fimg%252Fproducts%252F469.jpg%3Bhttp%253A%252F%252Fwww.cinovivojacci.cz%252Fcinove-figurky%252F%3B788%3B499" TargetMode="Externa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://kvmuz.cz/typ/exponat-mesice/cinova-konvice" TargetMode="Externa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15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3.jpeg"/><Relationship Id="rId7" Type="http://schemas.openxmlformats.org/officeDocument/2006/relationships/image" Target="../media/image18.wmf"/><Relationship Id="rId12" Type="http://schemas.openxmlformats.org/officeDocument/2006/relationships/image" Target="../media/image23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7.xml"/><Relationship Id="rId11" Type="http://schemas.openxmlformats.org/officeDocument/2006/relationships/image" Target="../media/image22.wmf"/><Relationship Id="rId5" Type="http://schemas.openxmlformats.org/officeDocument/2006/relationships/image" Target="../media/image17.wmf"/><Relationship Id="rId10" Type="http://schemas.openxmlformats.org/officeDocument/2006/relationships/image" Target="../media/image21.wmf"/><Relationship Id="rId4" Type="http://schemas.openxmlformats.org/officeDocument/2006/relationships/image" Target="../media/image16.jpeg"/><Relationship Id="rId9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microsoft.com/office/2007/relationships/media" Target="../media/media2.mid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24.wmf"/><Relationship Id="rId4" Type="http://schemas.openxmlformats.org/officeDocument/2006/relationships/slide" Target="slid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25.wmf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260648"/>
            <a:ext cx="8784976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4939217"/>
              </p:ext>
            </p:extLst>
          </p:nvPr>
        </p:nvGraphicFramePr>
        <p:xfrm>
          <a:off x="1489224" y="620688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Bc.</a:t>
                      </a:r>
                      <a:r>
                        <a:rPr lang="cs-CZ" sz="2400" baseline="0" dirty="0" smtClean="0"/>
                        <a:t> Martina </a:t>
                      </a:r>
                      <a:r>
                        <a:rPr lang="cs-CZ" sz="2400" baseline="0" dirty="0" err="1" smtClean="0"/>
                        <a:t>Chlumová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Název: </a:t>
                      </a:r>
                      <a:r>
                        <a:rPr lang="cs-CZ" sz="2400" b="0" i="0" u="none" strike="noStrike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 02_CÍN</a:t>
                      </a:r>
                      <a:endParaRPr lang="cs-CZ" sz="32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Téma: Kovy – CÍN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říjen 2011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Číslo projektu:  </a:t>
                      </a:r>
                      <a:r>
                        <a:rPr lang="cs-CZ" sz="2400" baseline="0" dirty="0" smtClean="0"/>
                        <a:t>OP VK  1.4 70839921</a:t>
                      </a:r>
                      <a:endParaRPr lang="cs-CZ" sz="2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232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480720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6470560"/>
              </p:ext>
            </p:extLst>
          </p:nvPr>
        </p:nvGraphicFramePr>
        <p:xfrm>
          <a:off x="611560" y="548680"/>
          <a:ext cx="7560840" cy="4500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příroda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Prezentace je ze</a:t>
                      </a:r>
                      <a:r>
                        <a:rPr lang="cs-CZ" sz="1200" baseline="0" dirty="0" smtClean="0"/>
                        <a:t> začátku výkladová – základní poznatky o cínu.</a:t>
                      </a:r>
                      <a:endParaRPr lang="cs-CZ" sz="12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Cín a</a:t>
                      </a:r>
                      <a:r>
                        <a:rPr lang="cs-CZ" sz="1200" baseline="0" dirty="0" smtClean="0"/>
                        <a:t> jeho využití. Informace o užití cínu v historii. </a:t>
                      </a:r>
                      <a:r>
                        <a:rPr lang="cs-CZ" sz="1200" dirty="0" smtClean="0"/>
                        <a:t>Cín</a:t>
                      </a:r>
                      <a:r>
                        <a:rPr lang="cs-CZ" sz="1200" baseline="0" dirty="0" smtClean="0"/>
                        <a:t> a jeho využití – výrobky.  </a:t>
                      </a:r>
                      <a:r>
                        <a:rPr lang="cs-CZ" sz="1200" baseline="0" dirty="0" err="1" smtClean="0"/>
                        <a:t>Slide</a:t>
                      </a:r>
                      <a:r>
                        <a:rPr lang="cs-CZ" sz="1200" baseline="0" dirty="0" smtClean="0"/>
                        <a:t> č.7, 9 obsahuje hypertextové odkazy.  </a:t>
                      </a:r>
                      <a:r>
                        <a:rPr lang="cs-CZ" sz="1200" baseline="0" dirty="0" err="1" smtClean="0"/>
                        <a:t>Slide</a:t>
                      </a:r>
                      <a:r>
                        <a:rPr lang="cs-CZ" sz="1200" baseline="0" dirty="0" smtClean="0"/>
                        <a:t> č. 3 je </a:t>
                      </a:r>
                      <a:r>
                        <a:rPr lang="cs-CZ" sz="1200" baseline="0" dirty="0" err="1" smtClean="0"/>
                        <a:t>ozvučene</a:t>
                      </a:r>
                      <a:r>
                        <a:rPr lang="cs-CZ" sz="1200" baseline="0" dirty="0" smtClean="0"/>
                        <a:t> – houkání vlaku. – má upozornit na  chemický zápis  cínu – </a:t>
                      </a:r>
                      <a:r>
                        <a:rPr lang="cs-CZ" sz="1200" baseline="0" dirty="0" err="1" smtClean="0"/>
                        <a:t>Sn</a:t>
                      </a:r>
                      <a:r>
                        <a:rPr lang="cs-CZ" sz="1200" baseline="0" dirty="0" smtClean="0"/>
                        <a:t>.  </a:t>
                      </a:r>
                      <a:r>
                        <a:rPr lang="cs-CZ" sz="1200" baseline="0" dirty="0" err="1" smtClean="0"/>
                        <a:t>Slide</a:t>
                      </a:r>
                      <a:r>
                        <a:rPr lang="cs-CZ" sz="1200" baseline="0" dirty="0" smtClean="0"/>
                        <a:t> č.4 – přílet šipky na prvek cínu v tabulce prvků. </a:t>
                      </a:r>
                      <a:r>
                        <a:rPr lang="cs-CZ" sz="1200" baseline="0" dirty="0" err="1" smtClean="0"/>
                        <a:t>Slide</a:t>
                      </a:r>
                      <a:r>
                        <a:rPr lang="cs-CZ" sz="1200" baseline="0" dirty="0" smtClean="0"/>
                        <a:t> č. 11 ukázka rozpadu nádobí z cínu kdy teplota klesne pod </a:t>
                      </a:r>
                      <a:r>
                        <a:rPr lang="cs-CZ" sz="1200" dirty="0" smtClean="0"/>
                        <a:t>13,5 ˚C. </a:t>
                      </a:r>
                      <a:r>
                        <a:rPr lang="cs-CZ" sz="1200" baseline="0" dirty="0" smtClean="0"/>
                        <a:t> 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Na </a:t>
                      </a:r>
                      <a:r>
                        <a:rPr lang="cs-CZ" sz="1200" dirty="0" err="1" smtClean="0"/>
                        <a:t>slidu</a:t>
                      </a:r>
                      <a:r>
                        <a:rPr lang="cs-CZ" sz="1200" baseline="0" dirty="0" smtClean="0"/>
                        <a:t> č. 12 děti vyluští křížovku interaktivním perem, případně je možné přetisknout do formy pracovního listu.  </a:t>
                      </a:r>
                      <a:r>
                        <a:rPr lang="cs-CZ" sz="1200" baseline="0" dirty="0" err="1" smtClean="0"/>
                        <a:t>Slide</a:t>
                      </a:r>
                      <a:r>
                        <a:rPr lang="cs-CZ" sz="1200" baseline="0" dirty="0" smtClean="0"/>
                        <a:t> č. 15 – po kliknutí na obrázek se dítě </a:t>
                      </a:r>
                      <a:r>
                        <a:rPr lang="cs-CZ" sz="1200" baseline="0" dirty="0" smtClean="0"/>
                        <a:t>dozví, </a:t>
                      </a:r>
                      <a:r>
                        <a:rPr lang="cs-CZ" sz="1200" baseline="0" dirty="0" smtClean="0"/>
                        <a:t>zda odpovědělo správně či ne – objeví se </a:t>
                      </a:r>
                      <a:r>
                        <a:rPr lang="cs-CZ" sz="1200" baseline="0" dirty="0" err="1" smtClean="0"/>
                        <a:t>slide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smtClean="0"/>
                        <a:t>s odpovědí </a:t>
                      </a:r>
                      <a:r>
                        <a:rPr lang="cs-CZ" sz="1200" baseline="0" dirty="0" smtClean="0"/>
                        <a:t>Ano nebo Ne.</a:t>
                      </a:r>
                    </a:p>
                    <a:p>
                      <a:r>
                        <a:rPr lang="cs-CZ" sz="1200" baseline="0" dirty="0" smtClean="0"/>
                        <a:t>Pokus: zkouška tvrdosti cínu – střihem, vrypem, ohnutím apod. 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Pomůcky: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soubor vzorků kovů,</a:t>
                      </a:r>
                      <a:r>
                        <a:rPr lang="cs-CZ" sz="1200" baseline="0" dirty="0" smtClean="0"/>
                        <a:t> výrobky z cínu – je možné aktivovat děti aby přinesly některé výrobky z domu; interaktivní pero 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Prezentace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základní vzdělávání žáků s LMP, 2. stupeň 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Žáci 9.</a:t>
                      </a:r>
                      <a:r>
                        <a:rPr lang="cs-CZ" sz="1200" baseline="0" dirty="0" smtClean="0"/>
                        <a:t> ročníku ZŠ praktické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190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71601" y="1412776"/>
            <a:ext cx="7128792" cy="49685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323528" y="188640"/>
            <a:ext cx="8568952" cy="6480720"/>
          </a:xfrm>
          <a:prstGeom prst="actionButtonBlank">
            <a:avLst/>
          </a:prstGeo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497" y="1600200"/>
            <a:ext cx="6761006" cy="4525963"/>
          </a:xfr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0"/>
            <a:ext cx="7488832" cy="13510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Al, </a:t>
            </a:r>
            <a:r>
              <a:rPr lang="cs-CZ" dirty="0" err="1" smtClean="0"/>
              <a:t>Fe</a:t>
            </a:r>
            <a:r>
              <a:rPr lang="cs-CZ" dirty="0" smtClean="0"/>
              <a:t>, </a:t>
            </a:r>
            <a:r>
              <a:rPr lang="cs-CZ" dirty="0" err="1" smtClean="0"/>
              <a:t>Cu</a:t>
            </a:r>
            <a:r>
              <a:rPr lang="cs-CZ" dirty="0" smtClean="0"/>
              <a:t>, Ni, </a:t>
            </a:r>
            <a:r>
              <a:rPr lang="cs-CZ" dirty="0" err="1" smtClean="0"/>
              <a:t>Zn</a:t>
            </a:r>
            <a:r>
              <a:rPr lang="cs-CZ" dirty="0" smtClean="0"/>
              <a:t>, </a:t>
            </a:r>
            <a:r>
              <a:rPr lang="cs-CZ" sz="8000" b="1" dirty="0" err="1" smtClean="0"/>
              <a:t>Sn</a:t>
            </a:r>
            <a:r>
              <a:rPr lang="cs-CZ" dirty="0" smtClean="0"/>
              <a:t>, </a:t>
            </a:r>
            <a:r>
              <a:rPr lang="cs-CZ" sz="4900" dirty="0" err="1" smtClean="0"/>
              <a:t>Pb</a:t>
            </a:r>
            <a:endParaRPr lang="cs-CZ" sz="49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63" y="1567672"/>
            <a:ext cx="6767513" cy="4524375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MS900075036[2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092.2094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20272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251520" y="260648"/>
            <a:ext cx="8712968" cy="6336704"/>
          </a:xfrm>
          <a:prstGeom prst="actionButtonBlank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Periodická soustava prvků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080101"/>
          <a:ext cx="8229600" cy="356616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>
                          <a:effectLst/>
                        </a:rPr>
                        <a:t>Al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4" tooltip="Železo"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8" tooltip="Cín"/>
                        </a:rPr>
                        <a:t>Sn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5" tooltip="Olovo"/>
                        </a:rPr>
                        <a:t>Pb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1854497"/>
            <a:ext cx="850728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7397219"/>
              </p:ext>
            </p:extLst>
          </p:nvPr>
        </p:nvGraphicFramePr>
        <p:xfrm>
          <a:off x="457200" y="2080101"/>
          <a:ext cx="8229600" cy="3596640"/>
        </p:xfrm>
        <a:graphic>
          <a:graphicData uri="http://schemas.openxmlformats.org/drawingml/2006/table">
            <a:tbl>
              <a:tblPr/>
              <a:tblGrid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  <a:gridCol w="457200"/>
              </a:tblGrid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Periodická tabulka chemických prvků</a:t>
                      </a: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" tooltip="Alkalické kovy"/>
                        </a:rPr>
                        <a:t>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" tooltip="2. skupina"/>
                        </a:rPr>
                        <a:t>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" tooltip="3. skupina"/>
                        </a:rPr>
                        <a:t>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" tooltip="4. skupina"/>
                        </a:rPr>
                        <a:t>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" tooltip="5. skupina"/>
                        </a:rPr>
                        <a:t>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" tooltip="6. skupina"/>
                        </a:rPr>
                        <a:t>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" tooltip="7. skupina"/>
                        </a:rPr>
                        <a:t>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" tooltip="8. skupina"/>
                        </a:rPr>
                        <a:t>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" tooltip="9. skupina"/>
                        </a:rPr>
                        <a:t>9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" tooltip="10. skupina"/>
                        </a:rPr>
                        <a:t>10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" tooltip="11. skupina"/>
                        </a:rPr>
                        <a:t>11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" tooltip="12. skupina"/>
                        </a:rPr>
                        <a:t>12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4" tooltip="Triely"/>
                        </a:rPr>
                        <a:t>13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5" tooltip="Tetrely"/>
                        </a:rPr>
                        <a:t>14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6" tooltip="Pentely"/>
                        </a:rPr>
                        <a:t>15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7" tooltip="Chalkogen"/>
                        </a:rPr>
                        <a:t>16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8" tooltip="Halogen"/>
                        </a:rPr>
                        <a:t>17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9" tooltip="Inertní plyn"/>
                        </a:rPr>
                        <a:t>18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0" tooltip="Vodík"/>
                        </a:rPr>
                        <a:t>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 gridSpan="16">
                  <a:txBody>
                    <a:bodyPr/>
                    <a:lstStyle/>
                    <a:p>
                      <a:r>
                        <a:rPr lang="cs-CZ" i="1"/>
                        <a:t>(přehled)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1" tooltip="Helium"/>
                        </a:rPr>
                        <a:t>He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2" tooltip="Lithium"/>
                        </a:rPr>
                        <a:t>Li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3" tooltip="Beryllium"/>
                        </a:rPr>
                        <a:t>Be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4" tooltip="Bor (prvek)"/>
                        </a:rPr>
                        <a:t>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5" tooltip="Uhlík"/>
                        </a:rPr>
                        <a:t>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6" tooltip="Dusík"/>
                        </a:rPr>
                        <a:t>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7" tooltip="Kyslík"/>
                        </a:rPr>
                        <a:t>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8" tooltip="Fluor"/>
                        </a:rPr>
                        <a:t>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29" tooltip="Neon"/>
                        </a:rPr>
                        <a:t>Ne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0" tooltip="Sodík"/>
                        </a:rPr>
                        <a:t>Na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1" tooltip="Hořčík"/>
                        </a:rPr>
                        <a:t>Mg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</a:rPr>
                        <a:t>Al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2" tooltip="Křemík"/>
                        </a:rPr>
                        <a:t>Si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3" tooltip="Fosfor"/>
                        </a:rPr>
                        <a:t>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4" tooltip="Síra"/>
                        </a:rPr>
                        <a:t>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A0FF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5" tooltip="Chlor"/>
                        </a:rPr>
                        <a:t>Cl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6" tooltip="Argon"/>
                        </a:rPr>
                        <a:t>Ar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7" tooltip="Draslík"/>
                        </a:rPr>
                        <a:t>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8" tooltip="Vápník"/>
                        </a:rPr>
                        <a:t>Ca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39" tooltip="Skandium"/>
                        </a:rPr>
                        <a:t>Sc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0" tooltip="Titan (prvek)"/>
                        </a:rPr>
                        <a:t>Ti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1" tooltip="Vanad"/>
                        </a:rPr>
                        <a:t>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2" tooltip="Chrom"/>
                        </a:rPr>
                        <a:t>Cr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3" tooltip="Mangan"/>
                        </a:rPr>
                        <a:t>Mn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4" tooltip="Železo"/>
                        </a:rPr>
                        <a:t>Fe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5" tooltip="Kobalt"/>
                        </a:rPr>
                        <a:t>Co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6" tooltip="Nikl"/>
                        </a:rPr>
                        <a:t>Ni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7" tooltip="Měď"/>
                        </a:rPr>
                        <a:t>Cu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8" tooltip="Zinek"/>
                        </a:rPr>
                        <a:t>Zn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49" tooltip="Gallium"/>
                        </a:rPr>
                        <a:t>Ga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0" tooltip="Germanium"/>
                        </a:rPr>
                        <a:t>Ge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1" tooltip="Arsen"/>
                        </a:rPr>
                        <a:t>As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2" tooltip="Selen"/>
                        </a:rPr>
                        <a:t>Se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3" tooltip="Brom"/>
                        </a:rPr>
                        <a:t>Br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4" tooltip="Krypton"/>
                        </a:rPr>
                        <a:t>Kr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5" tooltip="Rubidium"/>
                        </a:rPr>
                        <a:t>Rb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6" tooltip="Stroncium"/>
                        </a:rPr>
                        <a:t>Sr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7" tooltip="Yttrium"/>
                        </a:rPr>
                        <a:t>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8" tooltip="Zirkonium"/>
                        </a:rPr>
                        <a:t>Zr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59" tooltip="Niob"/>
                        </a:rPr>
                        <a:t>Nb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0" tooltip="Molybden"/>
                        </a:rPr>
                        <a:t>Mo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1" tooltip="Technecium"/>
                        </a:rPr>
                        <a:t>Tc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2" tooltip="Ruthenium"/>
                        </a:rPr>
                        <a:t>Ru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3" tooltip="Rhodium"/>
                        </a:rPr>
                        <a:t>Rh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4" tooltip="Palladium"/>
                        </a:rPr>
                        <a:t>Pd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5" tooltip="Stříbro"/>
                        </a:rPr>
                        <a:t>Ag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6" tooltip="Kadmium"/>
                        </a:rPr>
                        <a:t>Cd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7" tooltip="Indium"/>
                        </a:rPr>
                        <a:t>In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err="1">
                          <a:effectLst/>
                          <a:hlinkClick r:id="rId68" tooltip="Cín"/>
                        </a:rPr>
                        <a:t>Sn</a:t>
                      </a:r>
                      <a:endParaRPr lang="cs-CZ" sz="2000" b="1" dirty="0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69" tooltip="Antimon"/>
                        </a:rPr>
                        <a:t>Sb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0" tooltip="Tellur"/>
                        </a:rPr>
                        <a:t>Te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1" tooltip="Jod"/>
                        </a:rPr>
                        <a:t>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2" tooltip="Xenon"/>
                        </a:rPr>
                        <a:t>Xe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3" tooltip="Cesium"/>
                        </a:rPr>
                        <a:t>Cs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6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4" tooltip="Baryum"/>
                        </a:rPr>
                        <a:t>Ba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5" tooltip="Hafnium"/>
                        </a:rPr>
                        <a:t>Hf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6" tooltip="Tantal"/>
                        </a:rPr>
                        <a:t>Ta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7" tooltip="Wolfram"/>
                        </a:rPr>
                        <a:t>W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8" tooltip="Rhenium"/>
                        </a:rPr>
                        <a:t>Re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79" tooltip="Osmium"/>
                        </a:rPr>
                        <a:t>Os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0" tooltip="Iridium"/>
                        </a:rPr>
                        <a:t>Ir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1" tooltip="Platina"/>
                        </a:rPr>
                        <a:t>Pt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2" tooltip="Zlato"/>
                        </a:rPr>
                        <a:t>Au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3" tooltip="Rtuť"/>
                        </a:rPr>
                        <a:t>Hg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4" tooltip="Thallium"/>
                        </a:rPr>
                        <a:t>Tl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hlinkClick r:id="rId85" tooltip="Olovo"/>
                        </a:rPr>
                        <a:t>Pb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6" tooltip="Bismut"/>
                        </a:rPr>
                        <a:t>Bi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7" tooltip="Polonium"/>
                        </a:rPr>
                        <a:t>Po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8" tooltip="Astat"/>
                        </a:rPr>
                        <a:t>At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89" tooltip="Radon"/>
                        </a:rPr>
                        <a:t>Rn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0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0" tooltip="Francium"/>
                        </a:rPr>
                        <a:t>Fr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767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1" tooltip="Radium"/>
                        </a:rPr>
                        <a:t>Ra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DEAD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>
                          <a:effectLst/>
                        </a:rPr>
                        <a:t>**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2" tooltip="Rutherfordium"/>
                        </a:rPr>
                        <a:t>Rf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3" tooltip="Dubnium"/>
                        </a:rPr>
                        <a:t>Db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4" tooltip="Seaborgium"/>
                        </a:rPr>
                        <a:t>Sg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5" tooltip="Bohrium"/>
                        </a:rPr>
                        <a:t>Bh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6" tooltip="Hassium"/>
                        </a:rPr>
                        <a:t>Hs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7" tooltip="Meitnerium"/>
                        </a:rPr>
                        <a:t>Mt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8" tooltip="Darmstadtium"/>
                        </a:rPr>
                        <a:t>Ds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99" tooltip="Roentgenium"/>
                        </a:rPr>
                        <a:t>Rg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0" tooltip="Kopernicium"/>
                        </a:rPr>
                        <a:t>Cn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1" tooltip="Ununtrium"/>
                        </a:rPr>
                        <a:t>Uut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2" tooltip="Flerovium"/>
                        </a:rPr>
                        <a:t>Fl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3" tooltip="Ununpentium"/>
                        </a:rPr>
                        <a:t>Uup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4" tooltip="Livermorium"/>
                        </a:rPr>
                        <a:t>Lv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5" tooltip="Ununseptium"/>
                        </a:rPr>
                        <a:t>Uus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D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6" tooltip="Ununoctium"/>
                        </a:rPr>
                        <a:t>Uuo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EFFFF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</a:t>
                      </a:r>
                      <a:r>
                        <a:rPr lang="cs-CZ" i="1">
                          <a:effectLst/>
                          <a:hlinkClick r:id="rId107" tooltip="Lanthanoidy"/>
                        </a:rPr>
                        <a:t>Lanthanoidy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8" tooltip="Lanthan"/>
                        </a:rPr>
                        <a:t>La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09" tooltip="Cer"/>
                        </a:rPr>
                        <a:t>Ce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0" tooltip="Praseodym"/>
                        </a:rPr>
                        <a:t>Pr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1" tooltip="Neodym"/>
                        </a:rPr>
                        <a:t>Nd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2" tooltip="Promethium"/>
                        </a:rPr>
                        <a:t>Pm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3" tooltip="Samarium"/>
                        </a:rPr>
                        <a:t>Sm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4" tooltip="Europium"/>
                        </a:rPr>
                        <a:t>Eu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5" tooltip="Gadolinium"/>
                        </a:rPr>
                        <a:t>Gd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6" tooltip="Terbium"/>
                        </a:rPr>
                        <a:t>Tb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7" tooltip="Dysprosium"/>
                        </a:rPr>
                        <a:t>Dy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8" tooltip="Holmium"/>
                        </a:rPr>
                        <a:t>Ho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19" tooltip="Erbium"/>
                        </a:rPr>
                        <a:t>Er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0" tooltip="Thulium"/>
                        </a:rPr>
                        <a:t>Tm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1" tooltip="Ytterbium"/>
                        </a:rPr>
                        <a:t>Yb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2" tooltip="Lutecium"/>
                        </a:rPr>
                        <a:t>Lu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BFFF"/>
                    </a:solidFill>
                  </a:tcPr>
                </a:tc>
              </a:tr>
              <a:tr h="0">
                <a:tc gridSpan="3">
                  <a:txBody>
                    <a:bodyPr/>
                    <a:lstStyle/>
                    <a:p>
                      <a:pPr algn="r"/>
                      <a:r>
                        <a:rPr lang="cs-CZ">
                          <a:effectLst/>
                        </a:rPr>
                        <a:t>**</a:t>
                      </a:r>
                      <a:r>
                        <a:rPr lang="cs-CZ" i="1">
                          <a:effectLst/>
                          <a:hlinkClick r:id="rId123" tooltip="Aktinoidy"/>
                        </a:rPr>
                        <a:t>Aktinoidy</a:t>
                      </a:r>
                      <a:r>
                        <a:rPr lang="cs-CZ">
                          <a:effectLst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4" tooltip="Aktinium"/>
                        </a:rPr>
                        <a:t>Ac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5" tooltip="Thorium"/>
                        </a:rPr>
                        <a:t>Th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6" tooltip="Protaktinium"/>
                        </a:rPr>
                        <a:t>Pa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7" tooltip="Uran (prvek)"/>
                        </a:rPr>
                        <a:t>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8" tooltip="Neptunium"/>
                        </a:rPr>
                        <a:t>Np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29" tooltip="Plutonium"/>
                        </a:rPr>
                        <a:t>Pu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0" tooltip="Americium"/>
                        </a:rPr>
                        <a:t>Am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1" tooltip="Curium"/>
                        </a:rPr>
                        <a:t>Cm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2" tooltip="Berkelium"/>
                        </a:rPr>
                        <a:t>Bk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3" tooltip="Kalifornium"/>
                        </a:rPr>
                        <a:t>Cf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4" tooltip="Einsteinium"/>
                        </a:rPr>
                        <a:t>Es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5" tooltip="Fermium"/>
                        </a:rPr>
                        <a:t>Fm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6" tooltip="Mendelevium"/>
                        </a:rPr>
                        <a:t>Md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7" tooltip="Nobelium"/>
                        </a:rPr>
                        <a:t>No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effectLst/>
                          <a:hlinkClick r:id="rId138" tooltip="Lawrencium"/>
                        </a:rPr>
                        <a:t>Lr</a:t>
                      </a:r>
                      <a:endParaRPr lang="cs-CZ">
                        <a:effectLst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F99CC"/>
                    </a:solidFill>
                  </a:tcPr>
                </a:tc>
              </a:tr>
              <a:tr h="0">
                <a:tc gridSpan="18">
                  <a:txBody>
                    <a:bodyPr/>
                    <a:lstStyle/>
                    <a:p>
                      <a:r>
                        <a:rPr lang="cs-CZ" dirty="0"/>
                        <a:t>  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457200" y="2079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57200" y="2536825"/>
            <a:ext cx="9144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Šipka doprava 2"/>
          <p:cNvSpPr/>
          <p:nvPr/>
        </p:nvSpPr>
        <p:spPr>
          <a:xfrm rot="1393948">
            <a:off x="2496785" y="1601056"/>
            <a:ext cx="1080120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04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85185E-6 L 0.31753 0.277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68" y="1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179512" y="116632"/>
            <a:ext cx="8712968" cy="6480720"/>
          </a:xfrm>
          <a:prstGeom prst="actionButtonBlank">
            <a:avLst/>
          </a:prstGeom>
          <a:gradFill>
            <a:gsLst>
              <a:gs pos="79000">
                <a:schemeClr val="bg2">
                  <a:lumMod val="29000"/>
                </a:schemeClr>
              </a:gs>
              <a:gs pos="0">
                <a:schemeClr val="bg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CÍN</a:t>
            </a:r>
            <a:endParaRPr lang="cs-CZ" sz="7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Cín</a:t>
            </a:r>
            <a:r>
              <a:rPr lang="cs-CZ" sz="4400" dirty="0"/>
              <a:t> </a:t>
            </a:r>
            <a:r>
              <a:rPr lang="cs-CZ" sz="4400" dirty="0" smtClean="0"/>
              <a:t>  </a:t>
            </a:r>
            <a:r>
              <a:rPr lang="cs-CZ" sz="4400" b="1" dirty="0" err="1" smtClean="0"/>
              <a:t>Sn</a:t>
            </a:r>
            <a:r>
              <a:rPr lang="cs-CZ" sz="4400" dirty="0" smtClean="0"/>
              <a:t>     </a:t>
            </a:r>
            <a:r>
              <a:rPr lang="cs-CZ" sz="4400" i="1" dirty="0" smtClean="0"/>
              <a:t>(lat. </a:t>
            </a:r>
            <a:r>
              <a:rPr lang="cs-CZ" sz="4400" i="1" dirty="0" err="1" smtClean="0"/>
              <a:t>Stannum</a:t>
            </a:r>
            <a:r>
              <a:rPr lang="cs-CZ" sz="4400" i="1" dirty="0" smtClean="0"/>
              <a:t>)</a:t>
            </a:r>
            <a:r>
              <a:rPr lang="cs-CZ" sz="4400" dirty="0" smtClean="0"/>
              <a:t> </a:t>
            </a:r>
          </a:p>
          <a:p>
            <a:r>
              <a:rPr lang="cs-CZ" sz="4400" dirty="0"/>
              <a:t>j</a:t>
            </a:r>
            <a:r>
              <a:rPr lang="cs-CZ" sz="4400" dirty="0" smtClean="0"/>
              <a:t>e znám lidstvu již od starověku </a:t>
            </a:r>
          </a:p>
          <a:p>
            <a:r>
              <a:rPr lang="cs-CZ" sz="4400" dirty="0" smtClean="0"/>
              <a:t>především jako součást slitiny zvané 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bronz</a:t>
            </a:r>
          </a:p>
          <a:p>
            <a:r>
              <a:rPr lang="cs-CZ" sz="4400" dirty="0" smtClean="0"/>
              <a:t>má velmi nízký bod tání a je dobře kujný a odolný vůči korozi</a:t>
            </a:r>
          </a:p>
        </p:txBody>
      </p:sp>
    </p:spTree>
    <p:extLst>
      <p:ext uri="{BB962C8B-B14F-4D97-AF65-F5344CB8AC3E}">
        <p14:creationId xmlns:p14="http://schemas.microsoft.com/office/powerpoint/2010/main" val="415228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282154"/>
          </a:xfrm>
          <a:gradFill>
            <a:gsLst>
              <a:gs pos="79000">
                <a:schemeClr val="bg2">
                  <a:lumMod val="29000"/>
                </a:schemeClr>
              </a:gs>
              <a:gs pos="0">
                <a:schemeClr val="bg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/>
          <a:lstStyle/>
          <a:p>
            <a:r>
              <a:rPr lang="cs-CZ" b="1" dirty="0" smtClean="0"/>
              <a:t>CÍN - VYUŽITÍ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84784"/>
            <a:ext cx="8435280" cy="5040560"/>
          </a:xfrm>
          <a:gradFill>
            <a:gsLst>
              <a:gs pos="79000">
                <a:schemeClr val="bg2">
                  <a:lumMod val="29000"/>
                </a:schemeClr>
              </a:gs>
              <a:gs pos="0">
                <a:schemeClr val="bg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nachází využití při výrobě </a:t>
            </a:r>
            <a:r>
              <a:rPr lang="cs-CZ" b="1" dirty="0" smtClean="0"/>
              <a:t>slitin</a:t>
            </a:r>
          </a:p>
          <a:p>
            <a:r>
              <a:rPr lang="cs-CZ" dirty="0" smtClean="0"/>
              <a:t>Ve formě:  bronz, pájky, ložiskový kov</a:t>
            </a:r>
          </a:p>
          <a:p>
            <a:r>
              <a:rPr lang="cs-CZ" dirty="0" smtClean="0"/>
              <a:t>Využití:  v potravinářství - pocínování konzerv, cínové fólie</a:t>
            </a:r>
          </a:p>
          <a:p>
            <a:r>
              <a:rPr lang="cs-CZ" dirty="0" smtClean="0"/>
              <a:t>při výrobě uměleckých předmětů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37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9000">
              <a:schemeClr val="bg2">
                <a:lumMod val="29000"/>
              </a:schemeClr>
            </a:gs>
            <a:gs pos="0">
              <a:schemeClr val="bg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CÍN  - historie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340768"/>
            <a:ext cx="79928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V historii využíván pro výrobu talířů, konví, </a:t>
            </a:r>
            <a:r>
              <a:rPr lang="cs-CZ" sz="3600" dirty="0" smtClean="0">
                <a:hlinkClick r:id="rId2"/>
              </a:rPr>
              <a:t>číší</a:t>
            </a:r>
            <a:endParaRPr lang="cs-CZ" sz="3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Největší rozmach výroby z cínu – od 3. tis. </a:t>
            </a:r>
            <a:r>
              <a:rPr lang="cs-CZ" sz="3600" dirty="0"/>
              <a:t>p</a:t>
            </a:r>
            <a:r>
              <a:rPr lang="cs-CZ" sz="3600" dirty="0" smtClean="0"/>
              <a:t>ř.n.l. – antika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V Evropě – největší rozmach v baroku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Cín byl dále využíván při výrobě hraček  a sošek (odlévání cínových </a:t>
            </a:r>
            <a:r>
              <a:rPr lang="cs-CZ" sz="3600" dirty="0" smtClean="0">
                <a:hlinkClick r:id="rId3"/>
              </a:rPr>
              <a:t>vojáčků</a:t>
            </a:r>
            <a:r>
              <a:rPr lang="cs-CZ" sz="3600" dirty="0" smtClean="0"/>
              <a:t>)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9102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107504" y="188640"/>
            <a:ext cx="8856984" cy="6480720"/>
          </a:xfrm>
          <a:prstGeom prst="actionButtonBlank">
            <a:avLst/>
          </a:prstGeom>
          <a:gradFill>
            <a:gsLst>
              <a:gs pos="79000">
                <a:schemeClr val="bg2">
                  <a:lumMod val="29000"/>
                </a:schemeClr>
              </a:gs>
              <a:gs pos="0">
                <a:schemeClr val="bg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53761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Plech, který je využíván pro výrobu konzerv (vyroben ze slitin železa)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cínem se v tenké vrstvě pokrývá vnitřní strana, která je v kontaktu s potravinami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Po vyválení do tenké vrstvy vzniká staniol</a:t>
            </a:r>
            <a:endParaRPr lang="cs-CZ" sz="4000" dirty="0"/>
          </a:p>
        </p:txBody>
      </p:sp>
      <p:pic>
        <p:nvPicPr>
          <p:cNvPr id="1026" name="Picture 2" descr="C:\Users\Speciální školy\AppData\Local\Microsoft\Windows\Temporary Internet Files\Content.IE5\SKQCTYP8\MC900054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95978"/>
            <a:ext cx="1863152" cy="246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QSPH8JBI\MP9004254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196" y="4812589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323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179512" y="260648"/>
            <a:ext cx="8784976" cy="6264696"/>
          </a:xfrm>
          <a:prstGeom prst="actionButtonBlank">
            <a:avLst/>
          </a:prstGeom>
          <a:gradFill>
            <a:gsLst>
              <a:gs pos="79000">
                <a:schemeClr val="bg2">
                  <a:lumMod val="29000"/>
                </a:schemeClr>
              </a:gs>
              <a:gs pos="0">
                <a:schemeClr val="bg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C:\Users\Speciální školy\AppData\Local\Microsoft\Windows\Temporary Internet Files\Content.IE5\1PUP66PQ\MC900192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68859"/>
            <a:ext cx="2335794" cy="286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peciální školy\AppData\Local\Microsoft\Windows\Temporary Internet Files\Content.IE5\1PUP66PQ\MP9004402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65865"/>
            <a:ext cx="2069976" cy="307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peciální školy\AppData\Local\Microsoft\Windows\Temporary Internet Files\Content.IE5\1PUP66PQ\MC900361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048"/>
            <a:ext cx="168066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kvmuz.cz/public/data/museum/659-original-obr-5-cin-konvice-s-plastikou-beranka-na-viku-k-vary-kol-1780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196752"/>
            <a:ext cx="249555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inovivojacci.cz/img/products/469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49080"/>
            <a:ext cx="3298864" cy="208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0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179512" y="116632"/>
            <a:ext cx="8784976" cy="6552728"/>
          </a:xfrm>
          <a:prstGeom prst="actionButtonBlank">
            <a:avLst/>
          </a:prstGeom>
          <a:gradFill>
            <a:gsLst>
              <a:gs pos="79000">
                <a:schemeClr val="bg2">
                  <a:lumMod val="29000"/>
                </a:schemeClr>
              </a:gs>
              <a:gs pos="0">
                <a:schemeClr val="bg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Cínové nádobí na hradech</a:t>
            </a:r>
            <a:endParaRPr lang="cs-CZ" dirty="0"/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3776279"/>
              </p:ext>
            </p:extLst>
          </p:nvPr>
        </p:nvGraphicFramePr>
        <p:xfrm>
          <a:off x="179512" y="116632"/>
          <a:ext cx="8640960" cy="63591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Speciální školy\AppData\Local\Microsoft\Windows\Temporary Internet Files\Content.IE5\1PUP66PQ\MP9003139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>
                        <a14:backgroundMark x1="12500" y1="63167" x2="36111" y2="35167"/>
                        <a14:backgroundMark x1="36111" y1="35167" x2="44097" y2="42833"/>
                        <a14:backgroundMark x1="47222" y1="42833" x2="56597" y2="16333"/>
                        <a14:backgroundMark x1="56597" y1="16333" x2="68403" y2="31333"/>
                        <a14:backgroundMark x1="68403" y1="31333" x2="82639" y2="64000"/>
                        <a14:backgroundMark x1="82639" y1="64667" x2="73958" y2="87500"/>
                        <a14:backgroundMark x1="14063" y1="61667" x2="11632" y2="86000"/>
                        <a14:backgroundMark x1="11632" y1="83000" x2="35417" y2="99667"/>
                        <a14:backgroundMark x1="35417" y1="98833" x2="77083" y2="98833"/>
                        <a14:backgroundMark x1="77083" y1="98833" x2="74826" y2="83667"/>
                      </a14:backgroundRemoval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48880"/>
            <a:ext cx="175564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42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251520" y="188640"/>
            <a:ext cx="8712968" cy="6552728"/>
          </a:xfrm>
          <a:prstGeom prst="actionButtonBlank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</a:schemeClr>
              </a:gs>
              <a:gs pos="63000">
                <a:schemeClr val="bg2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Nádobí na hradech po zimě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OEYW8EZN\MP9001778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0020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QSPH8JBI\MP9004090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61" b="89941" l="9912" r="99706">
                        <a14:foregroundMark x1="29048" y1="22070" x2="89794" y2="15723"/>
                        <a14:foregroundMark x1="30226" y1="22070" x2="34838" y2="33008"/>
                        <a14:foregroundMark x1="34249" y1="33008" x2="86359" y2="34180"/>
                        <a14:foregroundMark x1="86359" y1="34180" x2="99706" y2="27832"/>
                        <a14:foregroundMark x1="88126" y1="15723" x2="98528" y2="27832"/>
                        <a14:backgroundMark x1="25613" y1="14551" x2="24436" y2="72754"/>
                        <a14:backgroundMark x1="28459" y1="44531" x2="96173" y2="40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297" y="980728"/>
            <a:ext cx="2916890" cy="293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Speciální školy\AppData\Local\Microsoft\Windows\Temporary Internet Files\Content.IE5\QSPH8JBI\MP9004090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1" b="89941" l="9912" r="99706">
                        <a14:foregroundMark x1="29048" y1="22070" x2="89794" y2="15723"/>
                        <a14:foregroundMark x1="30226" y1="22070" x2="34838" y2="33008"/>
                        <a14:foregroundMark x1="34249" y1="33008" x2="86359" y2="34180"/>
                        <a14:foregroundMark x1="86359" y1="34180" x2="99706" y2="27832"/>
                        <a14:foregroundMark x1="88126" y1="15723" x2="98528" y2="27832"/>
                        <a14:backgroundMark x1="25613" y1="14551" x2="24436" y2="72754"/>
                        <a14:backgroundMark x1="28459" y1="44531" x2="96173" y2="40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423" y="1999403"/>
            <a:ext cx="2916890" cy="293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Speciální školy\AppData\Local\Microsoft\Windows\Temporary Internet Files\Content.IE5\QSPH8JBI\MP9004090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1" b="89941" l="9912" r="99706">
                        <a14:foregroundMark x1="29048" y1="22070" x2="89794" y2="15723"/>
                        <a14:foregroundMark x1="30226" y1="22070" x2="34838" y2="33008"/>
                        <a14:foregroundMark x1="34249" y1="33008" x2="86359" y2="34180"/>
                        <a14:foregroundMark x1="86359" y1="34180" x2="99706" y2="27832"/>
                        <a14:foregroundMark x1="88126" y1="15723" x2="98528" y2="27832"/>
                        <a14:backgroundMark x1="25613" y1="14551" x2="24436" y2="72754"/>
                        <a14:backgroundMark x1="28459" y1="44531" x2="96173" y2="40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559" y="1196752"/>
            <a:ext cx="2916890" cy="293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Speciální školy\AppData\Local\Microsoft\Windows\Temporary Internet Files\Content.IE5\QSPH8JBI\MP9004090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1" b="89941" l="9912" r="99706">
                        <a14:foregroundMark x1="29048" y1="22070" x2="89794" y2="15723"/>
                        <a14:foregroundMark x1="30226" y1="22070" x2="34838" y2="33008"/>
                        <a14:foregroundMark x1="34249" y1="33008" x2="86359" y2="34180"/>
                        <a14:foregroundMark x1="86359" y1="34180" x2="99706" y2="27832"/>
                        <a14:foregroundMark x1="88126" y1="15723" x2="98528" y2="27832"/>
                        <a14:backgroundMark x1="25613" y1="14551" x2="24436" y2="72754"/>
                        <a14:backgroundMark x1="28459" y1="44531" x2="96173" y2="40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235" y="3492013"/>
            <a:ext cx="2916890" cy="293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Speciální školy\AppData\Local\Microsoft\Windows\Temporary Internet Files\Content.IE5\QSPH8JBI\MP9004090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1" b="89941" l="9912" r="99706">
                        <a14:foregroundMark x1="29048" y1="22070" x2="89794" y2="15723"/>
                        <a14:foregroundMark x1="30226" y1="22070" x2="34838" y2="33008"/>
                        <a14:foregroundMark x1="34249" y1="33008" x2="86359" y2="34180"/>
                        <a14:foregroundMark x1="86359" y1="34180" x2="99706" y2="27832"/>
                        <a14:foregroundMark x1="88126" y1="15723" x2="98528" y2="27832"/>
                        <a14:backgroundMark x1="25613" y1="14551" x2="24436" y2="72754"/>
                        <a14:backgroundMark x1="28459" y1="44531" x2="96173" y2="40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126481"/>
            <a:ext cx="2916890" cy="293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Speciální školy\AppData\Local\Microsoft\Windows\Temporary Internet Files\Content.IE5\QSPH8JBI\MP9004090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961" b="89941" l="9912" r="99706">
                        <a14:foregroundMark x1="29048" y1="22070" x2="89794" y2="15723"/>
                        <a14:foregroundMark x1="30226" y1="22070" x2="34838" y2="33008"/>
                        <a14:foregroundMark x1="34249" y1="33008" x2="86359" y2="34180"/>
                        <a14:foregroundMark x1="86359" y1="34180" x2="99706" y2="27832"/>
                        <a14:foregroundMark x1="88126" y1="15723" x2="98528" y2="27832"/>
                        <a14:backgroundMark x1="25613" y1="14551" x2="24436" y2="72754"/>
                        <a14:backgroundMark x1="28459" y1="44531" x2="96173" y2="405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659742"/>
            <a:ext cx="2916890" cy="293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53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1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3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32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750"/>
                            </p:stCondLst>
                            <p:childTnLst>
                              <p:par>
                                <p:cTn id="29" presetID="9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50000"/>
                <a:lumOff val="50000"/>
              </a:schemeClr>
            </a:gs>
            <a:gs pos="37000">
              <a:schemeClr val="bg2">
                <a:lumMod val="61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VYLUŠTI KŘÍŽOVKU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43012"/>
              </p:ext>
            </p:extLst>
          </p:nvPr>
        </p:nvGraphicFramePr>
        <p:xfrm>
          <a:off x="1619676" y="980731"/>
          <a:ext cx="7056783" cy="5760636"/>
        </p:xfrm>
        <a:graphic>
          <a:graphicData uri="http://schemas.openxmlformats.org/drawingml/2006/table">
            <a:tbl>
              <a:tblPr/>
              <a:tblGrid>
                <a:gridCol w="784087"/>
                <a:gridCol w="784087"/>
                <a:gridCol w="784087"/>
                <a:gridCol w="784087"/>
                <a:gridCol w="784087"/>
                <a:gridCol w="784087"/>
                <a:gridCol w="784087"/>
                <a:gridCol w="784087"/>
                <a:gridCol w="784087"/>
              </a:tblGrid>
              <a:tr h="8229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29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229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29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29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229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229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967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323528" y="188640"/>
            <a:ext cx="8712968" cy="6552728"/>
          </a:xfrm>
          <a:prstGeom prst="actionButtonBlank">
            <a:avLst/>
          </a:prstGeom>
          <a:gradFill>
            <a:gsLst>
              <a:gs pos="0">
                <a:schemeClr val="tx1">
                  <a:lumMod val="50000"/>
                  <a:lumOff val="50000"/>
                </a:schemeClr>
              </a:gs>
              <a:gs pos="37000">
                <a:schemeClr val="bg2">
                  <a:lumMod val="61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/>
              <a:t>K tomu, aby se rozpadlo cínové nádobí stačí, aby teplota klesla pod 13,5 </a:t>
            </a:r>
            <a:r>
              <a:rPr lang="cs-CZ" dirty="0" smtClean="0"/>
              <a:t>˚C  </a:t>
            </a:r>
            <a:r>
              <a:rPr lang="cs-CZ" dirty="0"/>
              <a:t>S</a:t>
            </a:r>
            <a:r>
              <a:rPr lang="cs-CZ" dirty="0" smtClean="0"/>
              <a:t>----- </a:t>
            </a:r>
            <a:r>
              <a:rPr lang="cs-CZ" dirty="0"/>
              <a:t>(v jednotném č.).	</a:t>
            </a:r>
          </a:p>
          <a:p>
            <a:r>
              <a:rPr lang="cs-CZ" dirty="0"/>
              <a:t>Když grilujeme, balíme maso do folie která se jmenuje </a:t>
            </a:r>
            <a:r>
              <a:rPr lang="cs-CZ" dirty="0" smtClean="0"/>
              <a:t>A-----.</a:t>
            </a:r>
            <a:r>
              <a:rPr lang="cs-CZ" dirty="0"/>
              <a:t>	 </a:t>
            </a:r>
          </a:p>
          <a:p>
            <a:r>
              <a:rPr lang="cs-CZ" dirty="0"/>
              <a:t>Malé kuličky - součást strojů </a:t>
            </a:r>
            <a:r>
              <a:rPr lang="cs-CZ" dirty="0" smtClean="0"/>
              <a:t>L------ </a:t>
            </a:r>
            <a:r>
              <a:rPr lang="cs-CZ" dirty="0"/>
              <a:t>(mn.č.).	</a:t>
            </a:r>
          </a:p>
          <a:p>
            <a:r>
              <a:rPr lang="cs-CZ" dirty="0"/>
              <a:t>Nádobí plochého tvaru </a:t>
            </a:r>
            <a:r>
              <a:rPr lang="cs-CZ" dirty="0" smtClean="0"/>
              <a:t>T----- </a:t>
            </a:r>
            <a:r>
              <a:rPr lang="cs-CZ" dirty="0"/>
              <a:t>(mn.č.).	</a:t>
            </a:r>
          </a:p>
          <a:p>
            <a:r>
              <a:rPr lang="cs-CZ" dirty="0"/>
              <a:t>Alobal je kovová </a:t>
            </a:r>
            <a:r>
              <a:rPr lang="cs-CZ" dirty="0" smtClean="0"/>
              <a:t>F----. </a:t>
            </a:r>
            <a:r>
              <a:rPr lang="cs-CZ" dirty="0"/>
              <a:t>	</a:t>
            </a:r>
          </a:p>
          <a:p>
            <a:r>
              <a:rPr lang="cs-CZ" dirty="0"/>
              <a:t>Vidličky a ----.	</a:t>
            </a:r>
          </a:p>
          <a:p>
            <a:r>
              <a:rPr lang="cs-CZ" dirty="0"/>
              <a:t>Ve středověku se stavěly </a:t>
            </a:r>
            <a:r>
              <a:rPr lang="cs-CZ" dirty="0" smtClean="0"/>
              <a:t>H----.</a:t>
            </a:r>
            <a:r>
              <a:rPr lang="cs-CZ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0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323528" y="188640"/>
            <a:ext cx="8568952" cy="6552728"/>
          </a:xfrm>
          <a:prstGeom prst="actionButtonBlank">
            <a:avLst/>
          </a:prstGeom>
          <a:gradFill>
            <a:gsLst>
              <a:gs pos="0">
                <a:schemeClr val="tx1">
                  <a:lumMod val="50000"/>
                  <a:lumOff val="50000"/>
                </a:schemeClr>
              </a:gs>
              <a:gs pos="63000">
                <a:schemeClr val="bg2">
                  <a:lumMod val="5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křížovku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549152"/>
              </p:ext>
            </p:extLst>
          </p:nvPr>
        </p:nvGraphicFramePr>
        <p:xfrm>
          <a:off x="971604" y="1484784"/>
          <a:ext cx="7344810" cy="4760595"/>
        </p:xfrm>
        <a:graphic>
          <a:graphicData uri="http://schemas.openxmlformats.org/drawingml/2006/table">
            <a:tbl>
              <a:tblPr/>
              <a:tblGrid>
                <a:gridCol w="816090"/>
                <a:gridCol w="816090"/>
                <a:gridCol w="816090"/>
                <a:gridCol w="816090"/>
                <a:gridCol w="816090"/>
                <a:gridCol w="816090"/>
                <a:gridCol w="816090"/>
                <a:gridCol w="816090"/>
                <a:gridCol w="816090"/>
              </a:tblGrid>
              <a:tr h="648072"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Ň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Ó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endParaRPr lang="cs-CZ" sz="4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4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9403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159294"/>
            <a:ext cx="8712968" cy="6480720"/>
          </a:xfrm>
          <a:prstGeom prst="actionButtonBlank">
            <a:avLst/>
          </a:prstGeom>
          <a:gradFill>
            <a:gsLst>
              <a:gs pos="0">
                <a:schemeClr val="tx1">
                  <a:lumMod val="50000"/>
                  <a:lumOff val="50000"/>
                </a:schemeClr>
              </a:gs>
              <a:gs pos="37000">
                <a:schemeClr val="bg2">
                  <a:lumMod val="61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KTERÝ PŘEDMĚT JE VYROBEN Z CÍNU?</a:t>
            </a:r>
            <a:endParaRPr lang="cs-CZ" dirty="0"/>
          </a:p>
        </p:txBody>
      </p:sp>
      <p:pic>
        <p:nvPicPr>
          <p:cNvPr id="5122" name="Picture 2" descr="C:\Users\Speciální školy\AppData\Local\Microsoft\Windows\Temporary Internet Files\Content.IE5\SKQCTYP8\MP900177821[2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25128"/>
            <a:ext cx="1507232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peciální školy\AppData\Local\Microsoft\Windows\Temporary Internet Files\Content.IE5\1PUP66PQ\MP900315470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2260848" cy="161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peciální školy\AppData\Local\Microsoft\Windows\Temporary Internet Files\Content.IE5\OEYW8EZN\MC90019242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22704"/>
            <a:ext cx="2335794" cy="2353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Speciální školy\AppData\Local\Microsoft\Windows\Temporary Internet Files\Content.IE5\QSPH8JBI\MC900410487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65104"/>
            <a:ext cx="1227289" cy="1774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peciální školy\AppData\Local\Microsoft\Windows\Temporary Internet Files\Content.IE5\SKQCTYP8\MC90029102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376" y="2478726"/>
            <a:ext cx="1929812" cy="136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Speciální školy\AppData\Local\Microsoft\Windows\Temporary Internet Files\Content.IE5\OEYW8EZN\MP900399598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318" y="3950392"/>
            <a:ext cx="1881824" cy="2352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Speciální školy\AppData\Local\Microsoft\Windows\Temporary Internet Files\Content.IE5\1PUP66PQ\MC90029075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65104"/>
            <a:ext cx="1148281" cy="136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Speciální školy\AppData\Local\Microsoft\Windows\Temporary Internet Files\Content.IE5\QSPH8JBI\MC900319514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233" y="1479795"/>
            <a:ext cx="1481815" cy="142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Speciální školy\AppData\Local\Microsoft\Windows\Temporary Internet Files\Content.IE5\SKQCTYP8\MC900440408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701" y="907729"/>
            <a:ext cx="1614739" cy="1614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617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</a:t>
            </a:r>
            <a:endParaRPr lang="cs-CZ" b="1" dirty="0"/>
          </a:p>
        </p:txBody>
      </p:sp>
      <p:pic>
        <p:nvPicPr>
          <p:cNvPr id="3074" name="Picture 2" descr="C:\Users\Speciální školy\AppData\Local\Microsoft\Windows\Temporary Internet Files\Content.IE5\ZH0YGAJD\MC900370554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32856"/>
            <a:ext cx="432845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MS900065438[1].mi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26491.646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57120" y="4733559"/>
            <a:ext cx="609600" cy="609600"/>
          </a:xfrm>
          <a:prstGeom prst="rect">
            <a:avLst/>
          </a:prstGeom>
        </p:spPr>
      </p:pic>
      <p:sp>
        <p:nvSpPr>
          <p:cNvPr id="8" name="Tlačítko akce: Zpět nebo Předchozí 7">
            <a:hlinkClick r:id="" action="ppaction://hlinkshowjump?jump=lastslideviewed" highlightClick="1"/>
          </p:cNvPr>
          <p:cNvSpPr/>
          <p:nvPr/>
        </p:nvSpPr>
        <p:spPr>
          <a:xfrm>
            <a:off x="7156829" y="5733256"/>
            <a:ext cx="1584176" cy="75855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99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452320" y="5805264"/>
            <a:ext cx="1224136" cy="79208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59588" y="4509120"/>
            <a:ext cx="609600" cy="609600"/>
          </a:xfrm>
          <a:prstGeom prst="rect">
            <a:avLst/>
          </a:prstGeom>
        </p:spPr>
      </p:pic>
      <p:pic>
        <p:nvPicPr>
          <p:cNvPr id="4099" name="Picture 3" descr="C:\Users\Speciální školy\AppData\Local\Microsoft\Windows\Temporary Internet Files\Content.IE5\TOU8M4N4\MC9003528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42313"/>
            <a:ext cx="4464496" cy="479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741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9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40960" cy="6408712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50000"/>
                </a:schemeClr>
              </a:gs>
              <a:gs pos="75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Slide</a:t>
            </a:r>
            <a:r>
              <a:rPr lang="cs-CZ" dirty="0" smtClean="0"/>
              <a:t> </a:t>
            </a:r>
            <a:r>
              <a:rPr lang="cs-CZ" dirty="0"/>
              <a:t>č. 3 -  </a:t>
            </a:r>
            <a:r>
              <a:rPr lang="cs-CZ" smtClean="0"/>
              <a:t>Použitý obrázek </a:t>
            </a:r>
            <a:r>
              <a:rPr lang="cs-CZ" dirty="0"/>
              <a:t>– autor Martina </a:t>
            </a:r>
            <a:r>
              <a:rPr lang="cs-CZ" dirty="0" err="1" smtClean="0"/>
              <a:t>Chlumová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Galerie </a:t>
            </a:r>
            <a:r>
              <a:rPr lang="cs-CZ" dirty="0" smtClean="0"/>
              <a:t>Microsoft </a:t>
            </a:r>
            <a:r>
              <a:rPr lang="cs-CZ" dirty="0"/>
              <a:t>Office - Klipart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477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841</Words>
  <Application>Microsoft Office PowerPoint</Application>
  <PresentationFormat>Předvádění na obrazovce (4:3)</PresentationFormat>
  <Paragraphs>432</Paragraphs>
  <Slides>18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1_Motiv systému Office</vt:lpstr>
      <vt:lpstr>Prezentace aplikace PowerPoint</vt:lpstr>
      <vt:lpstr>Prezentace aplikace PowerPoint</vt:lpstr>
      <vt:lpstr> Al, Fe, Cu, Ni, Zn, Sn, Pb</vt:lpstr>
      <vt:lpstr>Periodická soustava prvků</vt:lpstr>
      <vt:lpstr>CÍN</vt:lpstr>
      <vt:lpstr>CÍN - VYUŽITÍ</vt:lpstr>
      <vt:lpstr>CÍN  - historie</vt:lpstr>
      <vt:lpstr>Prezentace aplikace PowerPoint</vt:lpstr>
      <vt:lpstr>Prezentace aplikace PowerPoint</vt:lpstr>
      <vt:lpstr>Cínové nádobí na hradech</vt:lpstr>
      <vt:lpstr>Nádobí na hradech po zimě</vt:lpstr>
      <vt:lpstr>VYLUŠTI KŘÍŽOVKU</vt:lpstr>
      <vt:lpstr>Prezentace aplikace PowerPoint</vt:lpstr>
      <vt:lpstr>Vylušti křížovku</vt:lpstr>
      <vt:lpstr>KTERÝ PŘEDMĚT JE VYROBEN Z CÍNU?</vt:lpstr>
      <vt:lpstr>ANO</vt:lpstr>
      <vt:lpstr>NE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36</cp:revision>
  <dcterms:created xsi:type="dcterms:W3CDTF">2013-02-15T18:23:41Z</dcterms:created>
  <dcterms:modified xsi:type="dcterms:W3CDTF">2013-03-14T07:24:13Z</dcterms:modified>
</cp:coreProperties>
</file>