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72" r:id="rId4"/>
    <p:sldId id="274" r:id="rId5"/>
    <p:sldId id="261" r:id="rId6"/>
    <p:sldId id="262" r:id="rId7"/>
    <p:sldId id="263" r:id="rId8"/>
    <p:sldId id="264" r:id="rId9"/>
    <p:sldId id="275" r:id="rId10"/>
    <p:sldId id="279" r:id="rId11"/>
    <p:sldId id="280" r:id="rId12"/>
    <p:sldId id="281" r:id="rId13"/>
    <p:sldId id="282" r:id="rId14"/>
    <p:sldId id="276" r:id="rId15"/>
    <p:sldId id="278" r:id="rId16"/>
    <p:sldId id="28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769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884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604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105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678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088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386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646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874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928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289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42966-2AAD-4147-B164-A7B6AF7F255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1BA76-C9F0-4F0C-A5DE-4A1F6AF4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958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wav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6" Type="http://schemas.openxmlformats.org/officeDocument/2006/relationships/hyperlink" Target="http://cs.wikipedia.org/wiki/Dus%C3%ADk" TargetMode="External"/><Relationship Id="rId117" Type="http://schemas.openxmlformats.org/officeDocument/2006/relationships/hyperlink" Target="http://cs.wikipedia.org/wiki/Dysprosium" TargetMode="External"/><Relationship Id="rId21" Type="http://schemas.openxmlformats.org/officeDocument/2006/relationships/hyperlink" Target="http://cs.wikipedia.org/wiki/Helium" TargetMode="External"/><Relationship Id="rId42" Type="http://schemas.openxmlformats.org/officeDocument/2006/relationships/hyperlink" Target="http://cs.wikipedia.org/wiki/Chrom" TargetMode="External"/><Relationship Id="rId47" Type="http://schemas.openxmlformats.org/officeDocument/2006/relationships/hyperlink" Target="http://cs.wikipedia.org/wiki/M%C4%9B%C4%8F" TargetMode="External"/><Relationship Id="rId63" Type="http://schemas.openxmlformats.org/officeDocument/2006/relationships/hyperlink" Target="http://cs.wikipedia.org/wiki/Rhodium" TargetMode="External"/><Relationship Id="rId68" Type="http://schemas.openxmlformats.org/officeDocument/2006/relationships/hyperlink" Target="http://cs.wikipedia.org/wiki/C%C3%ADn" TargetMode="External"/><Relationship Id="rId84" Type="http://schemas.openxmlformats.org/officeDocument/2006/relationships/hyperlink" Target="http://cs.wikipedia.org/wiki/Thallium" TargetMode="External"/><Relationship Id="rId89" Type="http://schemas.openxmlformats.org/officeDocument/2006/relationships/hyperlink" Target="http://cs.wikipedia.org/wiki/Radon" TargetMode="External"/><Relationship Id="rId112" Type="http://schemas.openxmlformats.org/officeDocument/2006/relationships/hyperlink" Target="http://cs.wikipedia.org/wiki/Promethium" TargetMode="External"/><Relationship Id="rId133" Type="http://schemas.openxmlformats.org/officeDocument/2006/relationships/hyperlink" Target="http://cs.wikipedia.org/wiki/Kalifornium" TargetMode="External"/><Relationship Id="rId138" Type="http://schemas.openxmlformats.org/officeDocument/2006/relationships/hyperlink" Target="http://cs.wikipedia.org/wiki/Lawrencium" TargetMode="External"/><Relationship Id="rId16" Type="http://schemas.openxmlformats.org/officeDocument/2006/relationships/hyperlink" Target="http://cs.wikipedia.org/wiki/Pentely" TargetMode="External"/><Relationship Id="rId107" Type="http://schemas.openxmlformats.org/officeDocument/2006/relationships/hyperlink" Target="http://cs.wikipedia.org/wiki/Lanthanoidy" TargetMode="External"/><Relationship Id="rId11" Type="http://schemas.openxmlformats.org/officeDocument/2006/relationships/hyperlink" Target="http://cs.wikipedia.org/wiki/10._skupina" TargetMode="External"/><Relationship Id="rId32" Type="http://schemas.openxmlformats.org/officeDocument/2006/relationships/hyperlink" Target="http://cs.wikipedia.org/wiki/K%C5%99em%C3%ADk" TargetMode="External"/><Relationship Id="rId37" Type="http://schemas.openxmlformats.org/officeDocument/2006/relationships/hyperlink" Target="http://cs.wikipedia.org/wiki/Drasl%C3%ADk" TargetMode="External"/><Relationship Id="rId53" Type="http://schemas.openxmlformats.org/officeDocument/2006/relationships/hyperlink" Target="http://cs.wikipedia.org/wiki/Brom" TargetMode="External"/><Relationship Id="rId58" Type="http://schemas.openxmlformats.org/officeDocument/2006/relationships/hyperlink" Target="http://cs.wikipedia.org/wiki/Zirkonium" TargetMode="External"/><Relationship Id="rId74" Type="http://schemas.openxmlformats.org/officeDocument/2006/relationships/hyperlink" Target="http://cs.wikipedia.org/wiki/Baryum" TargetMode="External"/><Relationship Id="rId79" Type="http://schemas.openxmlformats.org/officeDocument/2006/relationships/hyperlink" Target="http://cs.wikipedia.org/wiki/Osmium" TargetMode="External"/><Relationship Id="rId102" Type="http://schemas.openxmlformats.org/officeDocument/2006/relationships/hyperlink" Target="http://cs.wikipedia.org/wiki/Flerovium" TargetMode="External"/><Relationship Id="rId123" Type="http://schemas.openxmlformats.org/officeDocument/2006/relationships/hyperlink" Target="http://cs.wikipedia.org/wiki/Aktinoidy" TargetMode="External"/><Relationship Id="rId128" Type="http://schemas.openxmlformats.org/officeDocument/2006/relationships/hyperlink" Target="http://cs.wikipedia.org/wiki/Neptunium" TargetMode="External"/><Relationship Id="rId5" Type="http://schemas.openxmlformats.org/officeDocument/2006/relationships/hyperlink" Target="http://cs.wikipedia.org/wiki/4._skupina" TargetMode="External"/><Relationship Id="rId90" Type="http://schemas.openxmlformats.org/officeDocument/2006/relationships/hyperlink" Target="http://cs.wikipedia.org/wiki/Francium" TargetMode="External"/><Relationship Id="rId95" Type="http://schemas.openxmlformats.org/officeDocument/2006/relationships/hyperlink" Target="http://cs.wikipedia.org/wiki/Bohrium" TargetMode="External"/><Relationship Id="rId14" Type="http://schemas.openxmlformats.org/officeDocument/2006/relationships/hyperlink" Target="http://cs.wikipedia.org/wiki/Triely" TargetMode="External"/><Relationship Id="rId22" Type="http://schemas.openxmlformats.org/officeDocument/2006/relationships/hyperlink" Target="http://cs.wikipedia.org/wiki/Lithium" TargetMode="External"/><Relationship Id="rId27" Type="http://schemas.openxmlformats.org/officeDocument/2006/relationships/hyperlink" Target="http://cs.wikipedia.org/wiki/Kysl%C3%ADk" TargetMode="External"/><Relationship Id="rId30" Type="http://schemas.openxmlformats.org/officeDocument/2006/relationships/hyperlink" Target="http://cs.wikipedia.org/wiki/Sod%C3%ADk" TargetMode="External"/><Relationship Id="rId35" Type="http://schemas.openxmlformats.org/officeDocument/2006/relationships/hyperlink" Target="http://cs.wikipedia.org/wiki/Chlor" TargetMode="External"/><Relationship Id="rId43" Type="http://schemas.openxmlformats.org/officeDocument/2006/relationships/hyperlink" Target="http://cs.wikipedia.org/wiki/Mangan" TargetMode="External"/><Relationship Id="rId48" Type="http://schemas.openxmlformats.org/officeDocument/2006/relationships/hyperlink" Target="http://cs.wikipedia.org/wiki/Zinek" TargetMode="External"/><Relationship Id="rId56" Type="http://schemas.openxmlformats.org/officeDocument/2006/relationships/hyperlink" Target="http://cs.wikipedia.org/wiki/Stroncium" TargetMode="External"/><Relationship Id="rId64" Type="http://schemas.openxmlformats.org/officeDocument/2006/relationships/hyperlink" Target="http://cs.wikipedia.org/wiki/Palladium" TargetMode="External"/><Relationship Id="rId69" Type="http://schemas.openxmlformats.org/officeDocument/2006/relationships/hyperlink" Target="http://cs.wikipedia.org/wiki/Antimon" TargetMode="External"/><Relationship Id="rId77" Type="http://schemas.openxmlformats.org/officeDocument/2006/relationships/hyperlink" Target="http://cs.wikipedia.org/wiki/Wolfram" TargetMode="External"/><Relationship Id="rId100" Type="http://schemas.openxmlformats.org/officeDocument/2006/relationships/hyperlink" Target="http://cs.wikipedia.org/wiki/Kopernicium" TargetMode="External"/><Relationship Id="rId105" Type="http://schemas.openxmlformats.org/officeDocument/2006/relationships/hyperlink" Target="http://cs.wikipedia.org/wiki/Ununseptium" TargetMode="External"/><Relationship Id="rId113" Type="http://schemas.openxmlformats.org/officeDocument/2006/relationships/hyperlink" Target="http://cs.wikipedia.org/wiki/Samarium" TargetMode="External"/><Relationship Id="rId118" Type="http://schemas.openxmlformats.org/officeDocument/2006/relationships/hyperlink" Target="http://cs.wikipedia.org/wiki/Holmium" TargetMode="External"/><Relationship Id="rId126" Type="http://schemas.openxmlformats.org/officeDocument/2006/relationships/hyperlink" Target="http://cs.wikipedia.org/wiki/Protaktinium" TargetMode="External"/><Relationship Id="rId134" Type="http://schemas.openxmlformats.org/officeDocument/2006/relationships/hyperlink" Target="http://cs.wikipedia.org/wiki/Einsteinium" TargetMode="External"/><Relationship Id="rId8" Type="http://schemas.openxmlformats.org/officeDocument/2006/relationships/hyperlink" Target="http://cs.wikipedia.org/wiki/7._skupina" TargetMode="External"/><Relationship Id="rId51" Type="http://schemas.openxmlformats.org/officeDocument/2006/relationships/hyperlink" Target="http://cs.wikipedia.org/wiki/Arsen" TargetMode="External"/><Relationship Id="rId72" Type="http://schemas.openxmlformats.org/officeDocument/2006/relationships/hyperlink" Target="http://cs.wikipedia.org/wiki/Xenon" TargetMode="External"/><Relationship Id="rId80" Type="http://schemas.openxmlformats.org/officeDocument/2006/relationships/hyperlink" Target="http://cs.wikipedia.org/wiki/Iridium" TargetMode="External"/><Relationship Id="rId85" Type="http://schemas.openxmlformats.org/officeDocument/2006/relationships/hyperlink" Target="http://cs.wikipedia.org/wiki/Olovo" TargetMode="External"/><Relationship Id="rId93" Type="http://schemas.openxmlformats.org/officeDocument/2006/relationships/hyperlink" Target="http://cs.wikipedia.org/wiki/Dubnium" TargetMode="External"/><Relationship Id="rId98" Type="http://schemas.openxmlformats.org/officeDocument/2006/relationships/hyperlink" Target="http://cs.wikipedia.org/wiki/Darmstadtium" TargetMode="External"/><Relationship Id="rId121" Type="http://schemas.openxmlformats.org/officeDocument/2006/relationships/hyperlink" Target="http://cs.wikipedia.org/wiki/Ytterbium" TargetMode="External"/><Relationship Id="rId3" Type="http://schemas.openxmlformats.org/officeDocument/2006/relationships/hyperlink" Target="http://cs.wikipedia.org/wiki/2._skupina" TargetMode="External"/><Relationship Id="rId12" Type="http://schemas.openxmlformats.org/officeDocument/2006/relationships/hyperlink" Target="http://cs.wikipedia.org/wiki/11._skupina" TargetMode="External"/><Relationship Id="rId17" Type="http://schemas.openxmlformats.org/officeDocument/2006/relationships/hyperlink" Target="http://cs.wikipedia.org/wiki/Chalkogen" TargetMode="External"/><Relationship Id="rId25" Type="http://schemas.openxmlformats.org/officeDocument/2006/relationships/hyperlink" Target="http://cs.wikipedia.org/wiki/Uhl%C3%ADk" TargetMode="External"/><Relationship Id="rId33" Type="http://schemas.openxmlformats.org/officeDocument/2006/relationships/hyperlink" Target="http://cs.wikipedia.org/wiki/Fosfor" TargetMode="External"/><Relationship Id="rId38" Type="http://schemas.openxmlformats.org/officeDocument/2006/relationships/hyperlink" Target="http://cs.wikipedia.org/wiki/V%C3%A1pn%C3%ADk" TargetMode="External"/><Relationship Id="rId46" Type="http://schemas.openxmlformats.org/officeDocument/2006/relationships/hyperlink" Target="http://cs.wikipedia.org/wiki/Nikl" TargetMode="External"/><Relationship Id="rId59" Type="http://schemas.openxmlformats.org/officeDocument/2006/relationships/hyperlink" Target="http://cs.wikipedia.org/wiki/Niob" TargetMode="External"/><Relationship Id="rId67" Type="http://schemas.openxmlformats.org/officeDocument/2006/relationships/hyperlink" Target="http://cs.wikipedia.org/wiki/Indium" TargetMode="External"/><Relationship Id="rId103" Type="http://schemas.openxmlformats.org/officeDocument/2006/relationships/hyperlink" Target="http://cs.wikipedia.org/wiki/Ununpentium" TargetMode="External"/><Relationship Id="rId108" Type="http://schemas.openxmlformats.org/officeDocument/2006/relationships/hyperlink" Target="http://cs.wikipedia.org/wiki/Lanthan" TargetMode="External"/><Relationship Id="rId116" Type="http://schemas.openxmlformats.org/officeDocument/2006/relationships/hyperlink" Target="http://cs.wikipedia.org/wiki/Terbium" TargetMode="External"/><Relationship Id="rId124" Type="http://schemas.openxmlformats.org/officeDocument/2006/relationships/hyperlink" Target="http://cs.wikipedia.org/wiki/Aktinium" TargetMode="External"/><Relationship Id="rId129" Type="http://schemas.openxmlformats.org/officeDocument/2006/relationships/hyperlink" Target="http://cs.wikipedia.org/wiki/Plutonium" TargetMode="External"/><Relationship Id="rId137" Type="http://schemas.openxmlformats.org/officeDocument/2006/relationships/hyperlink" Target="http://cs.wikipedia.org/wiki/Nobelium" TargetMode="External"/><Relationship Id="rId20" Type="http://schemas.openxmlformats.org/officeDocument/2006/relationships/hyperlink" Target="http://cs.wikipedia.org/wiki/Vod%C3%ADk" TargetMode="External"/><Relationship Id="rId41" Type="http://schemas.openxmlformats.org/officeDocument/2006/relationships/hyperlink" Target="http://cs.wikipedia.org/wiki/Vanad" TargetMode="External"/><Relationship Id="rId54" Type="http://schemas.openxmlformats.org/officeDocument/2006/relationships/hyperlink" Target="http://cs.wikipedia.org/wiki/Krypton" TargetMode="External"/><Relationship Id="rId62" Type="http://schemas.openxmlformats.org/officeDocument/2006/relationships/hyperlink" Target="http://cs.wikipedia.org/wiki/Ruthenium" TargetMode="External"/><Relationship Id="rId70" Type="http://schemas.openxmlformats.org/officeDocument/2006/relationships/hyperlink" Target="http://cs.wikipedia.org/wiki/Tellur" TargetMode="External"/><Relationship Id="rId75" Type="http://schemas.openxmlformats.org/officeDocument/2006/relationships/hyperlink" Target="http://cs.wikipedia.org/wiki/Hafnium" TargetMode="External"/><Relationship Id="rId83" Type="http://schemas.openxmlformats.org/officeDocument/2006/relationships/hyperlink" Target="http://cs.wikipedia.org/wiki/Rtu%C5%A5" TargetMode="External"/><Relationship Id="rId88" Type="http://schemas.openxmlformats.org/officeDocument/2006/relationships/hyperlink" Target="http://cs.wikipedia.org/wiki/Astat" TargetMode="External"/><Relationship Id="rId91" Type="http://schemas.openxmlformats.org/officeDocument/2006/relationships/hyperlink" Target="http://cs.wikipedia.org/wiki/Radium" TargetMode="External"/><Relationship Id="rId96" Type="http://schemas.openxmlformats.org/officeDocument/2006/relationships/hyperlink" Target="http://cs.wikipedia.org/wiki/Hassium" TargetMode="External"/><Relationship Id="rId111" Type="http://schemas.openxmlformats.org/officeDocument/2006/relationships/hyperlink" Target="http://cs.wikipedia.org/wiki/Neodym" TargetMode="External"/><Relationship Id="rId132" Type="http://schemas.openxmlformats.org/officeDocument/2006/relationships/hyperlink" Target="http://cs.wikipedia.org/wiki/Berkeliu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5._skupina" TargetMode="External"/><Relationship Id="rId15" Type="http://schemas.openxmlformats.org/officeDocument/2006/relationships/hyperlink" Target="http://cs.wikipedia.org/wiki/Tetrely" TargetMode="External"/><Relationship Id="rId23" Type="http://schemas.openxmlformats.org/officeDocument/2006/relationships/hyperlink" Target="http://cs.wikipedia.org/wiki/Beryllium" TargetMode="External"/><Relationship Id="rId28" Type="http://schemas.openxmlformats.org/officeDocument/2006/relationships/hyperlink" Target="http://cs.wikipedia.org/wiki/Fluor" TargetMode="External"/><Relationship Id="rId36" Type="http://schemas.openxmlformats.org/officeDocument/2006/relationships/hyperlink" Target="http://cs.wikipedia.org/wiki/Argon" TargetMode="External"/><Relationship Id="rId49" Type="http://schemas.openxmlformats.org/officeDocument/2006/relationships/hyperlink" Target="http://cs.wikipedia.org/wiki/Gallium" TargetMode="External"/><Relationship Id="rId57" Type="http://schemas.openxmlformats.org/officeDocument/2006/relationships/hyperlink" Target="http://cs.wikipedia.org/wiki/Yttrium" TargetMode="External"/><Relationship Id="rId106" Type="http://schemas.openxmlformats.org/officeDocument/2006/relationships/hyperlink" Target="http://cs.wikipedia.org/wiki/Ununoctium" TargetMode="External"/><Relationship Id="rId114" Type="http://schemas.openxmlformats.org/officeDocument/2006/relationships/hyperlink" Target="http://cs.wikipedia.org/wiki/Europium" TargetMode="External"/><Relationship Id="rId119" Type="http://schemas.openxmlformats.org/officeDocument/2006/relationships/hyperlink" Target="http://cs.wikipedia.org/wiki/Erbium" TargetMode="External"/><Relationship Id="rId127" Type="http://schemas.openxmlformats.org/officeDocument/2006/relationships/hyperlink" Target="http://cs.wikipedia.org/wiki/Uran_(prvek)" TargetMode="External"/><Relationship Id="rId10" Type="http://schemas.openxmlformats.org/officeDocument/2006/relationships/hyperlink" Target="http://cs.wikipedia.org/wiki/9._skupina" TargetMode="External"/><Relationship Id="rId31" Type="http://schemas.openxmlformats.org/officeDocument/2006/relationships/hyperlink" Target="http://cs.wikipedia.org/wiki/Ho%C5%99%C4%8D%C3%ADk" TargetMode="External"/><Relationship Id="rId44" Type="http://schemas.openxmlformats.org/officeDocument/2006/relationships/hyperlink" Target="http://cs.wikipedia.org/wiki/%C5%BDelezo" TargetMode="External"/><Relationship Id="rId52" Type="http://schemas.openxmlformats.org/officeDocument/2006/relationships/hyperlink" Target="http://cs.wikipedia.org/wiki/Selen" TargetMode="External"/><Relationship Id="rId60" Type="http://schemas.openxmlformats.org/officeDocument/2006/relationships/hyperlink" Target="http://cs.wikipedia.org/wiki/Molybden" TargetMode="External"/><Relationship Id="rId65" Type="http://schemas.openxmlformats.org/officeDocument/2006/relationships/hyperlink" Target="http://cs.wikipedia.org/wiki/St%C5%99%C3%ADbro" TargetMode="External"/><Relationship Id="rId73" Type="http://schemas.openxmlformats.org/officeDocument/2006/relationships/hyperlink" Target="http://cs.wikipedia.org/wiki/Cesium" TargetMode="External"/><Relationship Id="rId78" Type="http://schemas.openxmlformats.org/officeDocument/2006/relationships/hyperlink" Target="http://cs.wikipedia.org/wiki/Rhenium" TargetMode="External"/><Relationship Id="rId81" Type="http://schemas.openxmlformats.org/officeDocument/2006/relationships/hyperlink" Target="http://cs.wikipedia.org/wiki/Platina" TargetMode="External"/><Relationship Id="rId86" Type="http://schemas.openxmlformats.org/officeDocument/2006/relationships/hyperlink" Target="http://cs.wikipedia.org/wiki/Bismut" TargetMode="External"/><Relationship Id="rId94" Type="http://schemas.openxmlformats.org/officeDocument/2006/relationships/hyperlink" Target="http://cs.wikipedia.org/wiki/Seaborgium" TargetMode="External"/><Relationship Id="rId99" Type="http://schemas.openxmlformats.org/officeDocument/2006/relationships/hyperlink" Target="http://cs.wikipedia.org/wiki/Roentgenium" TargetMode="External"/><Relationship Id="rId101" Type="http://schemas.openxmlformats.org/officeDocument/2006/relationships/hyperlink" Target="http://cs.wikipedia.org/wiki/Ununtrium" TargetMode="External"/><Relationship Id="rId122" Type="http://schemas.openxmlformats.org/officeDocument/2006/relationships/hyperlink" Target="http://cs.wikipedia.org/wiki/Lutecium" TargetMode="External"/><Relationship Id="rId130" Type="http://schemas.openxmlformats.org/officeDocument/2006/relationships/hyperlink" Target="http://cs.wikipedia.org/wiki/Americium" TargetMode="External"/><Relationship Id="rId135" Type="http://schemas.openxmlformats.org/officeDocument/2006/relationships/hyperlink" Target="http://cs.wikipedia.org/wiki/Fermium" TargetMode="External"/><Relationship Id="rId4" Type="http://schemas.openxmlformats.org/officeDocument/2006/relationships/hyperlink" Target="http://cs.wikipedia.org/wiki/3._skupina" TargetMode="External"/><Relationship Id="rId9" Type="http://schemas.openxmlformats.org/officeDocument/2006/relationships/hyperlink" Target="http://cs.wikipedia.org/wiki/8._skupina" TargetMode="External"/><Relationship Id="rId13" Type="http://schemas.openxmlformats.org/officeDocument/2006/relationships/hyperlink" Target="http://cs.wikipedia.org/wiki/12._skupina" TargetMode="External"/><Relationship Id="rId18" Type="http://schemas.openxmlformats.org/officeDocument/2006/relationships/hyperlink" Target="http://cs.wikipedia.org/wiki/Halogen" TargetMode="External"/><Relationship Id="rId39" Type="http://schemas.openxmlformats.org/officeDocument/2006/relationships/hyperlink" Target="http://cs.wikipedia.org/wiki/Skandium" TargetMode="External"/><Relationship Id="rId109" Type="http://schemas.openxmlformats.org/officeDocument/2006/relationships/hyperlink" Target="http://cs.wikipedia.org/wiki/Cer" TargetMode="External"/><Relationship Id="rId34" Type="http://schemas.openxmlformats.org/officeDocument/2006/relationships/hyperlink" Target="http://cs.wikipedia.org/wiki/S%C3%ADra" TargetMode="External"/><Relationship Id="rId50" Type="http://schemas.openxmlformats.org/officeDocument/2006/relationships/hyperlink" Target="http://cs.wikipedia.org/wiki/Germanium" TargetMode="External"/><Relationship Id="rId55" Type="http://schemas.openxmlformats.org/officeDocument/2006/relationships/hyperlink" Target="http://cs.wikipedia.org/wiki/Rubidium" TargetMode="External"/><Relationship Id="rId76" Type="http://schemas.openxmlformats.org/officeDocument/2006/relationships/hyperlink" Target="http://cs.wikipedia.org/wiki/Tantal" TargetMode="External"/><Relationship Id="rId97" Type="http://schemas.openxmlformats.org/officeDocument/2006/relationships/hyperlink" Target="http://cs.wikipedia.org/wiki/Meitnerium" TargetMode="External"/><Relationship Id="rId104" Type="http://schemas.openxmlformats.org/officeDocument/2006/relationships/hyperlink" Target="http://cs.wikipedia.org/wiki/Livermorium" TargetMode="External"/><Relationship Id="rId120" Type="http://schemas.openxmlformats.org/officeDocument/2006/relationships/hyperlink" Target="http://cs.wikipedia.org/wiki/Thulium" TargetMode="External"/><Relationship Id="rId125" Type="http://schemas.openxmlformats.org/officeDocument/2006/relationships/hyperlink" Target="http://cs.wikipedia.org/wiki/Thorium" TargetMode="External"/><Relationship Id="rId7" Type="http://schemas.openxmlformats.org/officeDocument/2006/relationships/hyperlink" Target="http://cs.wikipedia.org/wiki/6._skupina" TargetMode="External"/><Relationship Id="rId71" Type="http://schemas.openxmlformats.org/officeDocument/2006/relationships/hyperlink" Target="http://cs.wikipedia.org/wiki/Jod" TargetMode="External"/><Relationship Id="rId92" Type="http://schemas.openxmlformats.org/officeDocument/2006/relationships/hyperlink" Target="http://cs.wikipedia.org/wiki/Rutherfordium" TargetMode="External"/><Relationship Id="rId2" Type="http://schemas.openxmlformats.org/officeDocument/2006/relationships/hyperlink" Target="http://cs.wikipedia.org/wiki/Alkalick%C3%A9_kovy" TargetMode="External"/><Relationship Id="rId29" Type="http://schemas.openxmlformats.org/officeDocument/2006/relationships/hyperlink" Target="http://cs.wikipedia.org/wiki/Neon" TargetMode="External"/><Relationship Id="rId24" Type="http://schemas.openxmlformats.org/officeDocument/2006/relationships/hyperlink" Target="http://cs.wikipedia.org/wiki/Bor_(prvek)" TargetMode="External"/><Relationship Id="rId40" Type="http://schemas.openxmlformats.org/officeDocument/2006/relationships/hyperlink" Target="http://cs.wikipedia.org/wiki/Titan_(prvek)" TargetMode="External"/><Relationship Id="rId45" Type="http://schemas.openxmlformats.org/officeDocument/2006/relationships/hyperlink" Target="http://cs.wikipedia.org/wiki/Kobalt" TargetMode="External"/><Relationship Id="rId66" Type="http://schemas.openxmlformats.org/officeDocument/2006/relationships/hyperlink" Target="http://cs.wikipedia.org/wiki/Kadmium" TargetMode="External"/><Relationship Id="rId87" Type="http://schemas.openxmlformats.org/officeDocument/2006/relationships/hyperlink" Target="http://cs.wikipedia.org/wiki/Polonium" TargetMode="External"/><Relationship Id="rId110" Type="http://schemas.openxmlformats.org/officeDocument/2006/relationships/hyperlink" Target="http://cs.wikipedia.org/wiki/Praseodym" TargetMode="External"/><Relationship Id="rId115" Type="http://schemas.openxmlformats.org/officeDocument/2006/relationships/hyperlink" Target="http://cs.wikipedia.org/wiki/Gadolinium" TargetMode="External"/><Relationship Id="rId131" Type="http://schemas.openxmlformats.org/officeDocument/2006/relationships/hyperlink" Target="http://cs.wikipedia.org/wiki/Curium" TargetMode="External"/><Relationship Id="rId136" Type="http://schemas.openxmlformats.org/officeDocument/2006/relationships/hyperlink" Target="http://cs.wikipedia.org/wiki/Mendelevium" TargetMode="External"/><Relationship Id="rId61" Type="http://schemas.openxmlformats.org/officeDocument/2006/relationships/hyperlink" Target="http://cs.wikipedia.org/wiki/Technecium" TargetMode="External"/><Relationship Id="rId82" Type="http://schemas.openxmlformats.org/officeDocument/2006/relationships/hyperlink" Target="http://cs.wikipedia.org/wiki/Zlato" TargetMode="External"/><Relationship Id="rId19" Type="http://schemas.openxmlformats.org/officeDocument/2006/relationships/hyperlink" Target="http://cs.wikipedia.org/wiki/Inertn%C3%AD_plyn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gif"/><Relationship Id="rId12" Type="http://schemas.openxmlformats.org/officeDocument/2006/relationships/image" Target="../media/image13.wmf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hyperlink" Target="mailto:http://cs.wikipedia.org/wiki/Soubor:VariousCasings.jpg" TargetMode="External"/><Relationship Id="rId11" Type="http://schemas.openxmlformats.org/officeDocument/2006/relationships/image" Target="../media/image12.png"/><Relationship Id="rId5" Type="http://schemas.openxmlformats.org/officeDocument/2006/relationships/hyperlink" Target="mailto:http://cs.wikipedia.org/wiki/Soubor:Soldering_gun.jpg" TargetMode="External"/><Relationship Id="rId10" Type="http://schemas.openxmlformats.org/officeDocument/2006/relationships/image" Target="../media/image11.wmf"/><Relationship Id="rId4" Type="http://schemas.openxmlformats.org/officeDocument/2006/relationships/hyperlink" Target="mailto:http://cs.wikipedia.org/wiki/Soubor:Bleigelakku.jpg" TargetMode="External"/><Relationship Id="rId9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Relationship Id="rId9" Type="http://schemas.openxmlformats.org/officeDocument/2006/relationships/image" Target="../media/image20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20.wmf"/><Relationship Id="rId7" Type="http://schemas.openxmlformats.org/officeDocument/2006/relationships/image" Target="../media/image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8.wmf"/><Relationship Id="rId4" Type="http://schemas.openxmlformats.org/officeDocument/2006/relationships/image" Target="../media/image15.wmf"/><Relationship Id="rId9" Type="http://schemas.openxmlformats.org/officeDocument/2006/relationships/image" Target="../media/image1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id"/><Relationship Id="rId1" Type="http://schemas.openxmlformats.org/officeDocument/2006/relationships/audio" Target="NULL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21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4.png"/><Relationship Id="rId4" Type="http://schemas.openxmlformats.org/officeDocument/2006/relationships/image" Target="../media/image22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260648"/>
            <a:ext cx="8784976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6450845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Bc.</a:t>
                      </a:r>
                      <a:r>
                        <a:rPr lang="cs-CZ" sz="2400" baseline="0" dirty="0" smtClean="0"/>
                        <a:t> Martina </a:t>
                      </a:r>
                      <a:r>
                        <a:rPr lang="cs-CZ" sz="2400" baseline="0" dirty="0" err="1" smtClean="0"/>
                        <a:t>Chlumová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Název: </a:t>
                      </a:r>
                      <a:r>
                        <a:rPr lang="cs-CZ" sz="2400" b="0" i="0" u="none" strike="noStrike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 03_OLOVO</a:t>
                      </a:r>
                      <a:endParaRPr lang="cs-CZ" sz="32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Kovy -olovo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říjen</a:t>
                      </a:r>
                      <a:r>
                        <a:rPr lang="cs-CZ" sz="2400" baseline="0" dirty="0" smtClean="0"/>
                        <a:t> 2011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</a:t>
                      </a:r>
                      <a:r>
                        <a:rPr lang="cs-CZ" sz="2400" baseline="0" dirty="0" smtClean="0"/>
                        <a:t> OP VK 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0439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188640"/>
            <a:ext cx="8712968" cy="6480720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6062204"/>
              </p:ext>
            </p:extLst>
          </p:nvPr>
        </p:nvGraphicFramePr>
        <p:xfrm>
          <a:off x="395536" y="202468"/>
          <a:ext cx="7560840" cy="6146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příroda</a:t>
                      </a:r>
                      <a:endParaRPr lang="cs-CZ" dirty="0"/>
                    </a:p>
                  </a:txBody>
                  <a:tcPr/>
                </a:tc>
              </a:tr>
              <a:tr h="16453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 první části jsou vyloženy základní</a:t>
                      </a:r>
                      <a:r>
                        <a:rPr lang="cs-CZ" baseline="0" dirty="0" smtClean="0"/>
                        <a:t> pojmy o olovu, o nebezpečí olova v minulosti,  jeho využití. </a:t>
                      </a:r>
                      <a:r>
                        <a:rPr lang="cs-CZ" dirty="0" smtClean="0"/>
                        <a:t>Využijeme internetový zdroj ukázkou</a:t>
                      </a:r>
                      <a:r>
                        <a:rPr lang="cs-CZ" baseline="0" dirty="0" smtClean="0"/>
                        <a:t> obr. předmětů z olova.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Slide</a:t>
                      </a:r>
                      <a:r>
                        <a:rPr lang="cs-CZ" dirty="0" smtClean="0"/>
                        <a:t> č. 8 obsahuje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hypertextové odkazy. </a:t>
                      </a:r>
                      <a:r>
                        <a:rPr lang="cs-CZ" smtClean="0"/>
                        <a:t>Slide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č. 9. 10, 11 obsahuje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kontrolní otázky</a:t>
                      </a:r>
                      <a:r>
                        <a:rPr lang="cs-CZ" baseline="0" dirty="0" smtClean="0"/>
                        <a:t> a cvičení k </a:t>
                      </a:r>
                      <a:r>
                        <a:rPr lang="cs-CZ" baseline="0" dirty="0" smtClean="0"/>
                        <a:t>opakování, při kliknutí na obrázek se objeví </a:t>
                      </a:r>
                      <a:r>
                        <a:rPr lang="cs-CZ" baseline="0" dirty="0" err="1" smtClean="0"/>
                        <a:t>slide</a:t>
                      </a:r>
                      <a:r>
                        <a:rPr lang="cs-CZ" baseline="0" dirty="0" smtClean="0"/>
                        <a:t> s Ano nebo Ne.</a:t>
                      </a:r>
                      <a:endParaRPr lang="cs-CZ" dirty="0" smtClean="0"/>
                    </a:p>
                  </a:txBody>
                  <a:tcPr/>
                </a:tc>
              </a:tr>
              <a:tr h="14864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Slid</a:t>
                      </a:r>
                      <a:r>
                        <a:rPr lang="cs-CZ" baseline="0" dirty="0" smtClean="0"/>
                        <a:t> č.  12 obsahuje kontrolní cvičení s přiřazováním obrázků – využijeme interaktivní pero ke spojování osob s předměty. </a:t>
                      </a:r>
                      <a:r>
                        <a:rPr lang="cs-CZ" dirty="0" smtClean="0"/>
                        <a:t>K</a:t>
                      </a:r>
                      <a:r>
                        <a:rPr lang="cs-CZ" baseline="0" dirty="0" smtClean="0"/>
                        <a:t> osvětlení látky použijeme vzorky kovů, použijeme je k pokusům – důkaz hustoty kovů, pružnost, </a:t>
                      </a:r>
                      <a:r>
                        <a:rPr lang="cs-CZ" baseline="0" dirty="0" smtClean="0"/>
                        <a:t>tuhost.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613216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Pomůcky: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olůvko zednické, rybářské, vzorky kovů, interaktivní pero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základní vzdělávání žáků s LMP, 2. stupeň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9.</a:t>
                      </a:r>
                      <a:r>
                        <a:rPr lang="cs-CZ" baseline="0" dirty="0" smtClean="0"/>
                        <a:t> ročníku ZŠ praktické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7603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71601" y="1412776"/>
            <a:ext cx="7128792" cy="496855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323528" y="188640"/>
            <a:ext cx="8568952" cy="6480720"/>
          </a:xfrm>
          <a:prstGeom prst="actionButtonBlank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497" y="1600200"/>
            <a:ext cx="6761006" cy="4525963"/>
          </a:xfr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0"/>
            <a:ext cx="7488832" cy="13510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Al, 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Cu</a:t>
            </a:r>
            <a:r>
              <a:rPr lang="cs-CZ" dirty="0" smtClean="0"/>
              <a:t>, Ni, </a:t>
            </a:r>
            <a:r>
              <a:rPr lang="cs-CZ" dirty="0" err="1" smtClean="0"/>
              <a:t>Zn</a:t>
            </a:r>
            <a:r>
              <a:rPr lang="cs-CZ" dirty="0" smtClean="0"/>
              <a:t>, </a:t>
            </a:r>
            <a:r>
              <a:rPr lang="cs-CZ" dirty="0" err="1" smtClean="0"/>
              <a:t>Sn</a:t>
            </a:r>
            <a:r>
              <a:rPr lang="cs-CZ" dirty="0" smtClean="0"/>
              <a:t>, </a:t>
            </a:r>
            <a:r>
              <a:rPr lang="cs-CZ" sz="8000" b="1" dirty="0" err="1" smtClean="0"/>
              <a:t>Pb</a:t>
            </a:r>
            <a:endParaRPr lang="cs-CZ" sz="8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63" y="1567672"/>
            <a:ext cx="6767513" cy="4524375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MS900075036[2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092.209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20272" y="522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102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251520" y="260648"/>
            <a:ext cx="8712968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Periodická soustava prvků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080101"/>
          <a:ext cx="8229600" cy="3566160"/>
        </p:xfrm>
        <a:graphic>
          <a:graphicData uri="http://schemas.openxmlformats.org/drawingml/2006/table">
            <a:tbl>
              <a:tblPr/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Periodická tabulka chemických prvků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" tooltip="Alkalické kovy"/>
                        </a:rPr>
                        <a:t>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" tooltip="2. skupina"/>
                        </a:rPr>
                        <a:t>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" tooltip="3. skupina"/>
                        </a:rPr>
                        <a:t>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" tooltip="4. skupina"/>
                        </a:rPr>
                        <a:t>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" tooltip="5. skupina"/>
                        </a:rPr>
                        <a:t>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" tooltip="6. skupina"/>
                        </a:rPr>
                        <a:t>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" tooltip="7. skupina"/>
                        </a:rPr>
                        <a:t>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" tooltip="8. skupina"/>
                        </a:rPr>
                        <a:t>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" tooltip="9. skupina"/>
                        </a:rPr>
                        <a:t>9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" tooltip="10. skupina"/>
                        </a:rPr>
                        <a:t>10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" tooltip="11. skupina"/>
                        </a:rPr>
                        <a:t>11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" tooltip="12. skupina"/>
                        </a:rPr>
                        <a:t>12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4" tooltip="Triely"/>
                        </a:rPr>
                        <a:t>13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5" tooltip="Tetrely"/>
                        </a:rPr>
                        <a:t>14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6" tooltip="Pentely"/>
                        </a:rPr>
                        <a:t>15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7" tooltip="Chalkogen"/>
                        </a:rPr>
                        <a:t>16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8" tooltip="Halogen"/>
                        </a:rPr>
                        <a:t>17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9" tooltip="Inertní plyn"/>
                        </a:rPr>
                        <a:t>18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0" tooltip="Vodík"/>
                        </a:rPr>
                        <a:t>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 gridSpan="16">
                  <a:txBody>
                    <a:bodyPr/>
                    <a:lstStyle/>
                    <a:p>
                      <a:r>
                        <a:rPr lang="cs-CZ" i="1"/>
                        <a:t>(přehled)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1" tooltip="Helium"/>
                        </a:rPr>
                        <a:t>He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2" tooltip="Lithium"/>
                        </a:rPr>
                        <a:t>Li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3" tooltip="Beryllium"/>
                        </a:rPr>
                        <a:t>Be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4" tooltip="Bor (prvek)"/>
                        </a:rPr>
                        <a:t>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5" tooltip="Uhlík"/>
                        </a:rPr>
                        <a:t>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6" tooltip="Dusík"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7" tooltip="Kyslík"/>
                        </a:rPr>
                        <a:t>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8" tooltip="Fluor"/>
                        </a:rPr>
                        <a:t>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9" tooltip="Neon"/>
                        </a:rPr>
                        <a:t>Ne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0" tooltip="Sodík"/>
                        </a:rPr>
                        <a:t>Na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1" tooltip="Hořčík"/>
                        </a:rPr>
                        <a:t>Mg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</a:rPr>
                        <a:t>Al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2" tooltip="Křemík"/>
                        </a:rPr>
                        <a:t>Si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3" tooltip="Fosfor"/>
                        </a:rPr>
                        <a:t>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4" tooltip="Síra"/>
                        </a:rPr>
                        <a:t>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5" tooltip="Chlor"/>
                        </a:rPr>
                        <a:t>Cl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6" tooltip="Argon"/>
                        </a:rPr>
                        <a:t>Ar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7" tooltip="Draslík"/>
                        </a:rPr>
                        <a:t>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8" tooltip="Vápník"/>
                        </a:rPr>
                        <a:t>Ca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9" tooltip="Skandium"/>
                        </a:rPr>
                        <a:t>Sc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0" tooltip="Titan (prvek)"/>
                        </a:rPr>
                        <a:t>Ti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1" tooltip="Vanad"/>
                        </a:rPr>
                        <a:t>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2" tooltip="Chrom"/>
                        </a:rPr>
                        <a:t>Cr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3" tooltip="Mangan"/>
                        </a:rPr>
                        <a:t>Mn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4" tooltip="Železo"/>
                        </a:rPr>
                        <a:t>Fe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5" tooltip="Kobalt"/>
                        </a:rPr>
                        <a:t>Co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6" tooltip="Nikl"/>
                        </a:rPr>
                        <a:t>Ni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7" tooltip="Měď"/>
                        </a:rPr>
                        <a:t>Cu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8" tooltip="Zinek"/>
                        </a:rPr>
                        <a:t>Zn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9" tooltip="Gallium"/>
                        </a:rPr>
                        <a:t>Ga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0" tooltip="Germanium"/>
                        </a:rPr>
                        <a:t>Ge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1" tooltip="Arsen"/>
                        </a:rPr>
                        <a:t>As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2" tooltip="Selen"/>
                        </a:rPr>
                        <a:t>Se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3" tooltip="Brom"/>
                        </a:rPr>
                        <a:t>Br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4" tooltip="Krypton"/>
                        </a:rPr>
                        <a:t>Kr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5" tooltip="Rubidium"/>
                        </a:rPr>
                        <a:t>Rb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6" tooltip="Stroncium"/>
                        </a:rPr>
                        <a:t>Sr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7" tooltip="Yttrium"/>
                        </a:rPr>
                        <a:t>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8" tooltip="Zirkonium"/>
                        </a:rPr>
                        <a:t>Zr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9" tooltip="Niob"/>
                        </a:rPr>
                        <a:t>Nb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0" tooltip="Molybden"/>
                        </a:rPr>
                        <a:t>Mo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1" tooltip="Technecium"/>
                        </a:rPr>
                        <a:t>Tc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2" tooltip="Ruthenium"/>
                        </a:rPr>
                        <a:t>Ru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3" tooltip="Rhodium"/>
                        </a:rPr>
                        <a:t>Rh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4" tooltip="Palladium"/>
                        </a:rPr>
                        <a:t>Pd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5" tooltip="Stříbro"/>
                        </a:rPr>
                        <a:t>Ag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6" tooltip="Kadmium"/>
                        </a:rPr>
                        <a:t>Cd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7" tooltip="Indium"/>
                        </a:rPr>
                        <a:t>In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8" tooltip="Cín"/>
                        </a:rPr>
                        <a:t>Sn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9" tooltip="Antimon"/>
                        </a:rPr>
                        <a:t>Sb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0" tooltip="Tellur"/>
                        </a:rPr>
                        <a:t>Te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1" tooltip="Jod"/>
                        </a:rPr>
                        <a:t>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2" tooltip="Xenon"/>
                        </a:rPr>
                        <a:t>Xe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3" tooltip="Cesium"/>
                        </a:rPr>
                        <a:t>Cs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4" tooltip="Baryum"/>
                        </a:rPr>
                        <a:t>Ba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5" tooltip="Hafnium"/>
                        </a:rPr>
                        <a:t>Hf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6" tooltip="Tantal"/>
                        </a:rPr>
                        <a:t>Ta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7" tooltip="Wolfram"/>
                        </a:rPr>
                        <a:t>W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8" tooltip="Rhenium"/>
                        </a:rPr>
                        <a:t>Re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9" tooltip="Osmium"/>
                        </a:rPr>
                        <a:t>Os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0" tooltip="Iridium"/>
                        </a:rPr>
                        <a:t>Ir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1" tooltip="Platina"/>
                        </a:rPr>
                        <a:t>Pt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2" tooltip="Zlato"/>
                        </a:rPr>
                        <a:t>Au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3" tooltip="Rtuť"/>
                        </a:rPr>
                        <a:t>Hg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4" tooltip="Thallium"/>
                        </a:rPr>
                        <a:t>Tl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5" tooltip="Olovo"/>
                        </a:rPr>
                        <a:t>Pb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6" tooltip="Bismut"/>
                        </a:rPr>
                        <a:t>Bi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7" tooltip="Polonium"/>
                        </a:rPr>
                        <a:t>Po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8" tooltip="Astat"/>
                        </a:rPr>
                        <a:t>At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9" tooltip="Radon"/>
                        </a:rPr>
                        <a:t>Rn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0" tooltip="Francium"/>
                        </a:rPr>
                        <a:t>Fr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76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1" tooltip="Radium"/>
                        </a:rPr>
                        <a:t>Ra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2" tooltip="Rutherfordium"/>
                        </a:rPr>
                        <a:t>Rf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3" tooltip="Dubnium"/>
                        </a:rPr>
                        <a:t>Db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4" tooltip="Seaborgium"/>
                        </a:rPr>
                        <a:t>Sg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5" tooltip="Bohrium"/>
                        </a:rPr>
                        <a:t>Bh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6" tooltip="Hassium"/>
                        </a:rPr>
                        <a:t>Hs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7" tooltip="Meitnerium"/>
                        </a:rPr>
                        <a:t>Mt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8" tooltip="Darmstadtium"/>
                        </a:rPr>
                        <a:t>Ds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9" tooltip="Roentgenium"/>
                        </a:rPr>
                        <a:t>Rg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0" tooltip="Kopernicium"/>
                        </a:rPr>
                        <a:t>Cn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1" tooltip="Ununtrium"/>
                        </a:rPr>
                        <a:t>Uut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2" tooltip="Flerovium"/>
                        </a:rPr>
                        <a:t>Fl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3" tooltip="Ununpentium"/>
                        </a:rPr>
                        <a:t>Uup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4" tooltip="Livermorium"/>
                        </a:rPr>
                        <a:t>Lv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5" tooltip="Ununseptium"/>
                        </a:rPr>
                        <a:t>Uus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6" tooltip="Ununoctium"/>
                        </a:rPr>
                        <a:t>Uuo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FFFF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</a:t>
                      </a:r>
                      <a:r>
                        <a:rPr lang="cs-CZ" i="1">
                          <a:effectLst/>
                          <a:hlinkClick r:id="rId107" tooltip="Lanthanoidy"/>
                        </a:rPr>
                        <a:t>Lanthanoidy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8" tooltip="Lanthan"/>
                        </a:rPr>
                        <a:t>La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9" tooltip="Cer"/>
                        </a:rPr>
                        <a:t>Ce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0" tooltip="Praseodym"/>
                        </a:rPr>
                        <a:t>Pr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1" tooltip="Neodym"/>
                        </a:rPr>
                        <a:t>Nd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2" tooltip="Promethium"/>
                        </a:rPr>
                        <a:t>Pm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3" tooltip="Samarium"/>
                        </a:rPr>
                        <a:t>Sm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4" tooltip="Europium"/>
                        </a:rPr>
                        <a:t>Eu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5" tooltip="Gadolinium"/>
                        </a:rPr>
                        <a:t>Gd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6" tooltip="Terbium"/>
                        </a:rPr>
                        <a:t>Tb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7" tooltip="Dysprosium"/>
                        </a:rPr>
                        <a:t>Dy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8" tooltip="Holmium"/>
                        </a:rPr>
                        <a:t>Ho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9" tooltip="Erbium"/>
                        </a:rPr>
                        <a:t>Er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0" tooltip="Thulium"/>
                        </a:rPr>
                        <a:t>Tm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1" tooltip="Ytterbium"/>
                        </a:rPr>
                        <a:t>Yb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2" tooltip="Lutecium"/>
                        </a:rPr>
                        <a:t>Lu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**</a:t>
                      </a:r>
                      <a:r>
                        <a:rPr lang="cs-CZ" i="1">
                          <a:effectLst/>
                          <a:hlinkClick r:id="rId123" tooltip="Aktinoidy"/>
                        </a:rPr>
                        <a:t>Aktinoidy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4" tooltip="Aktinium"/>
                        </a:rPr>
                        <a:t>Ac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5" tooltip="Thorium"/>
                        </a:rPr>
                        <a:t>Th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6" tooltip="Protaktinium"/>
                        </a:rPr>
                        <a:t>Pa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7" tooltip="Uran (prvek)"/>
                        </a:rPr>
                        <a:t>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8" tooltip="Neptunium"/>
                        </a:rPr>
                        <a:t>Np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9" tooltip="Plutonium"/>
                        </a:rPr>
                        <a:t>Pu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0" tooltip="Americium"/>
                        </a:rPr>
                        <a:t>Am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1" tooltip="Curium"/>
                        </a:rPr>
                        <a:t>Cm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2" tooltip="Berkelium"/>
                        </a:rPr>
                        <a:t>Bk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3" tooltip="Kalifornium"/>
                        </a:rPr>
                        <a:t>Cf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4" tooltip="Einsteinium"/>
                        </a:rPr>
                        <a:t>Es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5" tooltip="Fermium"/>
                        </a:rPr>
                        <a:t>Fm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6" tooltip="Mendelevium"/>
                        </a:rPr>
                        <a:t>Md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7" tooltip="Nobelium"/>
                        </a:rPr>
                        <a:t>No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8" tooltip="Lawrencium"/>
                        </a:rPr>
                        <a:t>Lr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 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1854497"/>
            <a:ext cx="850728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1431352"/>
              </p:ext>
            </p:extLst>
          </p:nvPr>
        </p:nvGraphicFramePr>
        <p:xfrm>
          <a:off x="457200" y="2080101"/>
          <a:ext cx="8229600" cy="3566160"/>
        </p:xfrm>
        <a:graphic>
          <a:graphicData uri="http://schemas.openxmlformats.org/drawingml/2006/table">
            <a:tbl>
              <a:tblPr/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Periodická tabulka chemických prvků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" tooltip="Alkalické kovy"/>
                        </a:rPr>
                        <a:t>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" tooltip="2. skupina"/>
                        </a:rPr>
                        <a:t>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" tooltip="3. skupina"/>
                        </a:rPr>
                        <a:t>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" tooltip="4. skupina"/>
                        </a:rPr>
                        <a:t>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" tooltip="5. skupina"/>
                        </a:rPr>
                        <a:t>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" tooltip="6. skupina"/>
                        </a:rPr>
                        <a:t>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" tooltip="7. skupina"/>
                        </a:rPr>
                        <a:t>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" tooltip="8. skupina"/>
                        </a:rPr>
                        <a:t>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" tooltip="9. skupina"/>
                        </a:rPr>
                        <a:t>9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" tooltip="10. skupina"/>
                        </a:rPr>
                        <a:t>10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" tooltip="11. skupina"/>
                        </a:rPr>
                        <a:t>11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" tooltip="12. skupina"/>
                        </a:rPr>
                        <a:t>12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4" tooltip="Triely"/>
                        </a:rPr>
                        <a:t>13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5" tooltip="Tetrely"/>
                        </a:rPr>
                        <a:t>14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6" tooltip="Pentely"/>
                        </a:rPr>
                        <a:t>15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7" tooltip="Chalkogen"/>
                        </a:rPr>
                        <a:t>16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8" tooltip="Halogen"/>
                        </a:rPr>
                        <a:t>17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9" tooltip="Inertní plyn"/>
                        </a:rPr>
                        <a:t>18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0" tooltip="Vodík"/>
                        </a:rPr>
                        <a:t>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 gridSpan="16">
                  <a:txBody>
                    <a:bodyPr/>
                    <a:lstStyle/>
                    <a:p>
                      <a:r>
                        <a:rPr lang="cs-CZ" i="1"/>
                        <a:t>(přehled)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1" tooltip="Helium"/>
                        </a:rPr>
                        <a:t>He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2" tooltip="Lithium"/>
                        </a:rPr>
                        <a:t>Li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3" tooltip="Beryllium"/>
                        </a:rPr>
                        <a:t>Be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4" tooltip="Bor (prvek)"/>
                        </a:rPr>
                        <a:t>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5" tooltip="Uhlík"/>
                        </a:rPr>
                        <a:t>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6" tooltip="Dusík"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7" tooltip="Kyslík"/>
                        </a:rPr>
                        <a:t>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8" tooltip="Fluor"/>
                        </a:rPr>
                        <a:t>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9" tooltip="Neon"/>
                        </a:rPr>
                        <a:t>Ne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0" tooltip="Sodík"/>
                        </a:rPr>
                        <a:t>Na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1" tooltip="Hořčík"/>
                        </a:rPr>
                        <a:t>Mg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</a:rPr>
                        <a:t>Al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2" tooltip="Křemík"/>
                        </a:rPr>
                        <a:t>Si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3" tooltip="Fosfor"/>
                        </a:rPr>
                        <a:t>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4" tooltip="Síra"/>
                        </a:rPr>
                        <a:t>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5" tooltip="Chlor"/>
                        </a:rPr>
                        <a:t>Cl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6" tooltip="Argon"/>
                        </a:rPr>
                        <a:t>Ar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7" tooltip="Draslík"/>
                        </a:rPr>
                        <a:t>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8" tooltip="Vápník"/>
                        </a:rPr>
                        <a:t>Ca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9" tooltip="Skandium"/>
                        </a:rPr>
                        <a:t>Sc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0" tooltip="Titan (prvek)"/>
                        </a:rPr>
                        <a:t>Ti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1" tooltip="Vanad"/>
                        </a:rPr>
                        <a:t>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2" tooltip="Chrom"/>
                        </a:rPr>
                        <a:t>Cr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3" tooltip="Mangan"/>
                        </a:rPr>
                        <a:t>Mn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4" tooltip="Železo"/>
                        </a:rPr>
                        <a:t>Fe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5" tooltip="Kobalt"/>
                        </a:rPr>
                        <a:t>Co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6" tooltip="Nikl"/>
                        </a:rPr>
                        <a:t>Ni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7" tooltip="Měď"/>
                        </a:rPr>
                        <a:t>Cu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8" tooltip="Zinek"/>
                        </a:rPr>
                        <a:t>Zn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9" tooltip="Gallium"/>
                        </a:rPr>
                        <a:t>Ga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0" tooltip="Germanium"/>
                        </a:rPr>
                        <a:t>Ge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1" tooltip="Arsen"/>
                        </a:rPr>
                        <a:t>As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2" tooltip="Selen"/>
                        </a:rPr>
                        <a:t>Se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3" tooltip="Brom"/>
                        </a:rPr>
                        <a:t>Br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4" tooltip="Krypton"/>
                        </a:rPr>
                        <a:t>Kr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5" tooltip="Rubidium"/>
                        </a:rPr>
                        <a:t>Rb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6" tooltip="Stroncium"/>
                        </a:rPr>
                        <a:t>Sr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7" tooltip="Yttrium"/>
                        </a:rPr>
                        <a:t>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8" tooltip="Zirkonium"/>
                        </a:rPr>
                        <a:t>Zr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9" tooltip="Niob"/>
                        </a:rPr>
                        <a:t>Nb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0" tooltip="Molybden"/>
                        </a:rPr>
                        <a:t>Mo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1" tooltip="Technecium"/>
                        </a:rPr>
                        <a:t>Tc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2" tooltip="Ruthenium"/>
                        </a:rPr>
                        <a:t>Ru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3" tooltip="Rhodium"/>
                        </a:rPr>
                        <a:t>Rh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4" tooltip="Palladium"/>
                        </a:rPr>
                        <a:t>Pd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5" tooltip="Stříbro"/>
                        </a:rPr>
                        <a:t>Ag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6" tooltip="Kadmium"/>
                        </a:rPr>
                        <a:t>Cd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7" tooltip="Indium"/>
                        </a:rPr>
                        <a:t>In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8" tooltip="Cín"/>
                        </a:rPr>
                        <a:t>Sn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9" tooltip="Antimon"/>
                        </a:rPr>
                        <a:t>Sb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0" tooltip="Tellur"/>
                        </a:rPr>
                        <a:t>Te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1" tooltip="Jod"/>
                        </a:rPr>
                        <a:t>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2" tooltip="Xenon"/>
                        </a:rPr>
                        <a:t>Xe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3" tooltip="Cesium"/>
                        </a:rPr>
                        <a:t>Cs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4" tooltip="Baryum"/>
                        </a:rPr>
                        <a:t>Ba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5" tooltip="Hafnium"/>
                        </a:rPr>
                        <a:t>Hf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6" tooltip="Tantal"/>
                        </a:rPr>
                        <a:t>Ta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7" tooltip="Wolfram"/>
                        </a:rPr>
                        <a:t>W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8" tooltip="Rhenium"/>
                        </a:rPr>
                        <a:t>Re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9" tooltip="Osmium"/>
                        </a:rPr>
                        <a:t>Os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0" tooltip="Iridium"/>
                        </a:rPr>
                        <a:t>Ir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1" tooltip="Platina"/>
                        </a:rPr>
                        <a:t>Pt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2" tooltip="Zlato"/>
                        </a:rPr>
                        <a:t>Au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3" tooltip="Rtuť"/>
                        </a:rPr>
                        <a:t>Hg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4" tooltip="Thallium"/>
                        </a:rPr>
                        <a:t>Tl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>
                          <a:solidFill>
                            <a:schemeClr val="tx1"/>
                          </a:solidFill>
                          <a:effectLst/>
                          <a:hlinkClick r:id="rId85" tooltip="Olovo"/>
                        </a:rPr>
                        <a:t>Pb</a:t>
                      </a:r>
                      <a:endParaRPr lang="cs-CZ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6" tooltip="Bismut"/>
                        </a:rPr>
                        <a:t>Bi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7" tooltip="Polonium"/>
                        </a:rPr>
                        <a:t>Po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8" tooltip="Astat"/>
                        </a:rPr>
                        <a:t>At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9" tooltip="Radon"/>
                        </a:rPr>
                        <a:t>Rn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0" tooltip="Francium"/>
                        </a:rPr>
                        <a:t>Fr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76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1" tooltip="Radium"/>
                        </a:rPr>
                        <a:t>Ra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2" tooltip="Rutherfordium"/>
                        </a:rPr>
                        <a:t>Rf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3" tooltip="Dubnium"/>
                        </a:rPr>
                        <a:t>Db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4" tooltip="Seaborgium"/>
                        </a:rPr>
                        <a:t>Sg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5" tooltip="Bohrium"/>
                        </a:rPr>
                        <a:t>Bh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6" tooltip="Hassium"/>
                        </a:rPr>
                        <a:t>Hs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7" tooltip="Meitnerium"/>
                        </a:rPr>
                        <a:t>Mt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8" tooltip="Darmstadtium"/>
                        </a:rPr>
                        <a:t>Ds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9" tooltip="Roentgenium"/>
                        </a:rPr>
                        <a:t>Rg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0" tooltip="Kopernicium"/>
                        </a:rPr>
                        <a:t>Cn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1" tooltip="Ununtrium"/>
                        </a:rPr>
                        <a:t>Uut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2" tooltip="Flerovium"/>
                        </a:rPr>
                        <a:t>Fl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3" tooltip="Ununpentium"/>
                        </a:rPr>
                        <a:t>Uup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4" tooltip="Livermorium"/>
                        </a:rPr>
                        <a:t>Lv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5" tooltip="Ununseptium"/>
                        </a:rPr>
                        <a:t>Uus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6" tooltip="Ununoctium"/>
                        </a:rPr>
                        <a:t>Uuo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FFFF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</a:t>
                      </a:r>
                      <a:r>
                        <a:rPr lang="cs-CZ" i="1">
                          <a:effectLst/>
                          <a:hlinkClick r:id="rId107" tooltip="Lanthanoidy"/>
                        </a:rPr>
                        <a:t>Lanthanoidy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8" tooltip="Lanthan"/>
                        </a:rPr>
                        <a:t>La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9" tooltip="Cer"/>
                        </a:rPr>
                        <a:t>Ce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0" tooltip="Praseodym"/>
                        </a:rPr>
                        <a:t>Pr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1" tooltip="Neodym"/>
                        </a:rPr>
                        <a:t>Nd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2" tooltip="Promethium"/>
                        </a:rPr>
                        <a:t>Pm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3" tooltip="Samarium"/>
                        </a:rPr>
                        <a:t>Sm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4" tooltip="Europium"/>
                        </a:rPr>
                        <a:t>Eu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5" tooltip="Gadolinium"/>
                        </a:rPr>
                        <a:t>Gd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6" tooltip="Terbium"/>
                        </a:rPr>
                        <a:t>Tb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7" tooltip="Dysprosium"/>
                        </a:rPr>
                        <a:t>Dy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8" tooltip="Holmium"/>
                        </a:rPr>
                        <a:t>Ho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9" tooltip="Erbium"/>
                        </a:rPr>
                        <a:t>Er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0" tooltip="Thulium"/>
                        </a:rPr>
                        <a:t>Tm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1" tooltip="Ytterbium"/>
                        </a:rPr>
                        <a:t>Yb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2" tooltip="Lutecium"/>
                        </a:rPr>
                        <a:t>Lu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**</a:t>
                      </a:r>
                      <a:r>
                        <a:rPr lang="cs-CZ" i="1">
                          <a:effectLst/>
                          <a:hlinkClick r:id="rId123" tooltip="Aktinoidy"/>
                        </a:rPr>
                        <a:t>Aktinoidy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4" tooltip="Aktinium"/>
                        </a:rPr>
                        <a:t>Ac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5" tooltip="Thorium"/>
                        </a:rPr>
                        <a:t>Th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6" tooltip="Protaktinium"/>
                        </a:rPr>
                        <a:t>Pa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7" tooltip="Uran (prvek)"/>
                        </a:rPr>
                        <a:t>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8" tooltip="Neptunium"/>
                        </a:rPr>
                        <a:t>Np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9" tooltip="Plutonium"/>
                        </a:rPr>
                        <a:t>Pu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0" tooltip="Americium"/>
                        </a:rPr>
                        <a:t>Am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1" tooltip="Curium"/>
                        </a:rPr>
                        <a:t>Cm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2" tooltip="Berkelium"/>
                        </a:rPr>
                        <a:t>Bk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3" tooltip="Kalifornium"/>
                        </a:rPr>
                        <a:t>Cf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4" tooltip="Einsteinium"/>
                        </a:rPr>
                        <a:t>Es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5" tooltip="Fermium"/>
                        </a:rPr>
                        <a:t>Fm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6" tooltip="Mendelevium"/>
                        </a:rPr>
                        <a:t>Md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7" tooltip="Nobelium"/>
                        </a:rPr>
                        <a:t>No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8" tooltip="Lawrencium"/>
                        </a:rPr>
                        <a:t>Lr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 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457200" y="2079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457200" y="2536825"/>
            <a:ext cx="9144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Šipka doprava 2"/>
          <p:cNvSpPr/>
          <p:nvPr/>
        </p:nvSpPr>
        <p:spPr>
          <a:xfrm rot="1393948">
            <a:off x="2496785" y="1806438"/>
            <a:ext cx="1080120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31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7 L 0.30955 0.27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69" y="1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179512" y="188640"/>
            <a:ext cx="8964488" cy="6669360"/>
          </a:xfrm>
          <a:prstGeom prst="actionButtonBlank">
            <a:avLst/>
          </a:prstGeom>
          <a:gradFill>
            <a:gsLst>
              <a:gs pos="25000">
                <a:srgbClr val="92D050"/>
              </a:gs>
              <a:gs pos="0">
                <a:srgbClr val="00B0F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0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OLOVO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628800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OLOVO – </a:t>
            </a:r>
            <a:r>
              <a:rPr lang="cs-CZ" sz="4400" dirty="0" err="1" smtClean="0"/>
              <a:t>Pb</a:t>
            </a:r>
            <a:r>
              <a:rPr lang="cs-CZ" sz="4400" dirty="0" smtClean="0"/>
              <a:t> – (</a:t>
            </a:r>
            <a:r>
              <a:rPr lang="cs-CZ" sz="4400" dirty="0" err="1" smtClean="0"/>
              <a:t>Plumbum</a:t>
            </a:r>
            <a:r>
              <a:rPr lang="cs-CZ" sz="4400" dirty="0" smtClean="0"/>
              <a:t>)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Těžký toxický kov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Dobře kujný – měkký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Barva - šedá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Odolný vůči korozi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Lidstvu znám již od starověku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3079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179512" y="260648"/>
            <a:ext cx="8784976" cy="6408712"/>
          </a:xfrm>
          <a:prstGeom prst="actionButtonBlank">
            <a:avLst/>
          </a:prstGeom>
          <a:gradFill>
            <a:gsLst>
              <a:gs pos="25000">
                <a:srgbClr val="92D050"/>
              </a:gs>
              <a:gs pos="0">
                <a:srgbClr val="00B0F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0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692696"/>
            <a:ext cx="8496944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OLOVO</a:t>
            </a:r>
          </a:p>
          <a:p>
            <a:pPr algn="ctr"/>
            <a:endParaRPr lang="cs-CZ" sz="4400" b="1" dirty="0"/>
          </a:p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/>
              <a:t>JE JEDOVATÝ!!!!!!!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/>
              <a:t>D</a:t>
            </a:r>
            <a:r>
              <a:rPr lang="cs-CZ" sz="4000" b="1" dirty="0" smtClean="0"/>
              <a:t>O TĚLA SE MŮŽE DOSTAT PLÍCEMI, KŮŽÍ, S JÍDLEM I S PITÍM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smtClean="0"/>
              <a:t>TĚLO </a:t>
            </a:r>
            <a:r>
              <a:rPr lang="cs-CZ" sz="4000" b="1" dirty="0" smtClean="0"/>
              <a:t>ČÁST VYLOUČÍ, ALE ČÁST SE HROMADÍ V KOSTECH, ZUBECH …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4000" b="1" dirty="0" smtClean="0"/>
          </a:p>
          <a:p>
            <a:pPr algn="ctr"/>
            <a:endParaRPr lang="cs-CZ" sz="4400" b="1" dirty="0"/>
          </a:p>
        </p:txBody>
      </p:sp>
      <p:pic>
        <p:nvPicPr>
          <p:cNvPr id="1026" name="Picture 2" descr="C:\Users\Speciální školy\AppData\Local\Microsoft\Windows\Temporary Internet Files\Content.IE5\QSPH8JBI\MC90034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39531"/>
            <a:ext cx="1836115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QSPH8JBI\MC90034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651" y="573277"/>
            <a:ext cx="1836115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peciální školy\AppData\Local\Microsoft\Windows\Temporary Internet Files\Content.IE5\QSPH8JBI\MC90034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73276"/>
            <a:ext cx="1836115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peciální školy\AppData\Local\Microsoft\Windows\Temporary Internet Files\Content.IE5\QSPH8JBI\MC90034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496" y="539530"/>
            <a:ext cx="1836115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356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395536" y="188640"/>
            <a:ext cx="8424936" cy="6480720"/>
          </a:xfrm>
          <a:prstGeom prst="actionButtonBlank">
            <a:avLst/>
          </a:prstGeom>
          <a:gradFill>
            <a:gsLst>
              <a:gs pos="0">
                <a:srgbClr val="00B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Sám </a:t>
            </a:r>
            <a:r>
              <a:rPr lang="cs-CZ" b="1" dirty="0" smtClean="0"/>
              <a:t>Charles Darwin </a:t>
            </a:r>
            <a:r>
              <a:rPr lang="cs-CZ" dirty="0" smtClean="0"/>
              <a:t>(biolog) trpěl otoky kloubů – </a:t>
            </a:r>
            <a:r>
              <a:rPr lang="cs-CZ" dirty="0" err="1" smtClean="0"/>
              <a:t>dnou</a:t>
            </a:r>
            <a:r>
              <a:rPr lang="cs-CZ" dirty="0" smtClean="0"/>
              <a:t> – v krvi – vyšší hladina olova způsobenou patrně pitím portského (víno) obsahujícího olovo.</a:t>
            </a:r>
          </a:p>
          <a:p>
            <a:r>
              <a:rPr lang="cs-CZ" b="1" dirty="0" smtClean="0"/>
              <a:t>Ludwig van Beethoven </a:t>
            </a:r>
            <a:r>
              <a:rPr lang="cs-CZ" dirty="0" smtClean="0"/>
              <a:t>– ve vzorku jeho vlasů se našly stopy olova. Z toho se usuzuje, že byl otráven olovem.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OEYW8EZN\MC900370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653136"/>
            <a:ext cx="1317650" cy="1857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OEYW8EZN\MC9003536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58129"/>
            <a:ext cx="1023127" cy="148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370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1520" y="188640"/>
            <a:ext cx="8712968" cy="6336704"/>
          </a:xfrm>
          <a:prstGeom prst="actionButtonBlank">
            <a:avLst/>
          </a:prstGeom>
          <a:gradFill>
            <a:gsLst>
              <a:gs pos="0">
                <a:srgbClr val="00B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OLOVO – KDE SE VYSKYTUJE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AKUMULÁTORY – </a:t>
            </a:r>
            <a:r>
              <a:rPr lang="cs-CZ" dirty="0" smtClean="0">
                <a:hlinkClick r:id="rId4"/>
              </a:rPr>
              <a:t>BATERIE</a:t>
            </a:r>
            <a:endParaRPr lang="cs-CZ" dirty="0" smtClean="0"/>
          </a:p>
          <a:p>
            <a:r>
              <a:rPr lang="cs-CZ" dirty="0" smtClean="0"/>
              <a:t>SLITINA – </a:t>
            </a:r>
            <a:r>
              <a:rPr lang="cs-CZ" dirty="0" smtClean="0">
                <a:hlinkClick r:id="rId5"/>
              </a:rPr>
              <a:t>PÁJKA</a:t>
            </a:r>
            <a:endParaRPr lang="cs-CZ" dirty="0" smtClean="0"/>
          </a:p>
          <a:p>
            <a:r>
              <a:rPr lang="cs-CZ" dirty="0" smtClean="0"/>
              <a:t>PŘIDÁVAL SE DO BENZINU</a:t>
            </a:r>
          </a:p>
          <a:p>
            <a:r>
              <a:rPr lang="cs-CZ" dirty="0" smtClean="0"/>
              <a:t>NAJDEME HO V NÁTĚRECH</a:t>
            </a:r>
          </a:p>
          <a:p>
            <a:r>
              <a:rPr lang="cs-CZ" dirty="0" smtClean="0"/>
              <a:t>PRO VÝROBU </a:t>
            </a:r>
            <a:r>
              <a:rPr lang="cs-CZ" dirty="0" smtClean="0">
                <a:hlinkClick r:id="rId6"/>
              </a:rPr>
              <a:t>STŘELIVA</a:t>
            </a:r>
            <a:endParaRPr lang="cs-CZ" dirty="0" smtClean="0"/>
          </a:p>
          <a:p>
            <a:r>
              <a:rPr lang="cs-CZ" dirty="0" smtClean="0"/>
              <a:t>ZEDNICKÉ A RYBÁŘSKÉ OLŮVKO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QSPH8JBI\MC900066213[1]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50" y="337185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OEYW8EZN\MC900013186[1].wmf"/>
          <p:cNvPicPr>
            <a:picLocks noChangeAspect="1" noChangeArrowheads="1"/>
          </p:cNvPicPr>
          <p:nvPr/>
        </p:nvPicPr>
        <p:blipFill>
          <a:blip r:embed="rId8" cstate="print">
            <a:lum bright="-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812" y="1252597"/>
            <a:ext cx="1741018" cy="1151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QSPH8JBI\MC90002814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08732"/>
            <a:ext cx="4237380" cy="209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eciální školy\AppData\Local\Microsoft\Windows\Temporary Internet Files\Content.IE5\1PUP66PQ\MC90023382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212692"/>
            <a:ext cx="1815220" cy="109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452320" y="1412776"/>
            <a:ext cx="609600" cy="609600"/>
          </a:xfrm>
          <a:prstGeom prst="rect">
            <a:avLst/>
          </a:prstGeom>
        </p:spPr>
      </p:pic>
      <p:pic>
        <p:nvPicPr>
          <p:cNvPr id="2054" name="Picture 6" descr="C:\Users\Speciální školy\AppData\Local\Microsoft\Windows\Temporary Internet Files\Content.IE5\OEYW8EZN\MC90029599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48815"/>
            <a:ext cx="2082808" cy="2145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269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9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07504" y="260648"/>
            <a:ext cx="8856984" cy="6408712"/>
          </a:xfrm>
          <a:prstGeom prst="actionButtonBlank">
            <a:avLst/>
          </a:prstGeom>
          <a:gradFill>
            <a:gsLst>
              <a:gs pos="80434">
                <a:schemeClr val="accent3"/>
              </a:gs>
              <a:gs pos="0">
                <a:schemeClr val="accent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Najdeš správný vzorec pro olovo?</a:t>
            </a:r>
            <a:endParaRPr lang="cs-CZ" dirty="0"/>
          </a:p>
        </p:txBody>
      </p:sp>
      <p:sp>
        <p:nvSpPr>
          <p:cNvPr id="5" name="Vývojový diagram: děrná páska 4">
            <a:hlinkClick r:id="rId2" action="ppaction://hlinksldjump"/>
          </p:cNvPr>
          <p:cNvSpPr/>
          <p:nvPr/>
        </p:nvSpPr>
        <p:spPr>
          <a:xfrm>
            <a:off x="539552" y="3506078"/>
            <a:ext cx="2304256" cy="1908212"/>
          </a:xfrm>
          <a:prstGeom prst="flowChartPunched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Pd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>
            <a:hlinkClick r:id="rId3" action="ppaction://hlinksldjump"/>
          </p:cNvPr>
          <p:cNvSpPr/>
          <p:nvPr/>
        </p:nvSpPr>
        <p:spPr>
          <a:xfrm>
            <a:off x="3275856" y="3465004"/>
            <a:ext cx="2304256" cy="1908212"/>
          </a:xfrm>
          <a:prstGeom prst="flowChartPunched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Pb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" name="Vývojový diagram: děrná páska 8">
            <a:hlinkClick r:id="rId2" action="ppaction://hlinksldjump"/>
          </p:cNvPr>
          <p:cNvSpPr/>
          <p:nvPr/>
        </p:nvSpPr>
        <p:spPr>
          <a:xfrm>
            <a:off x="6005442" y="3506078"/>
            <a:ext cx="2304256" cy="1908212"/>
          </a:xfrm>
          <a:prstGeom prst="flowChartPunched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421960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179512" y="188640"/>
            <a:ext cx="8856984" cy="6552728"/>
          </a:xfrm>
          <a:prstGeom prst="actionButtonBlank">
            <a:avLst/>
          </a:prstGeom>
          <a:gradFill>
            <a:gsLst>
              <a:gs pos="0">
                <a:srgbClr val="00B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Jaká profese využívá olovo?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92941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793540" y="2688673"/>
            <a:ext cx="3672408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kuchaři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93540" y="1628800"/>
            <a:ext cx="3672408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učitelé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4942447" y="3870828"/>
            <a:ext cx="3672408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střelci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4957192" y="2688673"/>
            <a:ext cx="3672408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kadeřníci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4957192" y="1628800"/>
            <a:ext cx="3672408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pekaři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803679" y="3821743"/>
            <a:ext cx="3672408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zedníc</a:t>
            </a:r>
            <a:r>
              <a:rPr lang="cs-CZ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827584" y="4941168"/>
            <a:ext cx="3672408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r</a:t>
            </a:r>
            <a:r>
              <a:rPr lang="cs-CZ" sz="3600" dirty="0" smtClean="0">
                <a:solidFill>
                  <a:schemeClr val="tx1"/>
                </a:solidFill>
              </a:rPr>
              <a:t>ybáři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>
            <a:hlinkClick r:id="rId2" action="ppaction://hlinksldjump"/>
          </p:cNvPr>
          <p:cNvSpPr/>
          <p:nvPr/>
        </p:nvSpPr>
        <p:spPr>
          <a:xfrm>
            <a:off x="4942447" y="4956836"/>
            <a:ext cx="3672408" cy="93610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žáci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2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79512" y="116632"/>
            <a:ext cx="8784976" cy="6552728"/>
          </a:xfrm>
          <a:prstGeom prst="actionButtonBlank">
            <a:avLst/>
          </a:prstGeom>
          <a:gradFill>
            <a:gsLst>
              <a:gs pos="0">
                <a:srgbClr val="00B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Poznáš, kdo trpěl otravou olovem?</a:t>
            </a:r>
            <a:endParaRPr lang="cs-CZ" dirty="0"/>
          </a:p>
        </p:txBody>
      </p:sp>
      <p:pic>
        <p:nvPicPr>
          <p:cNvPr id="5" name="Picture 2" descr="C:\Users\Speciální školy\AppData\Local\Microsoft\Windows\Temporary Internet Files\Content.IE5\OEYW8EZN\MC90037038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96752"/>
            <a:ext cx="4248472" cy="520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6983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79512" y="116632"/>
            <a:ext cx="8640960" cy="6552728"/>
          </a:xfrm>
          <a:prstGeom prst="actionButtonBlank">
            <a:avLst/>
          </a:prstGeom>
          <a:gradFill>
            <a:gsLst>
              <a:gs pos="0">
                <a:srgbClr val="00B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Zvládneš přiřadit předmět k člověku?</a:t>
            </a:r>
            <a:endParaRPr lang="cs-CZ" dirty="0"/>
          </a:p>
        </p:txBody>
      </p:sp>
      <p:pic>
        <p:nvPicPr>
          <p:cNvPr id="3074" name="Picture 2" descr="C:\Users\Speciální školy\AppData\Local\Microsoft\Windows\Temporary Internet Files\Content.IE5\SKQCTYP8\MC9002961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2317687" cy="200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eciální školy\AppData\Local\Microsoft\Windows\Temporary Internet Files\Content.IE5\SKQCTYP8\MC9003609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47704"/>
            <a:ext cx="1665122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peciální školy\AppData\Local\Microsoft\Windows\Temporary Internet Files\Content.IE5\OEYW8EZN\MC9002129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239" y="4575535"/>
            <a:ext cx="1784909" cy="157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peciální školy\AppData\Local\Microsoft\Windows\Temporary Internet Files\Content.IE5\QSPH8JBI\MC9003205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563" y="3055039"/>
            <a:ext cx="1196174" cy="116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Speciální školy\AppData\Local\Microsoft\Windows\Temporary Internet Files\Content.IE5\OEYW8EZN\MC9002858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39" y="4581128"/>
            <a:ext cx="1739189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Speciální školy\AppData\Local\Microsoft\Windows\Temporary Internet Files\Content.IE5\OEYW8EZN\MC9003609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196" y="3100895"/>
            <a:ext cx="142463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Speciální školy\AppData\Local\Microsoft\Windows\Temporary Internet Files\Content.IE5\QSPH8JBI\MC9000131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13176"/>
            <a:ext cx="1741018" cy="1151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Speciální školy\AppData\Local\Microsoft\Windows\Temporary Internet Files\Content.IE5\QSPH8JBI\MC90002826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220212"/>
            <a:ext cx="1264111" cy="279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864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323528" y="116632"/>
            <a:ext cx="8640960" cy="6552728"/>
          </a:xfrm>
          <a:prstGeom prst="actionButtonBlank">
            <a:avLst/>
          </a:prstGeom>
          <a:gradFill>
            <a:gsLst>
              <a:gs pos="0">
                <a:srgbClr val="00B05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5" name="Picture 2" descr="C:\Users\Speciální školy\AppData\Local\Microsoft\Windows\Temporary Internet Files\Content.IE5\SKQCTYP8\MC90029611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2317687" cy="200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C:\Users\Speciální školy\AppData\Local\Microsoft\Windows\Temporary Internet Files\Content.IE5\QSPH8JBI\MC9000282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220212"/>
            <a:ext cx="1264111" cy="279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Speciální školy\AppData\Local\Microsoft\Windows\Temporary Internet Files\Content.IE5\SKQCTYP8\MC9003609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47704"/>
            <a:ext cx="1665122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Speciální školy\AppData\Local\Microsoft\Windows\Temporary Internet Files\Content.IE5\OEYW8EZN\MC9002858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39" y="4581128"/>
            <a:ext cx="1739189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Speciální školy\AppData\Local\Microsoft\Windows\Temporary Internet Files\Content.IE5\OEYW8EZN\MC9002129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930" y="3059587"/>
            <a:ext cx="1784909" cy="157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Speciální školy\AppData\Local\Microsoft\Windows\Temporary Internet Files\Content.IE5\QSPH8JBI\MC9000131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13176"/>
            <a:ext cx="1741018" cy="1151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3" descr="C:\Users\Speciální školy\AppData\Local\Microsoft\Windows\Temporary Internet Files\Content.IE5\OEYW8EZN\MC9003609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580214"/>
            <a:ext cx="142463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V="1">
            <a:off x="1835696" y="2276872"/>
            <a:ext cx="4320480" cy="1116124"/>
          </a:xfrm>
          <a:prstGeom prst="straightConnector1">
            <a:avLst/>
          </a:prstGeom>
          <a:ln cmpd="thickThin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995936" y="3501008"/>
            <a:ext cx="3024336" cy="19849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79712" y="4869160"/>
            <a:ext cx="100811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0" descr="C:\Users\Speciální školy\AppData\Local\Microsoft\Windows\Temporary Internet Files\Content.IE5\QSPH8JBI\MC9003205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060606"/>
            <a:ext cx="1196174" cy="116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 flipV="1">
            <a:off x="5242095" y="4020194"/>
            <a:ext cx="1778177" cy="13530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594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07504" y="260648"/>
            <a:ext cx="8856984" cy="6408712"/>
          </a:xfrm>
          <a:prstGeom prst="actionButtonBlank">
            <a:avLst/>
          </a:prstGeom>
          <a:gradFill>
            <a:gsLst>
              <a:gs pos="80434">
                <a:schemeClr val="accent3"/>
              </a:gs>
              <a:gs pos="0">
                <a:schemeClr val="accent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7" name="Picture 2" descr="C:\Users\Speciální školy\AppData\Local\Microsoft\Windows\Temporary Internet Files\Content.IE5\ZH0YGAJD\MC900370554[1].wmf">
            <a:hlinkClick r:id="" action="ppaction://hlinkshowjump?jump=las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32856"/>
            <a:ext cx="432845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MS900065438[1].mi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6491.6468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57120" y="4733559"/>
            <a:ext cx="609600" cy="609600"/>
          </a:xfrm>
          <a:prstGeom prst="rect">
            <a:avLst/>
          </a:prstGeom>
        </p:spPr>
      </p:pic>
      <p:sp>
        <p:nvSpPr>
          <p:cNvPr id="11" name="Tlačítko akce: Zpět nebo Předchozí 10">
            <a:hlinkClick r:id="" action="ppaction://hlinkshowjump?jump=lastslideviewed" highlightClick="1"/>
          </p:cNvPr>
          <p:cNvSpPr/>
          <p:nvPr/>
        </p:nvSpPr>
        <p:spPr>
          <a:xfrm>
            <a:off x="7020272" y="5589240"/>
            <a:ext cx="1800200" cy="10081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07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3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pic>
        <p:nvPicPr>
          <p:cNvPr id="6" name="Picture 3" descr="C:\Users\Speciální školy\AppData\Local\Microsoft\Windows\Temporary Internet Files\Content.IE5\TOU8M4N4\MC9003528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042313"/>
            <a:ext cx="4464496" cy="479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59588" y="4509120"/>
            <a:ext cx="609600" cy="609600"/>
          </a:xfrm>
          <a:prstGeom prst="rect">
            <a:avLst/>
          </a:prstGeom>
        </p:spPr>
      </p:pic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7164288" y="5661248"/>
            <a:ext cx="1728192" cy="10081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79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99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Slide</a:t>
            </a:r>
            <a:r>
              <a:rPr lang="cs-CZ" dirty="0"/>
              <a:t> č. 3 -  </a:t>
            </a:r>
            <a:r>
              <a:rPr lang="cs-CZ" dirty="0" smtClean="0"/>
              <a:t>Použitý obrázek </a:t>
            </a:r>
            <a:r>
              <a:rPr lang="cs-CZ" dirty="0"/>
              <a:t>– autor Martina </a:t>
            </a:r>
            <a:r>
              <a:rPr lang="cs-CZ" dirty="0" err="1" smtClean="0"/>
              <a:t>Chlumová</a:t>
            </a:r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Galerie Microsoft Office -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99631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681</Words>
  <Application>Microsoft Office PowerPoint</Application>
  <PresentationFormat>Předvádění na obrazovce (4:3)</PresentationFormat>
  <Paragraphs>355</Paragraphs>
  <Slides>16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 Al, Fe, Cu, Ni, Zn, Sn, Pb</vt:lpstr>
      <vt:lpstr>Periodická soustava prvků</vt:lpstr>
      <vt:lpstr>OLOVO</vt:lpstr>
      <vt:lpstr>Prezentace aplikace PowerPoint</vt:lpstr>
      <vt:lpstr>OLOVO</vt:lpstr>
      <vt:lpstr>OLOVO – KDE SE VYSKYTUJE </vt:lpstr>
      <vt:lpstr>Najdeš správný vzorec pro olovo?</vt:lpstr>
      <vt:lpstr>Jaká profese využívá olovo?</vt:lpstr>
      <vt:lpstr>Poznáš, kdo trpěl otravou olovem?</vt:lpstr>
      <vt:lpstr>Zvládneš přiřadit předmět k člověku?</vt:lpstr>
      <vt:lpstr>Řešení</vt:lpstr>
      <vt:lpstr>ANO</vt:lpstr>
      <vt:lpstr>NE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32</cp:revision>
  <dcterms:created xsi:type="dcterms:W3CDTF">2013-02-14T07:14:34Z</dcterms:created>
  <dcterms:modified xsi:type="dcterms:W3CDTF">2013-03-14T07:09:09Z</dcterms:modified>
</cp:coreProperties>
</file>