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mid" ContentType="audio/unknown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2" r:id="rId3"/>
    <p:sldId id="265" r:id="rId4"/>
    <p:sldId id="266" r:id="rId5"/>
    <p:sldId id="261" r:id="rId6"/>
    <p:sldId id="260" r:id="rId7"/>
    <p:sldId id="259" r:id="rId8"/>
    <p:sldId id="267" r:id="rId9"/>
    <p:sldId id="268" r:id="rId10"/>
    <p:sldId id="272" r:id="rId11"/>
    <p:sldId id="274" r:id="rId12"/>
    <p:sldId id="269" r:id="rId13"/>
    <p:sldId id="270" r:id="rId14"/>
    <p:sldId id="271" r:id="rId15"/>
    <p:sldId id="27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117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1496E-F476-4E3D-AC15-4A9B898D814D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97B74-B5F2-4AA0-8025-4630AA10A4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201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1496E-F476-4E3D-AC15-4A9B898D814D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97B74-B5F2-4AA0-8025-4630AA10A4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1568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1496E-F476-4E3D-AC15-4A9B898D814D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97B74-B5F2-4AA0-8025-4630AA10A4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13115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1496E-F476-4E3D-AC15-4A9B898D814D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97B74-B5F2-4AA0-8025-4630AA10A4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9210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1496E-F476-4E3D-AC15-4A9B898D814D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97B74-B5F2-4AA0-8025-4630AA10A4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21519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1496E-F476-4E3D-AC15-4A9B898D814D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97B74-B5F2-4AA0-8025-4630AA10A4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33880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1496E-F476-4E3D-AC15-4A9B898D814D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97B74-B5F2-4AA0-8025-4630AA10A4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58300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1496E-F476-4E3D-AC15-4A9B898D814D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97B74-B5F2-4AA0-8025-4630AA10A4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60306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1496E-F476-4E3D-AC15-4A9B898D814D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97B74-B5F2-4AA0-8025-4630AA10A4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21231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1496E-F476-4E3D-AC15-4A9B898D814D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97B74-B5F2-4AA0-8025-4630AA10A4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62647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1496E-F476-4E3D-AC15-4A9B898D814D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97B74-B5F2-4AA0-8025-4630AA10A4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37351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0434">
              <a:schemeClr val="accent3"/>
            </a:gs>
            <a:gs pos="0">
              <a:schemeClr val="accent1"/>
            </a:gs>
            <a:gs pos="64999">
              <a:srgbClr val="F0EBD5"/>
            </a:gs>
            <a:gs pos="100000">
              <a:srgbClr val="D1C39F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11496E-F476-4E3D-AC15-4A9B898D814D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497B74-B5F2-4AA0-8025-4630AA10A4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04814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microsoft.com/office/2007/relationships/media" Target="../media/media1.wav"/><Relationship Id="rId1" Type="http://schemas.openxmlformats.org/officeDocument/2006/relationships/audio" Target="NULL" TargetMode="Externa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26" Type="http://schemas.openxmlformats.org/officeDocument/2006/relationships/hyperlink" Target="http://cs.wikipedia.org/wiki/Dus%C3%ADk" TargetMode="External"/><Relationship Id="rId117" Type="http://schemas.openxmlformats.org/officeDocument/2006/relationships/hyperlink" Target="http://cs.wikipedia.org/wiki/Dysprosium" TargetMode="External"/><Relationship Id="rId21" Type="http://schemas.openxmlformats.org/officeDocument/2006/relationships/hyperlink" Target="http://cs.wikipedia.org/wiki/Helium" TargetMode="External"/><Relationship Id="rId42" Type="http://schemas.openxmlformats.org/officeDocument/2006/relationships/hyperlink" Target="http://cs.wikipedia.org/wiki/Chrom" TargetMode="External"/><Relationship Id="rId47" Type="http://schemas.openxmlformats.org/officeDocument/2006/relationships/hyperlink" Target="http://cs.wikipedia.org/wiki/M%C4%9B%C4%8F" TargetMode="External"/><Relationship Id="rId63" Type="http://schemas.openxmlformats.org/officeDocument/2006/relationships/hyperlink" Target="http://cs.wikipedia.org/wiki/Rhodium" TargetMode="External"/><Relationship Id="rId68" Type="http://schemas.openxmlformats.org/officeDocument/2006/relationships/hyperlink" Target="http://cs.wikipedia.org/wiki/C%C3%ADn" TargetMode="External"/><Relationship Id="rId84" Type="http://schemas.openxmlformats.org/officeDocument/2006/relationships/hyperlink" Target="http://cs.wikipedia.org/wiki/Thallium" TargetMode="External"/><Relationship Id="rId89" Type="http://schemas.openxmlformats.org/officeDocument/2006/relationships/hyperlink" Target="http://cs.wikipedia.org/wiki/Radon" TargetMode="External"/><Relationship Id="rId112" Type="http://schemas.openxmlformats.org/officeDocument/2006/relationships/hyperlink" Target="http://cs.wikipedia.org/wiki/Promethium" TargetMode="External"/><Relationship Id="rId133" Type="http://schemas.openxmlformats.org/officeDocument/2006/relationships/hyperlink" Target="http://cs.wikipedia.org/wiki/Kalifornium" TargetMode="External"/><Relationship Id="rId138" Type="http://schemas.openxmlformats.org/officeDocument/2006/relationships/hyperlink" Target="http://cs.wikipedia.org/wiki/Lawrencium" TargetMode="External"/><Relationship Id="rId16" Type="http://schemas.openxmlformats.org/officeDocument/2006/relationships/hyperlink" Target="http://cs.wikipedia.org/wiki/Pentely" TargetMode="External"/><Relationship Id="rId107" Type="http://schemas.openxmlformats.org/officeDocument/2006/relationships/hyperlink" Target="http://cs.wikipedia.org/wiki/Lanthanoidy" TargetMode="External"/><Relationship Id="rId11" Type="http://schemas.openxmlformats.org/officeDocument/2006/relationships/hyperlink" Target="http://cs.wikipedia.org/wiki/10._skupina" TargetMode="External"/><Relationship Id="rId32" Type="http://schemas.openxmlformats.org/officeDocument/2006/relationships/hyperlink" Target="http://cs.wikipedia.org/wiki/K%C5%99em%C3%ADk" TargetMode="External"/><Relationship Id="rId37" Type="http://schemas.openxmlformats.org/officeDocument/2006/relationships/hyperlink" Target="http://cs.wikipedia.org/wiki/Drasl%C3%ADk" TargetMode="External"/><Relationship Id="rId53" Type="http://schemas.openxmlformats.org/officeDocument/2006/relationships/hyperlink" Target="http://cs.wikipedia.org/wiki/Brom" TargetMode="External"/><Relationship Id="rId58" Type="http://schemas.openxmlformats.org/officeDocument/2006/relationships/hyperlink" Target="http://cs.wikipedia.org/wiki/Zirkonium" TargetMode="External"/><Relationship Id="rId74" Type="http://schemas.openxmlformats.org/officeDocument/2006/relationships/hyperlink" Target="http://cs.wikipedia.org/wiki/Baryum" TargetMode="External"/><Relationship Id="rId79" Type="http://schemas.openxmlformats.org/officeDocument/2006/relationships/hyperlink" Target="http://cs.wikipedia.org/wiki/Osmium" TargetMode="External"/><Relationship Id="rId102" Type="http://schemas.openxmlformats.org/officeDocument/2006/relationships/hyperlink" Target="http://cs.wikipedia.org/wiki/Flerovium" TargetMode="External"/><Relationship Id="rId123" Type="http://schemas.openxmlformats.org/officeDocument/2006/relationships/hyperlink" Target="http://cs.wikipedia.org/wiki/Aktinoidy" TargetMode="External"/><Relationship Id="rId128" Type="http://schemas.openxmlformats.org/officeDocument/2006/relationships/hyperlink" Target="http://cs.wikipedia.org/wiki/Neptunium" TargetMode="External"/><Relationship Id="rId5" Type="http://schemas.openxmlformats.org/officeDocument/2006/relationships/hyperlink" Target="http://cs.wikipedia.org/wiki/4._skupina" TargetMode="External"/><Relationship Id="rId90" Type="http://schemas.openxmlformats.org/officeDocument/2006/relationships/hyperlink" Target="http://cs.wikipedia.org/wiki/Francium" TargetMode="External"/><Relationship Id="rId95" Type="http://schemas.openxmlformats.org/officeDocument/2006/relationships/hyperlink" Target="http://cs.wikipedia.org/wiki/Bohrium" TargetMode="External"/><Relationship Id="rId14" Type="http://schemas.openxmlformats.org/officeDocument/2006/relationships/hyperlink" Target="http://cs.wikipedia.org/wiki/Triely" TargetMode="External"/><Relationship Id="rId22" Type="http://schemas.openxmlformats.org/officeDocument/2006/relationships/hyperlink" Target="http://cs.wikipedia.org/wiki/Lithium" TargetMode="External"/><Relationship Id="rId27" Type="http://schemas.openxmlformats.org/officeDocument/2006/relationships/hyperlink" Target="http://cs.wikipedia.org/wiki/Kysl%C3%ADk" TargetMode="External"/><Relationship Id="rId30" Type="http://schemas.openxmlformats.org/officeDocument/2006/relationships/hyperlink" Target="http://cs.wikipedia.org/wiki/Sod%C3%ADk" TargetMode="External"/><Relationship Id="rId35" Type="http://schemas.openxmlformats.org/officeDocument/2006/relationships/hyperlink" Target="http://cs.wikipedia.org/wiki/Chlor" TargetMode="External"/><Relationship Id="rId43" Type="http://schemas.openxmlformats.org/officeDocument/2006/relationships/hyperlink" Target="http://cs.wikipedia.org/wiki/Mangan" TargetMode="External"/><Relationship Id="rId48" Type="http://schemas.openxmlformats.org/officeDocument/2006/relationships/hyperlink" Target="http://cs.wikipedia.org/wiki/Zinek" TargetMode="External"/><Relationship Id="rId56" Type="http://schemas.openxmlformats.org/officeDocument/2006/relationships/hyperlink" Target="http://cs.wikipedia.org/wiki/Stroncium" TargetMode="External"/><Relationship Id="rId64" Type="http://schemas.openxmlformats.org/officeDocument/2006/relationships/hyperlink" Target="http://cs.wikipedia.org/wiki/Palladium" TargetMode="External"/><Relationship Id="rId69" Type="http://schemas.openxmlformats.org/officeDocument/2006/relationships/hyperlink" Target="http://cs.wikipedia.org/wiki/Antimon" TargetMode="External"/><Relationship Id="rId77" Type="http://schemas.openxmlformats.org/officeDocument/2006/relationships/hyperlink" Target="http://cs.wikipedia.org/wiki/Wolfram" TargetMode="External"/><Relationship Id="rId100" Type="http://schemas.openxmlformats.org/officeDocument/2006/relationships/hyperlink" Target="http://cs.wikipedia.org/wiki/Kopernicium" TargetMode="External"/><Relationship Id="rId105" Type="http://schemas.openxmlformats.org/officeDocument/2006/relationships/hyperlink" Target="http://cs.wikipedia.org/wiki/Ununseptium" TargetMode="External"/><Relationship Id="rId113" Type="http://schemas.openxmlformats.org/officeDocument/2006/relationships/hyperlink" Target="http://cs.wikipedia.org/wiki/Samarium" TargetMode="External"/><Relationship Id="rId118" Type="http://schemas.openxmlformats.org/officeDocument/2006/relationships/hyperlink" Target="http://cs.wikipedia.org/wiki/Holmium" TargetMode="External"/><Relationship Id="rId126" Type="http://schemas.openxmlformats.org/officeDocument/2006/relationships/hyperlink" Target="http://cs.wikipedia.org/wiki/Protaktinium" TargetMode="External"/><Relationship Id="rId134" Type="http://schemas.openxmlformats.org/officeDocument/2006/relationships/hyperlink" Target="http://cs.wikipedia.org/wiki/Einsteinium" TargetMode="External"/><Relationship Id="rId8" Type="http://schemas.openxmlformats.org/officeDocument/2006/relationships/hyperlink" Target="http://cs.wikipedia.org/wiki/7._skupina" TargetMode="External"/><Relationship Id="rId51" Type="http://schemas.openxmlformats.org/officeDocument/2006/relationships/hyperlink" Target="http://cs.wikipedia.org/wiki/Arsen" TargetMode="External"/><Relationship Id="rId72" Type="http://schemas.openxmlformats.org/officeDocument/2006/relationships/hyperlink" Target="http://cs.wikipedia.org/wiki/Xenon" TargetMode="External"/><Relationship Id="rId80" Type="http://schemas.openxmlformats.org/officeDocument/2006/relationships/hyperlink" Target="http://cs.wikipedia.org/wiki/Iridium" TargetMode="External"/><Relationship Id="rId85" Type="http://schemas.openxmlformats.org/officeDocument/2006/relationships/hyperlink" Target="http://cs.wikipedia.org/wiki/Olovo" TargetMode="External"/><Relationship Id="rId93" Type="http://schemas.openxmlformats.org/officeDocument/2006/relationships/hyperlink" Target="http://cs.wikipedia.org/wiki/Dubnium" TargetMode="External"/><Relationship Id="rId98" Type="http://schemas.openxmlformats.org/officeDocument/2006/relationships/hyperlink" Target="http://cs.wikipedia.org/wiki/Darmstadtium" TargetMode="External"/><Relationship Id="rId121" Type="http://schemas.openxmlformats.org/officeDocument/2006/relationships/hyperlink" Target="http://cs.wikipedia.org/wiki/Ytterbium" TargetMode="External"/><Relationship Id="rId3" Type="http://schemas.openxmlformats.org/officeDocument/2006/relationships/hyperlink" Target="http://cs.wikipedia.org/wiki/2._skupina" TargetMode="External"/><Relationship Id="rId12" Type="http://schemas.openxmlformats.org/officeDocument/2006/relationships/hyperlink" Target="http://cs.wikipedia.org/wiki/11._skupina" TargetMode="External"/><Relationship Id="rId17" Type="http://schemas.openxmlformats.org/officeDocument/2006/relationships/hyperlink" Target="http://cs.wikipedia.org/wiki/Chalkogen" TargetMode="External"/><Relationship Id="rId25" Type="http://schemas.openxmlformats.org/officeDocument/2006/relationships/hyperlink" Target="http://cs.wikipedia.org/wiki/Uhl%C3%ADk" TargetMode="External"/><Relationship Id="rId33" Type="http://schemas.openxmlformats.org/officeDocument/2006/relationships/hyperlink" Target="http://cs.wikipedia.org/wiki/Fosfor" TargetMode="External"/><Relationship Id="rId38" Type="http://schemas.openxmlformats.org/officeDocument/2006/relationships/hyperlink" Target="http://cs.wikipedia.org/wiki/V%C3%A1pn%C3%ADk" TargetMode="External"/><Relationship Id="rId46" Type="http://schemas.openxmlformats.org/officeDocument/2006/relationships/hyperlink" Target="http://cs.wikipedia.org/wiki/Nikl" TargetMode="External"/><Relationship Id="rId59" Type="http://schemas.openxmlformats.org/officeDocument/2006/relationships/hyperlink" Target="http://cs.wikipedia.org/wiki/Niob" TargetMode="External"/><Relationship Id="rId67" Type="http://schemas.openxmlformats.org/officeDocument/2006/relationships/hyperlink" Target="http://cs.wikipedia.org/wiki/Indium" TargetMode="External"/><Relationship Id="rId103" Type="http://schemas.openxmlformats.org/officeDocument/2006/relationships/hyperlink" Target="http://cs.wikipedia.org/wiki/Ununpentium" TargetMode="External"/><Relationship Id="rId108" Type="http://schemas.openxmlformats.org/officeDocument/2006/relationships/hyperlink" Target="http://cs.wikipedia.org/wiki/Lanthan" TargetMode="External"/><Relationship Id="rId116" Type="http://schemas.openxmlformats.org/officeDocument/2006/relationships/hyperlink" Target="http://cs.wikipedia.org/wiki/Terbium" TargetMode="External"/><Relationship Id="rId124" Type="http://schemas.openxmlformats.org/officeDocument/2006/relationships/hyperlink" Target="http://cs.wikipedia.org/wiki/Aktinium" TargetMode="External"/><Relationship Id="rId129" Type="http://schemas.openxmlformats.org/officeDocument/2006/relationships/hyperlink" Target="http://cs.wikipedia.org/wiki/Plutonium" TargetMode="External"/><Relationship Id="rId137" Type="http://schemas.openxmlformats.org/officeDocument/2006/relationships/hyperlink" Target="http://cs.wikipedia.org/wiki/Nobelium" TargetMode="External"/><Relationship Id="rId20" Type="http://schemas.openxmlformats.org/officeDocument/2006/relationships/hyperlink" Target="http://cs.wikipedia.org/wiki/Vod%C3%ADk" TargetMode="External"/><Relationship Id="rId41" Type="http://schemas.openxmlformats.org/officeDocument/2006/relationships/hyperlink" Target="http://cs.wikipedia.org/wiki/Vanad" TargetMode="External"/><Relationship Id="rId54" Type="http://schemas.openxmlformats.org/officeDocument/2006/relationships/hyperlink" Target="http://cs.wikipedia.org/wiki/Krypton" TargetMode="External"/><Relationship Id="rId62" Type="http://schemas.openxmlformats.org/officeDocument/2006/relationships/hyperlink" Target="http://cs.wikipedia.org/wiki/Ruthenium" TargetMode="External"/><Relationship Id="rId70" Type="http://schemas.openxmlformats.org/officeDocument/2006/relationships/hyperlink" Target="http://cs.wikipedia.org/wiki/Tellur" TargetMode="External"/><Relationship Id="rId75" Type="http://schemas.openxmlformats.org/officeDocument/2006/relationships/hyperlink" Target="http://cs.wikipedia.org/wiki/Hafnium" TargetMode="External"/><Relationship Id="rId83" Type="http://schemas.openxmlformats.org/officeDocument/2006/relationships/hyperlink" Target="http://cs.wikipedia.org/wiki/Rtu%C5%A5" TargetMode="External"/><Relationship Id="rId88" Type="http://schemas.openxmlformats.org/officeDocument/2006/relationships/hyperlink" Target="http://cs.wikipedia.org/wiki/Astat" TargetMode="External"/><Relationship Id="rId91" Type="http://schemas.openxmlformats.org/officeDocument/2006/relationships/hyperlink" Target="http://cs.wikipedia.org/wiki/Radium" TargetMode="External"/><Relationship Id="rId96" Type="http://schemas.openxmlformats.org/officeDocument/2006/relationships/hyperlink" Target="http://cs.wikipedia.org/wiki/Hassium" TargetMode="External"/><Relationship Id="rId111" Type="http://schemas.openxmlformats.org/officeDocument/2006/relationships/hyperlink" Target="http://cs.wikipedia.org/wiki/Neodym" TargetMode="External"/><Relationship Id="rId132" Type="http://schemas.openxmlformats.org/officeDocument/2006/relationships/hyperlink" Target="http://cs.wikipedia.org/wiki/Berkeliu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5._skupina" TargetMode="External"/><Relationship Id="rId15" Type="http://schemas.openxmlformats.org/officeDocument/2006/relationships/hyperlink" Target="http://cs.wikipedia.org/wiki/Tetrely" TargetMode="External"/><Relationship Id="rId23" Type="http://schemas.openxmlformats.org/officeDocument/2006/relationships/hyperlink" Target="http://cs.wikipedia.org/wiki/Beryllium" TargetMode="External"/><Relationship Id="rId28" Type="http://schemas.openxmlformats.org/officeDocument/2006/relationships/hyperlink" Target="http://cs.wikipedia.org/wiki/Fluor" TargetMode="External"/><Relationship Id="rId36" Type="http://schemas.openxmlformats.org/officeDocument/2006/relationships/hyperlink" Target="http://cs.wikipedia.org/wiki/Argon" TargetMode="External"/><Relationship Id="rId49" Type="http://schemas.openxmlformats.org/officeDocument/2006/relationships/hyperlink" Target="http://cs.wikipedia.org/wiki/Gallium" TargetMode="External"/><Relationship Id="rId57" Type="http://schemas.openxmlformats.org/officeDocument/2006/relationships/hyperlink" Target="http://cs.wikipedia.org/wiki/Yttrium" TargetMode="External"/><Relationship Id="rId106" Type="http://schemas.openxmlformats.org/officeDocument/2006/relationships/hyperlink" Target="http://cs.wikipedia.org/wiki/Ununoctium" TargetMode="External"/><Relationship Id="rId114" Type="http://schemas.openxmlformats.org/officeDocument/2006/relationships/hyperlink" Target="http://cs.wikipedia.org/wiki/Europium" TargetMode="External"/><Relationship Id="rId119" Type="http://schemas.openxmlformats.org/officeDocument/2006/relationships/hyperlink" Target="http://cs.wikipedia.org/wiki/Erbium" TargetMode="External"/><Relationship Id="rId127" Type="http://schemas.openxmlformats.org/officeDocument/2006/relationships/hyperlink" Target="http://cs.wikipedia.org/wiki/Uran_(prvek)" TargetMode="External"/><Relationship Id="rId10" Type="http://schemas.openxmlformats.org/officeDocument/2006/relationships/hyperlink" Target="http://cs.wikipedia.org/wiki/9._skupina" TargetMode="External"/><Relationship Id="rId31" Type="http://schemas.openxmlformats.org/officeDocument/2006/relationships/hyperlink" Target="http://cs.wikipedia.org/wiki/Ho%C5%99%C4%8D%C3%ADk" TargetMode="External"/><Relationship Id="rId44" Type="http://schemas.openxmlformats.org/officeDocument/2006/relationships/hyperlink" Target="http://cs.wikipedia.org/wiki/%C5%BDelezo" TargetMode="External"/><Relationship Id="rId52" Type="http://schemas.openxmlformats.org/officeDocument/2006/relationships/hyperlink" Target="http://cs.wikipedia.org/wiki/Selen" TargetMode="External"/><Relationship Id="rId60" Type="http://schemas.openxmlformats.org/officeDocument/2006/relationships/hyperlink" Target="http://cs.wikipedia.org/wiki/Molybden" TargetMode="External"/><Relationship Id="rId65" Type="http://schemas.openxmlformats.org/officeDocument/2006/relationships/hyperlink" Target="http://cs.wikipedia.org/wiki/St%C5%99%C3%ADbro" TargetMode="External"/><Relationship Id="rId73" Type="http://schemas.openxmlformats.org/officeDocument/2006/relationships/hyperlink" Target="http://cs.wikipedia.org/wiki/Cesium" TargetMode="External"/><Relationship Id="rId78" Type="http://schemas.openxmlformats.org/officeDocument/2006/relationships/hyperlink" Target="http://cs.wikipedia.org/wiki/Rhenium" TargetMode="External"/><Relationship Id="rId81" Type="http://schemas.openxmlformats.org/officeDocument/2006/relationships/hyperlink" Target="http://cs.wikipedia.org/wiki/Platina" TargetMode="External"/><Relationship Id="rId86" Type="http://schemas.openxmlformats.org/officeDocument/2006/relationships/hyperlink" Target="http://cs.wikipedia.org/wiki/Bismut" TargetMode="External"/><Relationship Id="rId94" Type="http://schemas.openxmlformats.org/officeDocument/2006/relationships/hyperlink" Target="http://cs.wikipedia.org/wiki/Seaborgium" TargetMode="External"/><Relationship Id="rId99" Type="http://schemas.openxmlformats.org/officeDocument/2006/relationships/hyperlink" Target="http://cs.wikipedia.org/wiki/Roentgenium" TargetMode="External"/><Relationship Id="rId101" Type="http://schemas.openxmlformats.org/officeDocument/2006/relationships/hyperlink" Target="http://cs.wikipedia.org/wiki/Ununtrium" TargetMode="External"/><Relationship Id="rId122" Type="http://schemas.openxmlformats.org/officeDocument/2006/relationships/hyperlink" Target="http://cs.wikipedia.org/wiki/Lutecium" TargetMode="External"/><Relationship Id="rId130" Type="http://schemas.openxmlformats.org/officeDocument/2006/relationships/hyperlink" Target="http://cs.wikipedia.org/wiki/Americium" TargetMode="External"/><Relationship Id="rId135" Type="http://schemas.openxmlformats.org/officeDocument/2006/relationships/hyperlink" Target="http://cs.wikipedia.org/wiki/Fermium" TargetMode="External"/><Relationship Id="rId4" Type="http://schemas.openxmlformats.org/officeDocument/2006/relationships/hyperlink" Target="http://cs.wikipedia.org/wiki/3._skupina" TargetMode="External"/><Relationship Id="rId9" Type="http://schemas.openxmlformats.org/officeDocument/2006/relationships/hyperlink" Target="http://cs.wikipedia.org/wiki/8._skupina" TargetMode="External"/><Relationship Id="rId13" Type="http://schemas.openxmlformats.org/officeDocument/2006/relationships/hyperlink" Target="http://cs.wikipedia.org/wiki/12._skupina" TargetMode="External"/><Relationship Id="rId18" Type="http://schemas.openxmlformats.org/officeDocument/2006/relationships/hyperlink" Target="http://cs.wikipedia.org/wiki/Halogen" TargetMode="External"/><Relationship Id="rId39" Type="http://schemas.openxmlformats.org/officeDocument/2006/relationships/hyperlink" Target="http://cs.wikipedia.org/wiki/Skandium" TargetMode="External"/><Relationship Id="rId109" Type="http://schemas.openxmlformats.org/officeDocument/2006/relationships/hyperlink" Target="http://cs.wikipedia.org/wiki/Cer" TargetMode="External"/><Relationship Id="rId34" Type="http://schemas.openxmlformats.org/officeDocument/2006/relationships/hyperlink" Target="http://cs.wikipedia.org/wiki/S%C3%ADra" TargetMode="External"/><Relationship Id="rId50" Type="http://schemas.openxmlformats.org/officeDocument/2006/relationships/hyperlink" Target="http://cs.wikipedia.org/wiki/Germanium" TargetMode="External"/><Relationship Id="rId55" Type="http://schemas.openxmlformats.org/officeDocument/2006/relationships/hyperlink" Target="http://cs.wikipedia.org/wiki/Rubidium" TargetMode="External"/><Relationship Id="rId76" Type="http://schemas.openxmlformats.org/officeDocument/2006/relationships/hyperlink" Target="http://cs.wikipedia.org/wiki/Tantal" TargetMode="External"/><Relationship Id="rId97" Type="http://schemas.openxmlformats.org/officeDocument/2006/relationships/hyperlink" Target="http://cs.wikipedia.org/wiki/Meitnerium" TargetMode="External"/><Relationship Id="rId104" Type="http://schemas.openxmlformats.org/officeDocument/2006/relationships/hyperlink" Target="http://cs.wikipedia.org/wiki/Livermorium" TargetMode="External"/><Relationship Id="rId120" Type="http://schemas.openxmlformats.org/officeDocument/2006/relationships/hyperlink" Target="http://cs.wikipedia.org/wiki/Thulium" TargetMode="External"/><Relationship Id="rId125" Type="http://schemas.openxmlformats.org/officeDocument/2006/relationships/hyperlink" Target="http://cs.wikipedia.org/wiki/Thorium" TargetMode="External"/><Relationship Id="rId7" Type="http://schemas.openxmlformats.org/officeDocument/2006/relationships/hyperlink" Target="http://cs.wikipedia.org/wiki/6._skupina" TargetMode="External"/><Relationship Id="rId71" Type="http://schemas.openxmlformats.org/officeDocument/2006/relationships/hyperlink" Target="http://cs.wikipedia.org/wiki/Jod" TargetMode="External"/><Relationship Id="rId92" Type="http://schemas.openxmlformats.org/officeDocument/2006/relationships/hyperlink" Target="http://cs.wikipedia.org/wiki/Rutherfordium" TargetMode="External"/><Relationship Id="rId2" Type="http://schemas.openxmlformats.org/officeDocument/2006/relationships/hyperlink" Target="http://cs.wikipedia.org/wiki/Alkalick%C3%A9_kovy" TargetMode="External"/><Relationship Id="rId29" Type="http://schemas.openxmlformats.org/officeDocument/2006/relationships/hyperlink" Target="http://cs.wikipedia.org/wiki/Neon" TargetMode="External"/><Relationship Id="rId24" Type="http://schemas.openxmlformats.org/officeDocument/2006/relationships/hyperlink" Target="http://cs.wikipedia.org/wiki/Bor_(prvek)" TargetMode="External"/><Relationship Id="rId40" Type="http://schemas.openxmlformats.org/officeDocument/2006/relationships/hyperlink" Target="http://cs.wikipedia.org/wiki/Titan_(prvek)" TargetMode="External"/><Relationship Id="rId45" Type="http://schemas.openxmlformats.org/officeDocument/2006/relationships/hyperlink" Target="http://cs.wikipedia.org/wiki/Kobalt" TargetMode="External"/><Relationship Id="rId66" Type="http://schemas.openxmlformats.org/officeDocument/2006/relationships/hyperlink" Target="http://cs.wikipedia.org/wiki/Kadmium" TargetMode="External"/><Relationship Id="rId87" Type="http://schemas.openxmlformats.org/officeDocument/2006/relationships/hyperlink" Target="http://cs.wikipedia.org/wiki/Polonium" TargetMode="External"/><Relationship Id="rId110" Type="http://schemas.openxmlformats.org/officeDocument/2006/relationships/hyperlink" Target="http://cs.wikipedia.org/wiki/Praseodym" TargetMode="External"/><Relationship Id="rId115" Type="http://schemas.openxmlformats.org/officeDocument/2006/relationships/hyperlink" Target="http://cs.wikipedia.org/wiki/Gadolinium" TargetMode="External"/><Relationship Id="rId131" Type="http://schemas.openxmlformats.org/officeDocument/2006/relationships/hyperlink" Target="http://cs.wikipedia.org/wiki/Curium" TargetMode="External"/><Relationship Id="rId136" Type="http://schemas.openxmlformats.org/officeDocument/2006/relationships/hyperlink" Target="http://cs.wikipedia.org/wiki/Mendelevium" TargetMode="External"/><Relationship Id="rId61" Type="http://schemas.openxmlformats.org/officeDocument/2006/relationships/hyperlink" Target="http://cs.wikipedia.org/wiki/Technecium" TargetMode="External"/><Relationship Id="rId82" Type="http://schemas.openxmlformats.org/officeDocument/2006/relationships/hyperlink" Target="http://cs.wikipedia.org/wiki/Zlato" TargetMode="External"/><Relationship Id="rId19" Type="http://schemas.openxmlformats.org/officeDocument/2006/relationships/hyperlink" Target="http://cs.wikipedia.org/wiki/Inertn%C3%AD_plyn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z/search?q=vysok%C3%A9+pece+%C5%BEelezo&amp;hl=cs&amp;client=firefox-a&amp;hs=Tjf&amp;rls=org.mozilla:cs:official&amp;source=lnms&amp;tbm=isch&amp;sa=X&amp;ei=l9k-UbyxIcTFswaks4GQAQ&amp;ved=0CAoQ_AUoAQ&amp;biw=1366&amp;bih=600#imgrc=_sLP3t5XYTuPcM%3A%3BZJQdDw1j6FudoM%3Bhttp%253A%252F%252Fgeologie.vsb.cz%252Floziska%252Fsuroviny%252Fzelezo%252Fpoldi1.JPG%3Bhttp%253A%252F%252Fgeologie.vsb.cz%252Floziska%252Fsuroviny%252Fvyroba_zeleza.html%3B3264%3B2448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www.google.cz/search?q=vysok%C3%A9+pece+%C5%BEelezo&amp;hl=cs&amp;client=firefox-a&amp;hs=Tjf&amp;rls=org.mozilla:cs:official&amp;source=lnms&amp;tbm=isch&amp;sa=X&amp;ei=l9k-UbyxIcTFswaks4GQAQ&amp;ved=0CAoQ_AUoAQ&amp;biw=1366&amp;bih=600#imgrc=8zsdE0F_h9gpjM%3A%3BHzA609gH5pkafM%3Bhttp%253A%252F%252Ffiring.wz.cz%252Fzelezo%252FMartinskaPec.jpg%3Bhttp%253A%252F%252Ffiring.wz.cz%252FZelezo.htm%3B664%3B599" TargetMode="Externa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11.jpeg"/><Relationship Id="rId7" Type="http://schemas.microsoft.com/office/2007/relationships/hdphoto" Target="../media/hdphoto2.wdp"/><Relationship Id="rId2" Type="http://schemas.openxmlformats.org/officeDocument/2006/relationships/slide" Target="slide1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slide" Target="slide13.xml"/><Relationship Id="rId10" Type="http://schemas.openxmlformats.org/officeDocument/2006/relationships/image" Target="../media/image16.wmf"/><Relationship Id="rId4" Type="http://schemas.openxmlformats.org/officeDocument/2006/relationships/image" Target="../media/image12.jpeg"/><Relationship Id="rId9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5" Type="http://schemas.openxmlformats.org/officeDocument/2006/relationships/image" Target="../media/image4.png"/><Relationship Id="rId4" Type="http://schemas.openxmlformats.org/officeDocument/2006/relationships/image" Target="../media/image17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microsoft.com/office/2007/relationships/media" Target="../media/media3.mid"/><Relationship Id="rId1" Type="http://schemas.openxmlformats.org/officeDocument/2006/relationships/audio" Target="NULL" TargetMode="External"/><Relationship Id="rId5" Type="http://schemas.openxmlformats.org/officeDocument/2006/relationships/image" Target="../media/image4.png"/><Relationship Id="rId4" Type="http://schemas.openxmlformats.org/officeDocument/2006/relationships/image" Target="../media/image18.w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251520" y="260648"/>
            <a:ext cx="8784976" cy="6336704"/>
          </a:xfrm>
          <a:prstGeom prst="actionButtonBlank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09120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7143135"/>
              </p:ext>
            </p:extLst>
          </p:nvPr>
        </p:nvGraphicFramePr>
        <p:xfrm>
          <a:off x="1524000" y="1397000"/>
          <a:ext cx="6096000" cy="3108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Bc.</a:t>
                      </a:r>
                      <a:r>
                        <a:rPr lang="cs-CZ" sz="2400" baseline="0" dirty="0" smtClean="0"/>
                        <a:t> Martina </a:t>
                      </a:r>
                      <a:r>
                        <a:rPr lang="cs-CZ" sz="2400" baseline="0" dirty="0" err="1" smtClean="0"/>
                        <a:t>Chlumová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 </a:t>
                      </a:r>
                      <a:r>
                        <a:rPr lang="cs-CZ" sz="2400" b="0" i="0" u="none" strike="noStrike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 06_ŽELEZO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Kovy – železo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říjen 2011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Číslo projektu:</a:t>
                      </a:r>
                      <a:r>
                        <a:rPr lang="cs-CZ" sz="2400" baseline="0" dirty="0" smtClean="0"/>
                        <a:t> OP VK 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1429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251520" y="188640"/>
            <a:ext cx="8712968" cy="6480720"/>
          </a:xfrm>
          <a:prstGeom prst="actionButtonBlank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9992179"/>
              </p:ext>
            </p:extLst>
          </p:nvPr>
        </p:nvGraphicFramePr>
        <p:xfrm>
          <a:off x="539552" y="396240"/>
          <a:ext cx="7560840" cy="5603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72208"/>
                <a:gridCol w="5688632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Vzdělávací oblast: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příroda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Slide</a:t>
                      </a:r>
                      <a:r>
                        <a:rPr lang="cs-CZ" sz="1200" dirty="0" smtClean="0"/>
                        <a:t> č. 3 je ozvučen – houkání vlaku – upozornit na chemický</a:t>
                      </a:r>
                      <a:r>
                        <a:rPr lang="cs-CZ" sz="1200" baseline="0" dirty="0" smtClean="0"/>
                        <a:t> zápis prvku železa. </a:t>
                      </a:r>
                      <a:r>
                        <a:rPr lang="cs-CZ" sz="1200" dirty="0" smtClean="0"/>
                        <a:t>Na </a:t>
                      </a:r>
                      <a:r>
                        <a:rPr lang="cs-CZ" sz="1200" dirty="0" err="1" smtClean="0"/>
                        <a:t>slidu</a:t>
                      </a:r>
                      <a:r>
                        <a:rPr lang="cs-CZ" sz="1200" baseline="0" dirty="0" smtClean="0"/>
                        <a:t> č. 4 se </a:t>
                      </a:r>
                      <a:r>
                        <a:rPr lang="cs-CZ" sz="1200" baseline="0" dirty="0" smtClean="0"/>
                        <a:t>žáci orientují </a:t>
                      </a:r>
                      <a:r>
                        <a:rPr lang="cs-CZ" sz="1200" baseline="0" dirty="0" smtClean="0"/>
                        <a:t>v periodické tabulce prvků, kde určí </a:t>
                      </a:r>
                      <a:r>
                        <a:rPr lang="cs-CZ" sz="1200" baseline="0" dirty="0" smtClean="0"/>
                        <a:t>prvek </a:t>
                      </a:r>
                      <a:r>
                        <a:rPr lang="cs-CZ" sz="1200" baseline="0" dirty="0" err="1" smtClean="0"/>
                        <a:t>Fe</a:t>
                      </a:r>
                      <a:r>
                        <a:rPr lang="cs-CZ" sz="1200" baseline="0" dirty="0" smtClean="0"/>
                        <a:t>. </a:t>
                      </a:r>
                      <a:r>
                        <a:rPr lang="cs-CZ" sz="1200" baseline="0" dirty="0" smtClean="0"/>
                        <a:t> Přilétne šipka k </a:t>
                      </a:r>
                      <a:r>
                        <a:rPr lang="cs-CZ" sz="1200" baseline="0" dirty="0" err="1" smtClean="0"/>
                        <a:t>Fe</a:t>
                      </a:r>
                      <a:r>
                        <a:rPr lang="cs-CZ" sz="1200" baseline="0" dirty="0" smtClean="0"/>
                        <a:t>.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Následuje výklad – základní údaje o železu</a:t>
                      </a:r>
                      <a:r>
                        <a:rPr lang="cs-CZ" sz="1200" dirty="0" smtClean="0"/>
                        <a:t>. </a:t>
                      </a:r>
                      <a:r>
                        <a:rPr lang="cs-CZ" sz="1200" dirty="0" err="1" smtClean="0"/>
                        <a:t>Slide</a:t>
                      </a:r>
                      <a:r>
                        <a:rPr lang="cs-CZ" sz="1200" dirty="0" smtClean="0"/>
                        <a:t> č. 5 obsahuje hypertextový odkaz.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Na </a:t>
                      </a:r>
                      <a:r>
                        <a:rPr lang="cs-CZ" sz="1200" dirty="0" err="1" smtClean="0"/>
                        <a:t>slidu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dirty="0" smtClean="0"/>
                        <a:t>č</a:t>
                      </a:r>
                      <a:r>
                        <a:rPr lang="cs-CZ" sz="1200" dirty="0" smtClean="0"/>
                        <a:t>. 6 žáci vidí předměty,</a:t>
                      </a:r>
                      <a:r>
                        <a:rPr lang="cs-CZ" sz="1200" baseline="0" dirty="0" smtClean="0"/>
                        <a:t> které jsou </a:t>
                      </a:r>
                      <a:r>
                        <a:rPr lang="cs-CZ" sz="1200" dirty="0" smtClean="0"/>
                        <a:t>vyrobeny ze železa. Sami říkají další možné předměty</a:t>
                      </a:r>
                      <a:r>
                        <a:rPr lang="cs-CZ" sz="1200" baseline="0" dirty="0" smtClean="0"/>
                        <a:t> ze železa.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Slide</a:t>
                      </a:r>
                      <a:r>
                        <a:rPr lang="cs-CZ" sz="1200" dirty="0" smtClean="0"/>
                        <a:t> č. 7 ukázka výroby železa– vysoká</a:t>
                      </a:r>
                      <a:r>
                        <a:rPr lang="cs-CZ" sz="1200" baseline="0" dirty="0" smtClean="0"/>
                        <a:t> pec – </a:t>
                      </a:r>
                      <a:r>
                        <a:rPr lang="cs-CZ" sz="1200" baseline="0" dirty="0" smtClean="0"/>
                        <a:t>hypertextový odkaz.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Slide</a:t>
                      </a:r>
                      <a:r>
                        <a:rPr lang="cs-CZ" sz="1200" dirty="0" smtClean="0"/>
                        <a:t> č. 8</a:t>
                      </a:r>
                      <a:r>
                        <a:rPr lang="cs-CZ" sz="1200" baseline="0" dirty="0" smtClean="0"/>
                        <a:t> kontrolní otázka – poznáš 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baseline="0" dirty="0" err="1" smtClean="0"/>
                        <a:t>chem</a:t>
                      </a:r>
                      <a:r>
                        <a:rPr lang="cs-CZ" sz="1200" baseline="0" dirty="0" smtClean="0"/>
                        <a:t>. značku </a:t>
                      </a:r>
                      <a:r>
                        <a:rPr lang="cs-CZ" sz="1200" baseline="0" dirty="0" err="1" smtClean="0"/>
                        <a:t>Fe</a:t>
                      </a:r>
                      <a:r>
                        <a:rPr lang="cs-CZ" sz="1200" baseline="0" dirty="0" smtClean="0"/>
                        <a:t>? Po kliknutí se objeví správná či nesprávná odpověď.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Slide</a:t>
                      </a:r>
                      <a:r>
                        <a:rPr lang="cs-CZ" sz="1200" baseline="0" dirty="0" smtClean="0"/>
                        <a:t> č. 9 žáci správně určí předměty vyrobené ze </a:t>
                      </a:r>
                      <a:r>
                        <a:rPr lang="cs-CZ" sz="1200" baseline="0" dirty="0" smtClean="0"/>
                        <a:t>železa, po kliknutí se objeví správná či nesprávná odpověď. 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Slide</a:t>
                      </a:r>
                      <a:r>
                        <a:rPr lang="cs-CZ" sz="1200" dirty="0" smtClean="0"/>
                        <a:t> č. </a:t>
                      </a:r>
                      <a:r>
                        <a:rPr lang="cs-CZ" sz="1200" dirty="0" smtClean="0"/>
                        <a:t>10  </a:t>
                      </a:r>
                      <a:r>
                        <a:rPr lang="cs-CZ" sz="1200" dirty="0" err="1" smtClean="0"/>
                        <a:t>osmisměrka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baseline="0" dirty="0" smtClean="0"/>
                        <a:t> žáci </a:t>
                      </a:r>
                      <a:r>
                        <a:rPr lang="cs-CZ" sz="1200" baseline="0" dirty="0" smtClean="0"/>
                        <a:t>interaktivním perem škrtají slova. Možno vytisknout a použít jako PL.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Souborná sbírka kovů, výrobky</a:t>
                      </a:r>
                      <a:r>
                        <a:rPr lang="cs-CZ" sz="1200" baseline="0" dirty="0" smtClean="0"/>
                        <a:t> ze železa, </a:t>
                      </a:r>
                      <a:r>
                        <a:rPr lang="cs-CZ" sz="1200" baseline="0" dirty="0" smtClean="0"/>
                        <a:t>interaktivní pero.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Prezentace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základní vzdělávání žáků s LMP, 2. stupeň </a:t>
                      </a:r>
                      <a:endParaRPr lang="cs-CZ" sz="12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Žáci 9.</a:t>
                      </a:r>
                      <a:r>
                        <a:rPr lang="cs-CZ" sz="1200" baseline="0" dirty="0" smtClean="0"/>
                        <a:t>ročníku ZŠ praktické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4581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971601" y="1412776"/>
            <a:ext cx="7128792" cy="4968552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323528" y="188640"/>
            <a:ext cx="8568952" cy="6480720"/>
          </a:xfrm>
          <a:prstGeom prst="actionButtonBlank">
            <a:avLst/>
          </a:prstGeom>
          <a:gradFill flip="none" rotWithShape="1"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1497" y="1600200"/>
            <a:ext cx="6761006" cy="4525963"/>
          </a:xfr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0"/>
            <a:ext cx="7488832" cy="13510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Al, </a:t>
            </a:r>
            <a:r>
              <a:rPr lang="cs-CZ" sz="8000" b="1" dirty="0" err="1" smtClean="0"/>
              <a:t>Fe</a:t>
            </a:r>
            <a:r>
              <a:rPr lang="cs-CZ" dirty="0" smtClean="0"/>
              <a:t>, </a:t>
            </a:r>
            <a:r>
              <a:rPr lang="cs-CZ" dirty="0" err="1" smtClean="0"/>
              <a:t>Cu</a:t>
            </a:r>
            <a:r>
              <a:rPr lang="cs-CZ" dirty="0" smtClean="0"/>
              <a:t>, Ni, </a:t>
            </a:r>
            <a:r>
              <a:rPr lang="cs-CZ" dirty="0" err="1" smtClean="0"/>
              <a:t>Zn</a:t>
            </a:r>
            <a:r>
              <a:rPr lang="cs-CZ" dirty="0" smtClean="0"/>
              <a:t>, </a:t>
            </a:r>
            <a:r>
              <a:rPr lang="cs-CZ" dirty="0" err="1" smtClean="0"/>
              <a:t>Sn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3563" y="1567672"/>
            <a:ext cx="6767513" cy="4524375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MS900075036[2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5092.2094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020272" y="5229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6946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65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251520" y="260648"/>
            <a:ext cx="8712968" cy="6336704"/>
          </a:xfrm>
          <a:prstGeom prst="actionButtonBlank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27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Periodická soustava prvků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2080101"/>
          <a:ext cx="8229600" cy="3566160"/>
        </p:xfrm>
        <a:graphic>
          <a:graphicData uri="http://schemas.openxmlformats.org/drawingml/2006/table">
            <a:tbl>
              <a:tblPr/>
              <a:tblGrid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</a:tblGrid>
              <a:tr h="0">
                <a:tc gridSpan="18">
                  <a:txBody>
                    <a:bodyPr/>
                    <a:lstStyle/>
                    <a:p>
                      <a:r>
                        <a:rPr lang="cs-CZ"/>
                        <a:t>Periodická tabulka chemických prvků</a:t>
                      </a: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" tooltip="Alkalické kovy"/>
                        </a:rPr>
                        <a:t>1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" tooltip="2. skupina"/>
                        </a:rPr>
                        <a:t>2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" tooltip="3. skupina"/>
                        </a:rPr>
                        <a:t>3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" tooltip="4. skupina"/>
                        </a:rPr>
                        <a:t>4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" tooltip="5. skupina"/>
                        </a:rPr>
                        <a:t>5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" tooltip="6. skupina"/>
                        </a:rPr>
                        <a:t>6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" tooltip="7. skupina"/>
                        </a:rPr>
                        <a:t>7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" tooltip="8. skupina"/>
                        </a:rPr>
                        <a:t>8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" tooltip="9. skupina"/>
                        </a:rPr>
                        <a:t>9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" tooltip="10. skupina"/>
                        </a:rPr>
                        <a:t>10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" tooltip="11. skupina"/>
                        </a:rPr>
                        <a:t>11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" tooltip="12. skupina"/>
                        </a:rPr>
                        <a:t>12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4" tooltip="Triely"/>
                        </a:rPr>
                        <a:t>13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5" tooltip="Tetrely"/>
                        </a:rPr>
                        <a:t>14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6" tooltip="Pentely"/>
                        </a:rPr>
                        <a:t>15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7" tooltip="Chalkogen"/>
                        </a:rPr>
                        <a:t>16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8" tooltip="Halogen"/>
                        </a:rPr>
                        <a:t>17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9" tooltip="Inertní plyn"/>
                        </a:rPr>
                        <a:t>18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0" tooltip="Vodík"/>
                        </a:rPr>
                        <a:t>H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 gridSpan="16">
                  <a:txBody>
                    <a:bodyPr/>
                    <a:lstStyle/>
                    <a:p>
                      <a:r>
                        <a:rPr lang="cs-CZ" i="1"/>
                        <a:t>(přehled)</a:t>
                      </a:r>
                      <a:endParaRPr lang="cs-CZ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1" tooltip="Helium"/>
                        </a:rPr>
                        <a:t>He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2" tooltip="Lithium"/>
                        </a:rPr>
                        <a:t>Li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3" tooltip="Beryllium"/>
                        </a:rPr>
                        <a:t>Be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 gridSpan="10">
                  <a:txBody>
                    <a:bodyPr/>
                    <a:lstStyle/>
                    <a:p>
                      <a:endParaRPr lang="cs-CZ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4" tooltip="Bor (prvek)"/>
                        </a:rPr>
                        <a:t>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5" tooltip="Uhlík"/>
                        </a:rPr>
                        <a:t>C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6" tooltip="Dusík"/>
                        </a:rPr>
                        <a:t>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7" tooltip="Kyslík"/>
                        </a:rPr>
                        <a:t>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8" tooltip="Fluor"/>
                        </a:rPr>
                        <a:t>F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9" tooltip="Neon"/>
                        </a:rPr>
                        <a:t>Ne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0" tooltip="Sodík"/>
                        </a:rPr>
                        <a:t>Na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1" tooltip="Hořčík"/>
                        </a:rPr>
                        <a:t>Mg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 gridSpan="10">
                  <a:txBody>
                    <a:bodyPr/>
                    <a:lstStyle/>
                    <a:p>
                      <a:endParaRPr lang="cs-CZ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>
                          <a:effectLst/>
                        </a:rPr>
                        <a:t>Al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2" tooltip="Křemík"/>
                        </a:rPr>
                        <a:t>Si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3" tooltip="Fosfor"/>
                        </a:rPr>
                        <a:t>P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4" tooltip="Síra"/>
                        </a:rPr>
                        <a:t>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5" tooltip="Chlor"/>
                        </a:rPr>
                        <a:t>Cl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6" tooltip="Argon"/>
                        </a:rPr>
                        <a:t>Ar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7" tooltip="Draslík"/>
                        </a:rPr>
                        <a:t>K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8" tooltip="Vápník"/>
                        </a:rPr>
                        <a:t>Ca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9" tooltip="Skandium"/>
                        </a:rPr>
                        <a:t>Sc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0" tooltip="Titan (prvek)"/>
                        </a:rPr>
                        <a:t>Ti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1" tooltip="Vanad"/>
                        </a:rPr>
                        <a:t>V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2" tooltip="Chrom"/>
                        </a:rPr>
                        <a:t>Cr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3" tooltip="Mangan"/>
                        </a:rPr>
                        <a:t>Mn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4" tooltip="Železo"/>
                        </a:rPr>
                        <a:t>Fe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5" tooltip="Kobalt"/>
                        </a:rPr>
                        <a:t>Co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6" tooltip="Nikl"/>
                        </a:rPr>
                        <a:t>Ni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7" tooltip="Měď"/>
                        </a:rPr>
                        <a:t>Cu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8" tooltip="Zinek"/>
                        </a:rPr>
                        <a:t>Zn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9" tooltip="Gallium"/>
                        </a:rPr>
                        <a:t>Ga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0" tooltip="Germanium"/>
                        </a:rPr>
                        <a:t>Ge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1" tooltip="Arsen"/>
                        </a:rPr>
                        <a:t>As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2" tooltip="Selen"/>
                        </a:rPr>
                        <a:t>Se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3" tooltip="Brom"/>
                        </a:rPr>
                        <a:t>Br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4" tooltip="Krypton"/>
                        </a:rPr>
                        <a:t>Kr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5" tooltip="Rubidium"/>
                        </a:rPr>
                        <a:t>Rb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6" tooltip="Stroncium"/>
                        </a:rPr>
                        <a:t>Sr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7" tooltip="Yttrium"/>
                        </a:rPr>
                        <a:t>Y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8" tooltip="Zirkonium"/>
                        </a:rPr>
                        <a:t>Zr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9" tooltip="Niob"/>
                        </a:rPr>
                        <a:t>Nb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0" tooltip="Molybden"/>
                        </a:rPr>
                        <a:t>Mo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1" tooltip="Technecium"/>
                        </a:rPr>
                        <a:t>Tc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2" tooltip="Ruthenium"/>
                        </a:rPr>
                        <a:t>Ru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3" tooltip="Rhodium"/>
                        </a:rPr>
                        <a:t>Rh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4" tooltip="Palladium"/>
                        </a:rPr>
                        <a:t>Pd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5" tooltip="Stříbro"/>
                        </a:rPr>
                        <a:t>Ag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6" tooltip="Kadmium"/>
                        </a:rPr>
                        <a:t>Cd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7" tooltip="Indium"/>
                        </a:rPr>
                        <a:t>In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8" tooltip="Cín"/>
                        </a:rPr>
                        <a:t>Sn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9" tooltip="Antimon"/>
                        </a:rPr>
                        <a:t>Sb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0" tooltip="Tellur"/>
                        </a:rPr>
                        <a:t>Te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1" tooltip="Jod"/>
                        </a:rPr>
                        <a:t>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2" tooltip="Xenon"/>
                        </a:rPr>
                        <a:t>Xe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3" tooltip="Cesium"/>
                        </a:rPr>
                        <a:t>Cs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4" tooltip="Baryum"/>
                        </a:rPr>
                        <a:t>Ba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</a:rPr>
                        <a:t>*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5" tooltip="Hafnium"/>
                        </a:rPr>
                        <a:t>Hf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6" tooltip="Tantal"/>
                        </a:rPr>
                        <a:t>Ta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7" tooltip="Wolfram"/>
                        </a:rPr>
                        <a:t>W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8" tooltip="Rhenium"/>
                        </a:rPr>
                        <a:t>Re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9" tooltip="Osmium"/>
                        </a:rPr>
                        <a:t>Os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0" tooltip="Iridium"/>
                        </a:rPr>
                        <a:t>Ir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1" tooltip="Platina"/>
                        </a:rPr>
                        <a:t>Pt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2" tooltip="Zlato"/>
                        </a:rPr>
                        <a:t>Au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3" tooltip="Rtuť"/>
                        </a:rPr>
                        <a:t>Hg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4" tooltip="Thallium"/>
                        </a:rPr>
                        <a:t>Tl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5" tooltip="Olovo"/>
                        </a:rPr>
                        <a:t>Pb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6" tooltip="Bismut"/>
                        </a:rPr>
                        <a:t>Bi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7" tooltip="Polonium"/>
                        </a:rPr>
                        <a:t>Po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8" tooltip="Astat"/>
                        </a:rPr>
                        <a:t>At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9" tooltip="Radon"/>
                        </a:rPr>
                        <a:t>Rn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0" tooltip="Francium"/>
                        </a:rPr>
                        <a:t>Fr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767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1" tooltip="Radium"/>
                        </a:rPr>
                        <a:t>Ra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</a:rPr>
                        <a:t>**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2" tooltip="Rutherfordium"/>
                        </a:rPr>
                        <a:t>Rf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3" tooltip="Dubnium"/>
                        </a:rPr>
                        <a:t>Db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4" tooltip="Seaborgium"/>
                        </a:rPr>
                        <a:t>Sg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5" tooltip="Bohrium"/>
                        </a:rPr>
                        <a:t>Bh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6" tooltip="Hassium"/>
                        </a:rPr>
                        <a:t>Hs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7" tooltip="Meitnerium"/>
                        </a:rPr>
                        <a:t>Mt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8" tooltip="Darmstadtium"/>
                        </a:rPr>
                        <a:t>Ds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9" tooltip="Roentgenium"/>
                        </a:rPr>
                        <a:t>Rg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0" tooltip="Kopernicium"/>
                        </a:rPr>
                        <a:t>Cn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1" tooltip="Ununtrium"/>
                        </a:rPr>
                        <a:t>Uut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2" tooltip="Flerovium"/>
                        </a:rPr>
                        <a:t>Fl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3" tooltip="Ununpentium"/>
                        </a:rPr>
                        <a:t>Uup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4" tooltip="Livermorium"/>
                        </a:rPr>
                        <a:t>Lv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5" tooltip="Ununseptium"/>
                        </a:rPr>
                        <a:t>Uus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D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6" tooltip="Ununoctium"/>
                        </a:rPr>
                        <a:t>Uuo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FFFF"/>
                    </a:solidFill>
                  </a:tcPr>
                </a:tc>
              </a:tr>
              <a:tr h="0">
                <a:tc gridSpan="18">
                  <a:txBody>
                    <a:bodyPr/>
                    <a:lstStyle/>
                    <a:p>
                      <a:r>
                        <a:rPr lang="cs-CZ"/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 gridSpan="3"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*</a:t>
                      </a:r>
                      <a:r>
                        <a:rPr lang="cs-CZ" i="1">
                          <a:effectLst/>
                          <a:hlinkClick r:id="rId107" tooltip="Lanthanoidy"/>
                        </a:rPr>
                        <a:t>Lanthanoidy</a:t>
                      </a:r>
                      <a:r>
                        <a:rPr lang="cs-CZ">
                          <a:effectLst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8" tooltip="Lanthan"/>
                        </a:rPr>
                        <a:t>La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9" tooltip="Cer"/>
                        </a:rPr>
                        <a:t>Ce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0" tooltip="Praseodym"/>
                        </a:rPr>
                        <a:t>Pr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1" tooltip="Neodym"/>
                        </a:rPr>
                        <a:t>Nd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2" tooltip="Promethium"/>
                        </a:rPr>
                        <a:t>Pm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3" tooltip="Samarium"/>
                        </a:rPr>
                        <a:t>Sm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4" tooltip="Europium"/>
                        </a:rPr>
                        <a:t>Eu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5" tooltip="Gadolinium"/>
                        </a:rPr>
                        <a:t>Gd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6" tooltip="Terbium"/>
                        </a:rPr>
                        <a:t>Tb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7" tooltip="Dysprosium"/>
                        </a:rPr>
                        <a:t>Dy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8" tooltip="Holmium"/>
                        </a:rPr>
                        <a:t>Ho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9" tooltip="Erbium"/>
                        </a:rPr>
                        <a:t>Er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0" tooltip="Thulium"/>
                        </a:rPr>
                        <a:t>Tm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1" tooltip="Ytterbium"/>
                        </a:rPr>
                        <a:t>Yb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2" tooltip="Lutecium"/>
                        </a:rPr>
                        <a:t>Lu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</a:tr>
              <a:tr h="0">
                <a:tc gridSpan="3"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**</a:t>
                      </a:r>
                      <a:r>
                        <a:rPr lang="cs-CZ" i="1">
                          <a:effectLst/>
                          <a:hlinkClick r:id="rId123" tooltip="Aktinoidy"/>
                        </a:rPr>
                        <a:t>Aktinoidy</a:t>
                      </a:r>
                      <a:r>
                        <a:rPr lang="cs-CZ">
                          <a:effectLst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4" tooltip="Aktinium"/>
                        </a:rPr>
                        <a:t>Ac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5" tooltip="Thorium"/>
                        </a:rPr>
                        <a:t>Th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6" tooltip="Protaktinium"/>
                        </a:rPr>
                        <a:t>Pa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7" tooltip="Uran (prvek)"/>
                        </a:rPr>
                        <a:t>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8" tooltip="Neptunium"/>
                        </a:rPr>
                        <a:t>Np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9" tooltip="Plutonium"/>
                        </a:rPr>
                        <a:t>Pu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0" tooltip="Americium"/>
                        </a:rPr>
                        <a:t>Am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1" tooltip="Curium"/>
                        </a:rPr>
                        <a:t>Cm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2" tooltip="Berkelium"/>
                        </a:rPr>
                        <a:t>Bk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3" tooltip="Kalifornium"/>
                        </a:rPr>
                        <a:t>Cf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4" tooltip="Einsteinium"/>
                        </a:rPr>
                        <a:t>Es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5" tooltip="Fermium"/>
                        </a:rPr>
                        <a:t>Fm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6" tooltip="Mendelevium"/>
                        </a:rPr>
                        <a:t>Md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7" tooltip="Nobelium"/>
                        </a:rPr>
                        <a:t>No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8" tooltip="Lawrencium"/>
                        </a:rPr>
                        <a:t>Lr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</a:tr>
              <a:tr h="0">
                <a:tc gridSpan="18">
                  <a:txBody>
                    <a:bodyPr/>
                    <a:lstStyle/>
                    <a:p>
                      <a:r>
                        <a:rPr lang="cs-CZ" dirty="0"/>
                        <a:t> 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457200" y="1854497"/>
            <a:ext cx="8507288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1534271"/>
              </p:ext>
            </p:extLst>
          </p:nvPr>
        </p:nvGraphicFramePr>
        <p:xfrm>
          <a:off x="457200" y="2080101"/>
          <a:ext cx="8229600" cy="3566160"/>
        </p:xfrm>
        <a:graphic>
          <a:graphicData uri="http://schemas.openxmlformats.org/drawingml/2006/table">
            <a:tbl>
              <a:tblPr/>
              <a:tblGrid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</a:tblGrid>
              <a:tr h="0">
                <a:tc gridSpan="18">
                  <a:txBody>
                    <a:bodyPr/>
                    <a:lstStyle/>
                    <a:p>
                      <a:r>
                        <a:rPr lang="cs-CZ" dirty="0"/>
                        <a:t>Periodická tabulka chemických prvků</a:t>
                      </a: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" tooltip="Alkalické kovy"/>
                        </a:rPr>
                        <a:t>1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" tooltip="2. skupina"/>
                        </a:rPr>
                        <a:t>2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" tooltip="3. skupina"/>
                        </a:rPr>
                        <a:t>3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" tooltip="4. skupina"/>
                        </a:rPr>
                        <a:t>4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" tooltip="5. skupina"/>
                        </a:rPr>
                        <a:t>5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" tooltip="6. skupina"/>
                        </a:rPr>
                        <a:t>6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" tooltip="7. skupina"/>
                        </a:rPr>
                        <a:t>7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" tooltip="8. skupina"/>
                        </a:rPr>
                        <a:t>8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" tooltip="9. skupina"/>
                        </a:rPr>
                        <a:t>9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" tooltip="10. skupina"/>
                        </a:rPr>
                        <a:t>10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" tooltip="11. skupina"/>
                        </a:rPr>
                        <a:t>11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" tooltip="12. skupina"/>
                        </a:rPr>
                        <a:t>12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4" tooltip="Triely"/>
                        </a:rPr>
                        <a:t>13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5" tooltip="Tetrely"/>
                        </a:rPr>
                        <a:t>14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6" tooltip="Pentely"/>
                        </a:rPr>
                        <a:t>15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7" tooltip="Chalkogen"/>
                        </a:rPr>
                        <a:t>16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8" tooltip="Halogen"/>
                        </a:rPr>
                        <a:t>17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9" tooltip="Inertní plyn"/>
                        </a:rPr>
                        <a:t>18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0" tooltip="Vodík"/>
                        </a:rPr>
                        <a:t>H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 gridSpan="16">
                  <a:txBody>
                    <a:bodyPr/>
                    <a:lstStyle/>
                    <a:p>
                      <a:r>
                        <a:rPr lang="cs-CZ" i="1"/>
                        <a:t>(přehled)</a:t>
                      </a:r>
                      <a:endParaRPr lang="cs-CZ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1" tooltip="Helium"/>
                        </a:rPr>
                        <a:t>He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2" tooltip="Lithium"/>
                        </a:rPr>
                        <a:t>Li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3" tooltip="Beryllium"/>
                        </a:rPr>
                        <a:t>Be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 gridSpan="10">
                  <a:txBody>
                    <a:bodyPr/>
                    <a:lstStyle/>
                    <a:p>
                      <a:endParaRPr lang="cs-CZ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4" tooltip="Bor (prvek)"/>
                        </a:rPr>
                        <a:t>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5" tooltip="Uhlík"/>
                        </a:rPr>
                        <a:t>C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6" tooltip="Dusík"/>
                        </a:rPr>
                        <a:t>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7" tooltip="Kyslík"/>
                        </a:rPr>
                        <a:t>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8" tooltip="Fluor"/>
                        </a:rPr>
                        <a:t>F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9" tooltip="Neon"/>
                        </a:rPr>
                        <a:t>Ne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0" tooltip="Sodík"/>
                        </a:rPr>
                        <a:t>Na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1" tooltip="Hořčík"/>
                        </a:rPr>
                        <a:t>Mg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 gridSpan="10">
                  <a:txBody>
                    <a:bodyPr/>
                    <a:lstStyle/>
                    <a:p>
                      <a:endParaRPr lang="cs-CZ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>
                          <a:effectLst/>
                        </a:rPr>
                        <a:t>Al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2" tooltip="Křemík"/>
                        </a:rPr>
                        <a:t>Si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3" tooltip="Fosfor"/>
                        </a:rPr>
                        <a:t>P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4" tooltip="Síra"/>
                        </a:rPr>
                        <a:t>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5" tooltip="Chlor"/>
                        </a:rPr>
                        <a:t>Cl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6" tooltip="Argon"/>
                        </a:rPr>
                        <a:t>Ar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7" tooltip="Draslík"/>
                        </a:rPr>
                        <a:t>K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8" tooltip="Vápník"/>
                        </a:rPr>
                        <a:t>Ca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9" tooltip="Skandium"/>
                        </a:rPr>
                        <a:t>Sc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0" tooltip="Titan (prvek)"/>
                        </a:rPr>
                        <a:t>Ti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1" tooltip="Vanad"/>
                        </a:rPr>
                        <a:t>V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2" tooltip="Chrom"/>
                        </a:rPr>
                        <a:t>Cr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3" tooltip="Mangan"/>
                        </a:rPr>
                        <a:t>Mn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err="1">
                          <a:solidFill>
                            <a:schemeClr val="tx1"/>
                          </a:solidFill>
                          <a:effectLst/>
                          <a:hlinkClick r:id="rId44" tooltip="Železo"/>
                        </a:rPr>
                        <a:t>Fe</a:t>
                      </a:r>
                      <a:endParaRPr lang="cs-CZ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5" tooltip="Kobalt"/>
                        </a:rPr>
                        <a:t>Co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6" tooltip="Nikl"/>
                        </a:rPr>
                        <a:t>Ni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7" tooltip="Měď"/>
                        </a:rPr>
                        <a:t>Cu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8" tooltip="Zinek"/>
                        </a:rPr>
                        <a:t>Zn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9" tooltip="Gallium"/>
                        </a:rPr>
                        <a:t>Ga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0" tooltip="Germanium"/>
                        </a:rPr>
                        <a:t>Ge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1" tooltip="Arsen"/>
                        </a:rPr>
                        <a:t>As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2" tooltip="Selen"/>
                        </a:rPr>
                        <a:t>Se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3" tooltip="Brom"/>
                        </a:rPr>
                        <a:t>Br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4" tooltip="Krypton"/>
                        </a:rPr>
                        <a:t>Kr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5" tooltip="Rubidium"/>
                        </a:rPr>
                        <a:t>Rb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6" tooltip="Stroncium"/>
                        </a:rPr>
                        <a:t>Sr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7" tooltip="Yttrium"/>
                        </a:rPr>
                        <a:t>Y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8" tooltip="Zirkonium"/>
                        </a:rPr>
                        <a:t>Zr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9" tooltip="Niob"/>
                        </a:rPr>
                        <a:t>Nb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0" tooltip="Molybden"/>
                        </a:rPr>
                        <a:t>Mo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1" tooltip="Technecium"/>
                        </a:rPr>
                        <a:t>Tc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2" tooltip="Ruthenium"/>
                        </a:rPr>
                        <a:t>Ru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3" tooltip="Rhodium"/>
                        </a:rPr>
                        <a:t>Rh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4" tooltip="Palladium"/>
                        </a:rPr>
                        <a:t>Pd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5" tooltip="Stříbro"/>
                        </a:rPr>
                        <a:t>Ag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6" tooltip="Kadmium"/>
                        </a:rPr>
                        <a:t>Cd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7" tooltip="Indium"/>
                        </a:rPr>
                        <a:t>In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8" tooltip="Cín"/>
                        </a:rPr>
                        <a:t>Sn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9" tooltip="Antimon"/>
                        </a:rPr>
                        <a:t>Sb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0" tooltip="Tellur"/>
                        </a:rPr>
                        <a:t>Te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1" tooltip="Jod"/>
                        </a:rPr>
                        <a:t>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2" tooltip="Xenon"/>
                        </a:rPr>
                        <a:t>Xe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3" tooltip="Cesium"/>
                        </a:rPr>
                        <a:t>Cs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4" tooltip="Baryum"/>
                        </a:rPr>
                        <a:t>Ba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</a:rPr>
                        <a:t>*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5" tooltip="Hafnium"/>
                        </a:rPr>
                        <a:t>Hf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6" tooltip="Tantal"/>
                        </a:rPr>
                        <a:t>Ta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7" tooltip="Wolfram"/>
                        </a:rPr>
                        <a:t>W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8" tooltip="Rhenium"/>
                        </a:rPr>
                        <a:t>Re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9" tooltip="Osmium"/>
                        </a:rPr>
                        <a:t>Os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0" tooltip="Iridium"/>
                        </a:rPr>
                        <a:t>Ir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1" tooltip="Platina"/>
                        </a:rPr>
                        <a:t>Pt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2" tooltip="Zlato"/>
                        </a:rPr>
                        <a:t>Au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3" tooltip="Rtuť"/>
                        </a:rPr>
                        <a:t>Hg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4" tooltip="Thallium"/>
                        </a:rPr>
                        <a:t>Tl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5" tooltip="Olovo"/>
                        </a:rPr>
                        <a:t>Pb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6" tooltip="Bismut"/>
                        </a:rPr>
                        <a:t>Bi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7" tooltip="Polonium"/>
                        </a:rPr>
                        <a:t>Po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8" tooltip="Astat"/>
                        </a:rPr>
                        <a:t>At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9" tooltip="Radon"/>
                        </a:rPr>
                        <a:t>Rn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0" tooltip="Francium"/>
                        </a:rPr>
                        <a:t>Fr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767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1" tooltip="Radium"/>
                        </a:rPr>
                        <a:t>Ra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</a:rPr>
                        <a:t>**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2" tooltip="Rutherfordium"/>
                        </a:rPr>
                        <a:t>Rf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3" tooltip="Dubnium"/>
                        </a:rPr>
                        <a:t>Db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4" tooltip="Seaborgium"/>
                        </a:rPr>
                        <a:t>Sg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5" tooltip="Bohrium"/>
                        </a:rPr>
                        <a:t>Bh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6" tooltip="Hassium"/>
                        </a:rPr>
                        <a:t>Hs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7" tooltip="Meitnerium"/>
                        </a:rPr>
                        <a:t>Mt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8" tooltip="Darmstadtium"/>
                        </a:rPr>
                        <a:t>Ds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9" tooltip="Roentgenium"/>
                        </a:rPr>
                        <a:t>Rg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0" tooltip="Kopernicium"/>
                        </a:rPr>
                        <a:t>Cn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1" tooltip="Ununtrium"/>
                        </a:rPr>
                        <a:t>Uut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2" tooltip="Flerovium"/>
                        </a:rPr>
                        <a:t>Fl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3" tooltip="Ununpentium"/>
                        </a:rPr>
                        <a:t>Uup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4" tooltip="Livermorium"/>
                        </a:rPr>
                        <a:t>Lv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5" tooltip="Ununseptium"/>
                        </a:rPr>
                        <a:t>Uus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D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6" tooltip="Ununoctium"/>
                        </a:rPr>
                        <a:t>Uuo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FFFF"/>
                    </a:solidFill>
                  </a:tcPr>
                </a:tc>
              </a:tr>
              <a:tr h="0">
                <a:tc gridSpan="18">
                  <a:txBody>
                    <a:bodyPr/>
                    <a:lstStyle/>
                    <a:p>
                      <a:r>
                        <a:rPr lang="cs-CZ"/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 gridSpan="3"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*</a:t>
                      </a:r>
                      <a:r>
                        <a:rPr lang="cs-CZ" i="1">
                          <a:effectLst/>
                          <a:hlinkClick r:id="rId107" tooltip="Lanthanoidy"/>
                        </a:rPr>
                        <a:t>Lanthanoidy</a:t>
                      </a:r>
                      <a:r>
                        <a:rPr lang="cs-CZ">
                          <a:effectLst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8" tooltip="Lanthan"/>
                        </a:rPr>
                        <a:t>La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9" tooltip="Cer"/>
                        </a:rPr>
                        <a:t>Ce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0" tooltip="Praseodym"/>
                        </a:rPr>
                        <a:t>Pr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1" tooltip="Neodym"/>
                        </a:rPr>
                        <a:t>Nd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2" tooltip="Promethium"/>
                        </a:rPr>
                        <a:t>Pm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3" tooltip="Samarium"/>
                        </a:rPr>
                        <a:t>Sm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4" tooltip="Europium"/>
                        </a:rPr>
                        <a:t>Eu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5" tooltip="Gadolinium"/>
                        </a:rPr>
                        <a:t>Gd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6" tooltip="Terbium"/>
                        </a:rPr>
                        <a:t>Tb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7" tooltip="Dysprosium"/>
                        </a:rPr>
                        <a:t>Dy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8" tooltip="Holmium"/>
                        </a:rPr>
                        <a:t>Ho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9" tooltip="Erbium"/>
                        </a:rPr>
                        <a:t>Er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0" tooltip="Thulium"/>
                        </a:rPr>
                        <a:t>Tm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1" tooltip="Ytterbium"/>
                        </a:rPr>
                        <a:t>Yb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2" tooltip="Lutecium"/>
                        </a:rPr>
                        <a:t>Lu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</a:tr>
              <a:tr h="0">
                <a:tc gridSpan="3"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**</a:t>
                      </a:r>
                      <a:r>
                        <a:rPr lang="cs-CZ" i="1">
                          <a:effectLst/>
                          <a:hlinkClick r:id="rId123" tooltip="Aktinoidy"/>
                        </a:rPr>
                        <a:t>Aktinoidy</a:t>
                      </a:r>
                      <a:r>
                        <a:rPr lang="cs-CZ">
                          <a:effectLst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4" tooltip="Aktinium"/>
                        </a:rPr>
                        <a:t>Ac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5" tooltip="Thorium"/>
                        </a:rPr>
                        <a:t>Th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6" tooltip="Protaktinium"/>
                        </a:rPr>
                        <a:t>Pa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7" tooltip="Uran (prvek)"/>
                        </a:rPr>
                        <a:t>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8" tooltip="Neptunium"/>
                        </a:rPr>
                        <a:t>Np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9" tooltip="Plutonium"/>
                        </a:rPr>
                        <a:t>Pu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0" tooltip="Americium"/>
                        </a:rPr>
                        <a:t>Am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1" tooltip="Curium"/>
                        </a:rPr>
                        <a:t>Cm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2" tooltip="Berkelium"/>
                        </a:rPr>
                        <a:t>Bk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3" tooltip="Kalifornium"/>
                        </a:rPr>
                        <a:t>Cf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4" tooltip="Einsteinium"/>
                        </a:rPr>
                        <a:t>Es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5" tooltip="Fermium"/>
                        </a:rPr>
                        <a:t>Fm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6" tooltip="Mendelevium"/>
                        </a:rPr>
                        <a:t>Md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7" tooltip="Nobelium"/>
                        </a:rPr>
                        <a:t>No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8" tooltip="Lawrencium"/>
                        </a:rPr>
                        <a:t>Lr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</a:tr>
              <a:tr h="0">
                <a:tc gridSpan="18">
                  <a:txBody>
                    <a:bodyPr/>
                    <a:lstStyle/>
                    <a:p>
                      <a:r>
                        <a:rPr lang="cs-CZ" dirty="0"/>
                        <a:t> 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Rectangle 3"/>
          <p:cNvSpPr>
            <a:spLocks noChangeArrowheads="1"/>
          </p:cNvSpPr>
          <p:nvPr/>
        </p:nvSpPr>
        <p:spPr bwMode="auto">
          <a:xfrm>
            <a:off x="457200" y="2079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457200" y="2536825"/>
            <a:ext cx="9144000" cy="15875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prstDash val="solid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" name="Šipka dolů 2"/>
          <p:cNvSpPr/>
          <p:nvPr/>
        </p:nvSpPr>
        <p:spPr>
          <a:xfrm>
            <a:off x="3645396" y="2777827"/>
            <a:ext cx="333751" cy="579165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597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0.24995 L 1.94444E-6 3.00578E-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107504" y="188640"/>
            <a:ext cx="8784976" cy="6480720"/>
          </a:xfrm>
          <a:prstGeom prst="actionButtonBlank">
            <a:avLst/>
          </a:prstGeom>
          <a:gradFill>
            <a:gsLst>
              <a:gs pos="0">
                <a:srgbClr val="5E9EFF"/>
              </a:gs>
              <a:gs pos="52000">
                <a:srgbClr val="85C2FF"/>
              </a:gs>
              <a:gs pos="78000">
                <a:schemeClr val="accent3">
                  <a:lumMod val="60000"/>
                  <a:lumOff val="40000"/>
                </a:schemeClr>
              </a:gs>
              <a:gs pos="100000">
                <a:srgbClr val="FFEBFA"/>
              </a:gs>
            </a:gsLst>
            <a:lin ang="36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ŽELEZO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/>
              <a:t>Železo</a:t>
            </a:r>
            <a:r>
              <a:rPr lang="cs-CZ" dirty="0" smtClean="0"/>
              <a:t> (chemická značka </a:t>
            </a:r>
            <a:r>
              <a:rPr lang="cs-CZ" b="1" dirty="0" err="1" smtClean="0"/>
              <a:t>Fe</a:t>
            </a:r>
            <a:r>
              <a:rPr lang="cs-CZ" dirty="0" smtClean="0"/>
              <a:t>,</a:t>
            </a:r>
          </a:p>
          <a:p>
            <a:r>
              <a:rPr lang="cs-CZ" dirty="0" smtClean="0"/>
              <a:t> latinsky -  </a:t>
            </a:r>
            <a:r>
              <a:rPr lang="cs-CZ" i="1" dirty="0" err="1" smtClean="0"/>
              <a:t>Ferrum</a:t>
            </a:r>
            <a:endParaRPr lang="cs-CZ" dirty="0"/>
          </a:p>
          <a:p>
            <a:r>
              <a:rPr lang="cs-CZ" dirty="0" smtClean="0"/>
              <a:t> je nejrozšířenější přechodný kovový prvek</a:t>
            </a:r>
          </a:p>
          <a:p>
            <a:r>
              <a:rPr lang="cs-CZ" dirty="0" smtClean="0"/>
              <a:t>druhý nejrozšířenější kov na Zemi</a:t>
            </a:r>
          </a:p>
          <a:p>
            <a:r>
              <a:rPr lang="cs-CZ" dirty="0" smtClean="0"/>
              <a:t>zastoupen i ve vesmíru </a:t>
            </a:r>
          </a:p>
          <a:p>
            <a:r>
              <a:rPr lang="cs-CZ" dirty="0"/>
              <a:t>l</a:t>
            </a:r>
            <a:r>
              <a:rPr lang="cs-CZ" dirty="0" smtClean="0"/>
              <a:t>idstvu je znám již od pravěku – doba železná</a:t>
            </a:r>
          </a:p>
          <a:p>
            <a:r>
              <a:rPr lang="cs-CZ" dirty="0"/>
              <a:t>v</a:t>
            </a:r>
            <a:r>
              <a:rPr lang="cs-CZ" dirty="0" smtClean="0"/>
              <a:t> přírodě se minerály železa vyskytují velmi hojně a železo se z nich získává redukcí ve </a:t>
            </a:r>
            <a:r>
              <a:rPr lang="cs-CZ" dirty="0" smtClean="0">
                <a:hlinkClick r:id="rId2"/>
              </a:rPr>
              <a:t>vysoké peci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4701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75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107504" y="188640"/>
            <a:ext cx="8856984" cy="6480720"/>
          </a:xfrm>
          <a:prstGeom prst="actionButtonBlank">
            <a:avLst/>
          </a:prstGeom>
          <a:gradFill>
            <a:gsLst>
              <a:gs pos="0">
                <a:srgbClr val="5E9EFF"/>
              </a:gs>
              <a:gs pos="52000">
                <a:srgbClr val="85C2FF"/>
              </a:gs>
              <a:gs pos="78000">
                <a:schemeClr val="accent3">
                  <a:lumMod val="60000"/>
                  <a:lumOff val="40000"/>
                </a:schemeClr>
              </a:gs>
              <a:gs pos="100000">
                <a:srgbClr val="FFEBFA"/>
              </a:gs>
            </a:gsLst>
            <a:lin ang="36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/>
              <a:t>ŽELEZO</a:t>
            </a:r>
            <a:endParaRPr lang="cs-CZ" sz="7200" b="1" dirty="0"/>
          </a:p>
        </p:txBody>
      </p:sp>
      <p:pic>
        <p:nvPicPr>
          <p:cNvPr id="2050" name="Picture 2" descr="C:\Users\Speciální školy\AppData\Local\Microsoft\Windows\Temporary Internet Files\Content.IE5\ZH0YGAJD\MP9004028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898" y="1696972"/>
            <a:ext cx="3275856" cy="2456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peciální školy\AppData\Local\Microsoft\Windows\Temporary Internet Files\Content.IE5\TOU8M4N4\MP900386655[1]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715763"/>
            <a:ext cx="2704571" cy="1929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peciální školy\AppData\Local\Microsoft\Windows\Temporary Internet Files\Content.IE5\ZH0YGAJD\MC9004059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0007" y="4210190"/>
            <a:ext cx="2304256" cy="2292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peciální školy\AppData\Local\Microsoft\Windows\Temporary Internet Files\Content.IE5\TOU8M4N4\MC9003103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952" y="4365104"/>
            <a:ext cx="1498702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Speciální školy\AppData\Local\Microsoft\Windows\Temporary Internet Files\Content.IE5\TOU8M4N4\MP90039909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6826" y="4005064"/>
            <a:ext cx="2912368" cy="1664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4701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75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75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25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>
                        <a14:backgroundMark x1="49849" y1="25710" x2="96235" y2="26377"/>
                        <a14:backgroundMark x1="49398" y1="26377" x2="56024" y2="62270"/>
                        <a14:backgroundMark x1="56024" y1="62270" x2="99096" y2="60935"/>
                        <a14:backgroundMark x1="95181" y1="25876" x2="99548" y2="31052"/>
                        <a14:backgroundMark x1="99398" y1="31720" x2="99548" y2="599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933231"/>
            <a:ext cx="7632848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1184" cy="850106"/>
          </a:xfrm>
        </p:spPr>
        <p:txBody>
          <a:bodyPr/>
          <a:lstStyle/>
          <a:p>
            <a:r>
              <a:rPr lang="cs-CZ" b="1" dirty="0" smtClean="0"/>
              <a:t>Vysoká pec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424701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107504" y="260648"/>
            <a:ext cx="8856984" cy="6408712"/>
          </a:xfrm>
          <a:prstGeom prst="actionButtonBlank">
            <a:avLst/>
          </a:prstGeom>
          <a:gradFill>
            <a:gsLst>
              <a:gs pos="80434">
                <a:schemeClr val="accent3"/>
              </a:gs>
              <a:gs pos="0">
                <a:schemeClr val="accent1"/>
              </a:gs>
              <a:gs pos="64999">
                <a:srgbClr val="F0EBD5"/>
              </a:gs>
              <a:gs pos="100000">
                <a:srgbClr val="D1C39F"/>
              </a:gs>
            </a:gsLst>
            <a:lin ang="27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Najdeš správný vzorec pro železo?</a:t>
            </a:r>
            <a:endParaRPr lang="cs-CZ" dirty="0"/>
          </a:p>
        </p:txBody>
      </p:sp>
      <p:sp>
        <p:nvSpPr>
          <p:cNvPr id="5" name="Vývojový diagram: děrná páska 4">
            <a:hlinkClick r:id="rId2" action="ppaction://hlinksldjump"/>
          </p:cNvPr>
          <p:cNvSpPr/>
          <p:nvPr/>
        </p:nvSpPr>
        <p:spPr>
          <a:xfrm>
            <a:off x="539552" y="3506078"/>
            <a:ext cx="2304256" cy="1908212"/>
          </a:xfrm>
          <a:prstGeom prst="flowChartPunchedTap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err="1" smtClean="0">
                <a:solidFill>
                  <a:schemeClr val="tx1"/>
                </a:solidFill>
              </a:rPr>
              <a:t>Ag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8" name="Vývojový diagram: děrná páska 7">
            <a:hlinkClick r:id="rId2" action="ppaction://hlinksldjump"/>
          </p:cNvPr>
          <p:cNvSpPr/>
          <p:nvPr/>
        </p:nvSpPr>
        <p:spPr>
          <a:xfrm>
            <a:off x="3275856" y="3465004"/>
            <a:ext cx="2304256" cy="1908212"/>
          </a:xfrm>
          <a:prstGeom prst="flowChartPunchedTap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FL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9" name="Vývojový diagram: děrná páska 8">
            <a:hlinkClick r:id="rId3" action="ppaction://hlinksldjump"/>
          </p:cNvPr>
          <p:cNvSpPr/>
          <p:nvPr/>
        </p:nvSpPr>
        <p:spPr>
          <a:xfrm>
            <a:off x="6005442" y="3506078"/>
            <a:ext cx="2304256" cy="1908212"/>
          </a:xfrm>
          <a:prstGeom prst="flowChartPunchedTap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err="1" smtClean="0">
                <a:solidFill>
                  <a:schemeClr val="tx1"/>
                </a:solidFill>
              </a:rPr>
              <a:t>Fe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8532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ROZHODNI, KTERÝ VÝROBEK JE VYROBEN ZE ŽELEZA?</a:t>
            </a:r>
            <a:endParaRPr lang="cs-CZ" dirty="0"/>
          </a:p>
        </p:txBody>
      </p:sp>
      <p:pic>
        <p:nvPicPr>
          <p:cNvPr id="4098" name="Picture 2" descr="C:\Users\Speciální školy\AppData\Local\Microsoft\Windows\Temporary Internet Files\Content.IE5\TOU8M4N4\MP900399095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129" y="1700809"/>
            <a:ext cx="3373731" cy="192784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Speciální školy\AppData\Local\Microsoft\Windows\Temporary Internet Files\Content.IE5\TOU8M4N4\MP900386062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412776"/>
            <a:ext cx="2661110" cy="1900793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Speciální školy\AppData\Local\Microsoft\Windows\Temporary Internet Files\Content.IE5\TOU8M4N4\MP900175453[1].jp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444" b="96526" l="8000" r="96000">
                        <a14:foregroundMark x1="15333" y1="21340" x2="77333" y2="4963"/>
                        <a14:foregroundMark x1="62000" y1="10670" x2="92167" y2="37717"/>
                        <a14:foregroundMark x1="15833" y1="22084" x2="4333" y2="44913"/>
                        <a14:foregroundMark x1="6833" y1="44913" x2="26333" y2="83871"/>
                        <a14:foregroundMark x1="24500" y1="82382" x2="64500" y2="96526"/>
                        <a14:foregroundMark x1="58333" y1="93797" x2="80667" y2="69727"/>
                        <a14:foregroundMark x1="80667" y1="71712" x2="95833" y2="38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382" y="4653136"/>
            <a:ext cx="2907144" cy="195263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Speciální školy\AppData\Local\Microsoft\Windows\Temporary Internet Files\Content.IE5\DWW3KEJ5\MC90018294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151" y="3858648"/>
            <a:ext cx="2863322" cy="1617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Speciální školy\AppData\Local\Microsoft\Windows\Temporary Internet Files\Content.IE5\DWW3KEJ5\MP900402864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906390"/>
            <a:ext cx="2045954" cy="1534466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Speciální školy\AppData\Local\Microsoft\Windows\Temporary Internet Files\Content.IE5\DWW3KEJ5\MC900019306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667378"/>
            <a:ext cx="2332411" cy="2035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2118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r>
              <a:rPr lang="cs-CZ" sz="4800" dirty="0" smtClean="0"/>
              <a:t>OSMISMĚRKA</a:t>
            </a:r>
            <a:endParaRPr lang="cs-CZ" sz="48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4376286"/>
              </p:ext>
            </p:extLst>
          </p:nvPr>
        </p:nvGraphicFramePr>
        <p:xfrm>
          <a:off x="1717171" y="980728"/>
          <a:ext cx="7416822" cy="5472603"/>
        </p:xfrm>
        <a:graphic>
          <a:graphicData uri="http://schemas.openxmlformats.org/drawingml/2006/table">
            <a:tbl>
              <a:tblPr/>
              <a:tblGrid>
                <a:gridCol w="1080120"/>
                <a:gridCol w="1080120"/>
                <a:gridCol w="1080120"/>
                <a:gridCol w="1080120"/>
                <a:gridCol w="1080120"/>
                <a:gridCol w="1080120"/>
                <a:gridCol w="936102"/>
              </a:tblGrid>
              <a:tr h="60806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Ž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0806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0806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806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806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806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806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0806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806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8723834"/>
              </p:ext>
            </p:extLst>
          </p:nvPr>
        </p:nvGraphicFramePr>
        <p:xfrm>
          <a:off x="0" y="980731"/>
          <a:ext cx="1568128" cy="576063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68128"/>
              </a:tblGrid>
              <a:tr h="64605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1" u="none" strike="noStrike" dirty="0">
                          <a:effectLst/>
                        </a:rPr>
                        <a:t>POUTA</a:t>
                      </a:r>
                      <a:endParaRPr lang="cs-CZ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4245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1" u="none" strike="noStrike" dirty="0">
                          <a:effectLst/>
                        </a:rPr>
                        <a:t>ALUMINIUM</a:t>
                      </a:r>
                      <a:endParaRPr lang="cs-CZ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4245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1" u="none" strike="noStrike" dirty="0">
                          <a:effectLst/>
                        </a:rPr>
                        <a:t>LOPATA</a:t>
                      </a:r>
                      <a:endParaRPr lang="cs-CZ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4245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1" u="none" strike="noStrike" dirty="0">
                          <a:effectLst/>
                        </a:rPr>
                        <a:t>POUTA</a:t>
                      </a:r>
                      <a:endParaRPr lang="cs-CZ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4245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1" u="none" strike="noStrike" dirty="0">
                          <a:effectLst/>
                        </a:rPr>
                        <a:t>PLOT</a:t>
                      </a:r>
                      <a:endParaRPr lang="cs-CZ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4245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1" u="none" strike="noStrike" dirty="0">
                          <a:effectLst/>
                        </a:rPr>
                        <a:t>MAGNETY</a:t>
                      </a:r>
                      <a:endParaRPr lang="cs-CZ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5831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1" u="none" strike="noStrike" dirty="0">
                          <a:effectLst/>
                        </a:rPr>
                        <a:t>ŽALUZIE</a:t>
                      </a:r>
                      <a:endParaRPr lang="cs-CZ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5831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1" u="none" strike="noStrike" dirty="0">
                          <a:effectLst/>
                        </a:rPr>
                        <a:t>PECE</a:t>
                      </a:r>
                      <a:endParaRPr lang="cs-CZ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5831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1" u="none" strike="noStrike" dirty="0">
                          <a:effectLst/>
                        </a:rPr>
                        <a:t>NEROST</a:t>
                      </a:r>
                      <a:endParaRPr lang="cs-CZ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4245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1" u="none" strike="noStrike" dirty="0">
                          <a:effectLst/>
                        </a:rPr>
                        <a:t>NEON</a:t>
                      </a:r>
                      <a:endParaRPr lang="cs-CZ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4245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1" u="none" strike="noStrike" dirty="0">
                          <a:effectLst/>
                        </a:rPr>
                        <a:t>REZ</a:t>
                      </a:r>
                      <a:endParaRPr lang="cs-CZ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4245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1" u="none" strike="noStrike" dirty="0">
                          <a:effectLst/>
                        </a:rPr>
                        <a:t>IRON</a:t>
                      </a:r>
                      <a:endParaRPr lang="cs-CZ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48912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Výrazy pro </a:t>
            </a:r>
            <a:r>
              <a:rPr lang="cs-CZ" dirty="0" err="1" smtClean="0"/>
              <a:t>osmisměrku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fontAlgn="b">
              <a:buNone/>
            </a:pPr>
            <a:r>
              <a:rPr lang="cs-CZ" b="1" dirty="0" smtClean="0"/>
              <a:t>POUTA</a:t>
            </a:r>
            <a:r>
              <a:rPr lang="cs-CZ" dirty="0"/>
              <a:t> </a:t>
            </a:r>
            <a:r>
              <a:rPr lang="cs-CZ" dirty="0" smtClean="0"/>
              <a:t>                   </a:t>
            </a:r>
            <a:r>
              <a:rPr lang="cs-CZ" b="1" dirty="0" smtClean="0"/>
              <a:t>ALUMINIUM</a:t>
            </a:r>
            <a:r>
              <a:rPr lang="cs-CZ" dirty="0"/>
              <a:t> </a:t>
            </a:r>
            <a:r>
              <a:rPr lang="cs-CZ" dirty="0" smtClean="0"/>
              <a:t>                </a:t>
            </a:r>
            <a:r>
              <a:rPr lang="cs-CZ" b="1" dirty="0" smtClean="0"/>
              <a:t>LOPATA</a:t>
            </a:r>
            <a:endParaRPr lang="cs-CZ" dirty="0"/>
          </a:p>
          <a:p>
            <a:pPr marL="0" indent="0" fontAlgn="b">
              <a:buNone/>
            </a:pPr>
            <a:r>
              <a:rPr lang="cs-CZ" b="1" dirty="0" smtClean="0"/>
              <a:t>POUTA</a:t>
            </a:r>
            <a:r>
              <a:rPr lang="cs-CZ" dirty="0" smtClean="0"/>
              <a:t>              </a:t>
            </a:r>
            <a:r>
              <a:rPr lang="cs-CZ" b="1" dirty="0" smtClean="0"/>
              <a:t>PLOT           MAGNETY</a:t>
            </a: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b="1" dirty="0" smtClean="0"/>
              <a:t>ŽALUZIE</a:t>
            </a:r>
            <a:r>
              <a:rPr lang="cs-CZ" dirty="0" smtClean="0"/>
              <a:t>            </a:t>
            </a:r>
            <a:r>
              <a:rPr lang="cs-CZ" b="1" dirty="0" smtClean="0"/>
              <a:t>PECE</a:t>
            </a:r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b="1" dirty="0" smtClean="0"/>
              <a:t>NEROST</a:t>
            </a: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b="1" dirty="0" smtClean="0"/>
              <a:t>NEON</a:t>
            </a:r>
            <a:r>
              <a:rPr lang="cs-CZ" dirty="0" smtClean="0"/>
              <a:t>                </a:t>
            </a:r>
            <a:r>
              <a:rPr lang="cs-CZ" b="1" dirty="0" smtClean="0"/>
              <a:t>REZ</a:t>
            </a:r>
            <a:r>
              <a:rPr lang="cs-CZ" dirty="0"/>
              <a:t> </a:t>
            </a:r>
            <a:r>
              <a:rPr lang="cs-CZ" dirty="0" smtClean="0"/>
              <a:t>             </a:t>
            </a:r>
            <a:r>
              <a:rPr lang="cs-CZ" b="1" dirty="0" smtClean="0"/>
              <a:t>IRON (anglický </a:t>
            </a:r>
            <a:r>
              <a:rPr lang="cs-CZ" b="1" smtClean="0"/>
              <a:t>výraz pro železo)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027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</a:t>
            </a:r>
            <a:r>
              <a:rPr lang="cs-CZ" dirty="0" err="1" smtClean="0"/>
              <a:t>osmisměrky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6376550"/>
              </p:ext>
            </p:extLst>
          </p:nvPr>
        </p:nvGraphicFramePr>
        <p:xfrm>
          <a:off x="1331637" y="1268760"/>
          <a:ext cx="6840764" cy="5256585"/>
        </p:xfrm>
        <a:graphic>
          <a:graphicData uri="http://schemas.openxmlformats.org/drawingml/2006/table">
            <a:tbl>
              <a:tblPr/>
              <a:tblGrid>
                <a:gridCol w="977252"/>
                <a:gridCol w="977252"/>
                <a:gridCol w="977252"/>
                <a:gridCol w="977252"/>
                <a:gridCol w="977252"/>
                <a:gridCol w="977252"/>
                <a:gridCol w="977252"/>
              </a:tblGrid>
              <a:tr h="584065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Ž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84065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84065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4065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4065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4065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4065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84065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4065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97838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251520" y="188640"/>
            <a:ext cx="8712968" cy="6408712"/>
          </a:xfrm>
          <a:prstGeom prst="actionButtonBlank">
            <a:avLst/>
          </a:prstGeom>
          <a:gradFill>
            <a:gsLst>
              <a:gs pos="80434">
                <a:schemeClr val="accent3"/>
              </a:gs>
              <a:gs pos="0">
                <a:schemeClr val="accent1"/>
              </a:gs>
              <a:gs pos="64999">
                <a:srgbClr val="F0EBD5"/>
              </a:gs>
              <a:gs pos="100000">
                <a:srgbClr val="D1C39F"/>
              </a:gs>
            </a:gsLst>
            <a:lin ang="27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</a:t>
            </a:r>
            <a:endParaRPr lang="cs-CZ" dirty="0"/>
          </a:p>
        </p:txBody>
      </p:sp>
      <p:pic>
        <p:nvPicPr>
          <p:cNvPr id="4" name="Picture 3" descr="C:\Users\Speciální školy\AppData\Local\Microsoft\Windows\Temporary Internet Files\Content.IE5\TOU8M4N4\MC9003528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042313"/>
            <a:ext cx="4464496" cy="4799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MS900097502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759588" y="4509120"/>
            <a:ext cx="609600" cy="609600"/>
          </a:xfrm>
          <a:prstGeom prst="rect">
            <a:avLst/>
          </a:prstGeom>
        </p:spPr>
      </p:pic>
      <p:sp>
        <p:nvSpPr>
          <p:cNvPr id="6" name="Tlačítko akce: Zpět nebo Předchozí 5">
            <a:hlinkClick r:id="" action="ppaction://hlinkshowjump?jump=lastslideviewed" highlightClick="1"/>
          </p:cNvPr>
          <p:cNvSpPr/>
          <p:nvPr/>
        </p:nvSpPr>
        <p:spPr>
          <a:xfrm>
            <a:off x="7123856" y="5661248"/>
            <a:ext cx="1872208" cy="79208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465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99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</a:t>
            </a:r>
            <a:endParaRPr lang="cs-CZ" b="1" dirty="0"/>
          </a:p>
        </p:txBody>
      </p:sp>
      <p:pic>
        <p:nvPicPr>
          <p:cNvPr id="3" name="Picture 2" descr="C:\Users\Speciální školy\AppData\Local\Microsoft\Windows\Temporary Internet Files\Content.IE5\ZH0YGAJD\MC900370554[1].wmf">
            <a:hlinkClick r:id="" action="ppaction://hlinkshowjump?jump=lastslide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132856"/>
            <a:ext cx="4328451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MS900065438[1].mid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26491.6468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757120" y="4733559"/>
            <a:ext cx="609600" cy="609600"/>
          </a:xfrm>
          <a:prstGeom prst="rect">
            <a:avLst/>
          </a:prstGeom>
        </p:spPr>
      </p:pic>
      <p:sp>
        <p:nvSpPr>
          <p:cNvPr id="5" name="Tlačítko akce: Zpět nebo Předchozí 4">
            <a:hlinkClick r:id="" action="ppaction://hlinkshowjump?jump=lastslideviewed" highlightClick="1"/>
          </p:cNvPr>
          <p:cNvSpPr/>
          <p:nvPr/>
        </p:nvSpPr>
        <p:spPr>
          <a:xfrm>
            <a:off x="7020272" y="5589240"/>
            <a:ext cx="1800200" cy="100811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4688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0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Použité zdroje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Galerie </a:t>
            </a:r>
            <a:r>
              <a:rPr lang="cs-CZ" dirty="0" smtClean="0"/>
              <a:t>Microsoft </a:t>
            </a:r>
            <a:r>
              <a:rPr lang="cs-CZ" dirty="0"/>
              <a:t>Office - Klipart</a:t>
            </a:r>
          </a:p>
          <a:p>
            <a:r>
              <a:rPr lang="cs-CZ" smtClean="0"/>
              <a:t>Slide</a:t>
            </a:r>
            <a:r>
              <a:rPr lang="cs-CZ" dirty="0" smtClean="0"/>
              <a:t> </a:t>
            </a:r>
            <a:r>
              <a:rPr lang="cs-CZ" dirty="0"/>
              <a:t>č. 3 -  Použitý obrázek – autor Martina </a:t>
            </a:r>
            <a:r>
              <a:rPr lang="cs-CZ" dirty="0" err="1"/>
              <a:t>Chlumová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6650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308</TotalTime>
  <Words>799</Words>
  <Application>Microsoft Office PowerPoint</Application>
  <PresentationFormat>Předvádění na obrazovce (4:3)</PresentationFormat>
  <Paragraphs>479</Paragraphs>
  <Slides>15</Slides>
  <Notes>0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 Al, Fe, Cu, Ni, Zn, Sn</vt:lpstr>
      <vt:lpstr>Periodická soustava prvků</vt:lpstr>
      <vt:lpstr>ŽELEZO</vt:lpstr>
      <vt:lpstr>ŽELEZO</vt:lpstr>
      <vt:lpstr>Vysoká pec</vt:lpstr>
      <vt:lpstr>Najdeš správný vzorec pro železo?</vt:lpstr>
      <vt:lpstr>ROZHODNI, KTERÝ VÝROBEK JE VYROBEN ZE ŽELEZA?</vt:lpstr>
      <vt:lpstr>OSMISMĚRKA</vt:lpstr>
      <vt:lpstr>Výrazy pro osmisměrku</vt:lpstr>
      <vt:lpstr>Řešení osmisměrky</vt:lpstr>
      <vt:lpstr>NE</vt:lpstr>
      <vt:lpstr>ANO</vt:lpstr>
      <vt:lpstr>Použité zdroje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Speciální školy</cp:lastModifiedBy>
  <cp:revision>27</cp:revision>
  <dcterms:created xsi:type="dcterms:W3CDTF">2013-02-13T17:38:35Z</dcterms:created>
  <dcterms:modified xsi:type="dcterms:W3CDTF">2013-03-14T07:34:03Z</dcterms:modified>
</cp:coreProperties>
</file>