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VY_32_INOVACE_14/16_Vzdělávání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Téma:Vzdělávání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DC68B4-D8E4-4BC1-9017-AA27B8537076}" type="presOf" srcId="{39F8B381-5807-488E-AC22-73DD4140ED4A}" destId="{71045F8C-00FA-488E-A7BD-E2E6753D979D}" srcOrd="0" destOrd="0" presId="urn:microsoft.com/office/officeart/2005/8/layout/target3"/>
    <dgm:cxn modelId="{EF98B018-E4F6-496E-9A80-79ACE0261D3D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8DB0587-32DE-481A-8E7E-F06E1D1E9C23}" type="presOf" srcId="{EBC41103-E2E5-4D48-9B4B-425520D3D098}" destId="{A27B6496-BF1B-4384-9217-9659064D5D6A}" srcOrd="1" destOrd="0" presId="urn:microsoft.com/office/officeart/2005/8/layout/target3"/>
    <dgm:cxn modelId="{B0FBA83D-EC5E-48BE-8CAB-3CEC3472D4AE}" type="presOf" srcId="{019433A1-1324-4DE1-9E6F-32B851095F74}" destId="{E7297F21-D4FD-4A41-AE58-814D01A6B5E7}" srcOrd="1" destOrd="0" presId="urn:microsoft.com/office/officeart/2005/8/layout/target3"/>
    <dgm:cxn modelId="{0911026A-0D9C-4AD0-92DE-EAB2B31485F0}" type="presOf" srcId="{019433A1-1324-4DE1-9E6F-32B851095F74}" destId="{A3817367-F2BC-482F-8832-FA00B51DCCF3}" srcOrd="0" destOrd="0" presId="urn:microsoft.com/office/officeart/2005/8/layout/target3"/>
    <dgm:cxn modelId="{07FA1BF1-1707-4B78-8923-0F6FDA005459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75A0209-6AA3-43A0-AED6-E990DE301C2B}" type="presOf" srcId="{EBC41103-E2E5-4D48-9B4B-425520D3D098}" destId="{3BA01B75-849B-4716-8BCD-084A86FF328F}" srcOrd="0" destOrd="0" presId="urn:microsoft.com/office/officeart/2005/8/layout/target3"/>
    <dgm:cxn modelId="{8B145AFA-25DA-4EAC-9209-A7604CF75A4E}" type="presOf" srcId="{C73C7642-F245-4585-8F88-243F9FAEF6CA}" destId="{59F530CB-4999-43B3-A00D-6AB53886BD77}" srcOrd="1" destOrd="0" presId="urn:microsoft.com/office/officeart/2005/8/layout/target3"/>
    <dgm:cxn modelId="{41EDF4AF-E8B8-428C-9641-D528E3EEBC66}" type="presOf" srcId="{C73C7642-F245-4585-8F88-243F9FAEF6CA}" destId="{9A9B6F4F-B6FF-4F2D-B640-A8473E589523}" srcOrd="0" destOrd="0" presId="urn:microsoft.com/office/officeart/2005/8/layout/target3"/>
    <dgm:cxn modelId="{E95D46F7-884D-4C24-A02C-4A2C25A905E5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4450334-A2D8-41B1-801E-6DF6045C578A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4CC9B8A-123F-41CB-BC92-B47A2BA4FD62}" type="presParOf" srcId="{71045F8C-00FA-488E-A7BD-E2E6753D979D}" destId="{3577EC6B-C980-4F34-8C69-4365E7B8FC8C}" srcOrd="0" destOrd="0" presId="urn:microsoft.com/office/officeart/2005/8/layout/target3"/>
    <dgm:cxn modelId="{AC0A2598-627D-49F6-A2C3-2BD8A9762853}" type="presParOf" srcId="{71045F8C-00FA-488E-A7BD-E2E6753D979D}" destId="{6940EB87-DC1D-4BC3-9408-9AC2E1FFC039}" srcOrd="1" destOrd="0" presId="urn:microsoft.com/office/officeart/2005/8/layout/target3"/>
    <dgm:cxn modelId="{D25C3651-907A-4193-878F-3F116377C5E1}" type="presParOf" srcId="{71045F8C-00FA-488E-A7BD-E2E6753D979D}" destId="{BC35EE03-4121-4EF9-923D-7CB6D30D358D}" srcOrd="2" destOrd="0" presId="urn:microsoft.com/office/officeart/2005/8/layout/target3"/>
    <dgm:cxn modelId="{9A58F13A-41D6-4481-A26A-8908F777761A}" type="presParOf" srcId="{71045F8C-00FA-488E-A7BD-E2E6753D979D}" destId="{C95EEA27-3CBF-4645-A92D-9D8AF5C1CBFC}" srcOrd="3" destOrd="0" presId="urn:microsoft.com/office/officeart/2005/8/layout/target3"/>
    <dgm:cxn modelId="{DF9AABD6-421B-427B-BF2A-2B5961081C60}" type="presParOf" srcId="{71045F8C-00FA-488E-A7BD-E2E6753D979D}" destId="{851BB866-B6AE-4566-893F-4C635BA974FC}" srcOrd="4" destOrd="0" presId="urn:microsoft.com/office/officeart/2005/8/layout/target3"/>
    <dgm:cxn modelId="{B6DCD152-D5FD-4FC3-857C-D4C336B33275}" type="presParOf" srcId="{71045F8C-00FA-488E-A7BD-E2E6753D979D}" destId="{643EA938-EDE0-4533-ACCC-D2BD6F3A527C}" srcOrd="5" destOrd="0" presId="urn:microsoft.com/office/officeart/2005/8/layout/target3"/>
    <dgm:cxn modelId="{21A4D93F-FAD9-4759-B4DD-DB6EF7C78972}" type="presParOf" srcId="{71045F8C-00FA-488E-A7BD-E2E6753D979D}" destId="{92F31B18-D66D-4CC7-89B9-378928DE877D}" srcOrd="6" destOrd="0" presId="urn:microsoft.com/office/officeart/2005/8/layout/target3"/>
    <dgm:cxn modelId="{A3853013-8FE5-4222-A1F0-A769AA538ADE}" type="presParOf" srcId="{71045F8C-00FA-488E-A7BD-E2E6753D979D}" destId="{902074E1-B931-4618-97F1-FADBE82E9C3C}" srcOrd="7" destOrd="0" presId="urn:microsoft.com/office/officeart/2005/8/layout/target3"/>
    <dgm:cxn modelId="{70DA44E1-5445-4C7F-B510-4CA3466652EC}" type="presParOf" srcId="{71045F8C-00FA-488E-A7BD-E2E6753D979D}" destId="{A3817367-F2BC-482F-8832-FA00B51DCCF3}" srcOrd="8" destOrd="0" presId="urn:microsoft.com/office/officeart/2005/8/layout/target3"/>
    <dgm:cxn modelId="{7AFE936F-5180-45D0-A7D6-85A295C56EF9}" type="presParOf" srcId="{71045F8C-00FA-488E-A7BD-E2E6753D979D}" destId="{2DD79E57-A63E-47D4-A1AB-6DF333476AD4}" srcOrd="9" destOrd="0" presId="urn:microsoft.com/office/officeart/2005/8/layout/target3"/>
    <dgm:cxn modelId="{D2D7B116-1776-4784-B927-46611B6F5F29}" type="presParOf" srcId="{71045F8C-00FA-488E-A7BD-E2E6753D979D}" destId="{648967D3-ED80-4214-8D87-4E7012561E4A}" srcOrd="10" destOrd="0" presId="urn:microsoft.com/office/officeart/2005/8/layout/target3"/>
    <dgm:cxn modelId="{16D5D6C0-EE98-4379-A198-803CCBE227AC}" type="presParOf" srcId="{71045F8C-00FA-488E-A7BD-E2E6753D979D}" destId="{9A9B6F4F-B6FF-4F2D-B640-A8473E589523}" srcOrd="11" destOrd="0" presId="urn:microsoft.com/office/officeart/2005/8/layout/target3"/>
    <dgm:cxn modelId="{9884D96E-4B81-44A4-BE89-26AD34B23192}" type="presParOf" srcId="{71045F8C-00FA-488E-A7BD-E2E6753D979D}" destId="{13BD0FAF-9F2C-4708-9E63-A8E8E5252943}" srcOrd="12" destOrd="0" presId="urn:microsoft.com/office/officeart/2005/8/layout/target3"/>
    <dgm:cxn modelId="{784430F5-E62E-45D8-8C57-4A027301EDA6}" type="presParOf" srcId="{71045F8C-00FA-488E-A7BD-E2E6753D979D}" destId="{6821E7C9-5E4B-45FA-8F82-01E6F26FAA25}" srcOrd="13" destOrd="0" presId="urn:microsoft.com/office/officeart/2005/8/layout/target3"/>
    <dgm:cxn modelId="{3D9A1F72-4240-4559-9C24-A24B85DF6B28}" type="presParOf" srcId="{71045F8C-00FA-488E-A7BD-E2E6753D979D}" destId="{3BA01B75-849B-4716-8BCD-084A86FF328F}" srcOrd="14" destOrd="0" presId="urn:microsoft.com/office/officeart/2005/8/layout/target3"/>
    <dgm:cxn modelId="{7133D7FC-D5D9-4BA2-9AAA-EC13ADAC3100}" type="presParOf" srcId="{71045F8C-00FA-488E-A7BD-E2E6753D979D}" destId="{4D19AB04-24FA-40C2-B203-52AE3D15E171}" srcOrd="15" destOrd="0" presId="urn:microsoft.com/office/officeart/2005/8/layout/target3"/>
    <dgm:cxn modelId="{0A4FFB59-5FEE-437A-8894-0CC20F04FCC1}" type="presParOf" srcId="{71045F8C-00FA-488E-A7BD-E2E6753D979D}" destId="{832BF48F-0145-4429-9E02-8FCA946CCE9E}" srcOrd="16" destOrd="0" presId="urn:microsoft.com/office/officeart/2005/8/layout/target3"/>
    <dgm:cxn modelId="{FD08DBC1-B759-4FFC-B742-C0F1F2215642}" type="presParOf" srcId="{71045F8C-00FA-488E-A7BD-E2E6753D979D}" destId="{E7297F21-D4FD-4A41-AE58-814D01A6B5E7}" srcOrd="17" destOrd="0" presId="urn:microsoft.com/office/officeart/2005/8/layout/target3"/>
    <dgm:cxn modelId="{D615A657-664F-44A9-81C6-91F23660790B}" type="presParOf" srcId="{71045F8C-00FA-488E-A7BD-E2E6753D979D}" destId="{59F530CB-4999-43B3-A00D-6AB53886BD77}" srcOrd="18" destOrd="0" presId="urn:microsoft.com/office/officeart/2005/8/layout/target3"/>
    <dgm:cxn modelId="{F539F6C4-7E85-4651-B524-CAC1BF44264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VY_32_INOVACE_14/16_Vzdělávání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Téma:Vzdělávání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6000">
              <a:schemeClr val="tx2">
                <a:lumMod val="60000"/>
                <a:lumOff val="40000"/>
              </a:schemeClr>
            </a:gs>
            <a:gs pos="50000">
              <a:srgbClr val="FFFF00"/>
            </a:gs>
            <a:gs pos="100000">
              <a:srgbClr val="FF0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39620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</a:t>
            </a:r>
            <a:r>
              <a:rPr lang="cs-CZ" smtClean="0"/>
              <a:t>Občanská </a:t>
            </a:r>
            <a:r>
              <a:rPr lang="cs-CZ" smtClean="0"/>
              <a:t>výchova-6. </a:t>
            </a:r>
            <a:r>
              <a:rPr lang="cs-CZ" dirty="0" smtClean="0"/>
              <a:t>ročník na základní škole praktické</a:t>
            </a:r>
          </a:p>
          <a:p>
            <a:r>
              <a:rPr lang="cs-CZ" dirty="0" smtClean="0"/>
              <a:t>Doba vzniku únor 2013</a:t>
            </a:r>
          </a:p>
          <a:p>
            <a:r>
              <a:rPr lang="cs-CZ" dirty="0" smtClean="0"/>
              <a:t>Ověřeno 26. 2. 2013</a:t>
            </a:r>
          </a:p>
          <a:p>
            <a:r>
              <a:rPr lang="cs-CZ" dirty="0" smtClean="0"/>
              <a:t>Žáci reagovali přiměřeně, učivo pochopili, otázky zodpovídali správně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71736" y="1857364"/>
            <a:ext cx="36361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Vzdělávání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má právo na vzdělání</a:t>
            </a:r>
          </a:p>
          <a:p>
            <a:endParaRPr lang="cs-CZ" dirty="0" smtClean="0"/>
          </a:p>
          <a:p>
            <a:r>
              <a:rPr lang="cs-CZ" dirty="0" smtClean="0"/>
              <a:t>Vzdělávání se získává ve školách</a:t>
            </a:r>
          </a:p>
          <a:p>
            <a:endParaRPr lang="cs-CZ" dirty="0" smtClean="0"/>
          </a:p>
          <a:p>
            <a:r>
              <a:rPr lang="cs-CZ" dirty="0" smtClean="0"/>
              <a:t>Existuje několik stupňů vzdělání- </a:t>
            </a:r>
            <a:r>
              <a:rPr lang="cs-CZ" dirty="0" smtClean="0">
                <a:solidFill>
                  <a:srgbClr val="FF0000"/>
                </a:solidFill>
              </a:rPr>
              <a:t>základní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střední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vysoké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3000">
              <a:schemeClr val="tx2">
                <a:lumMod val="60000"/>
                <a:lumOff val="40000"/>
              </a:schemeClr>
            </a:gs>
            <a:gs pos="50000">
              <a:srgbClr val="FFFF00"/>
            </a:gs>
            <a:gs pos="100000">
              <a:srgbClr val="FF0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vzdělání připravuje občana pro život</a:t>
            </a:r>
          </a:p>
          <a:p>
            <a:r>
              <a:rPr lang="cs-CZ" dirty="0" smtClean="0"/>
              <a:t>Je pro děti od 6 do 15 let</a:t>
            </a:r>
          </a:p>
          <a:p>
            <a:r>
              <a:rPr lang="cs-CZ" dirty="0" smtClean="0"/>
              <a:t>Základní vzdělání se získává v základních školách</a:t>
            </a:r>
          </a:p>
          <a:p>
            <a:r>
              <a:rPr lang="cs-CZ" dirty="0" smtClean="0"/>
              <a:t>Tyto školy tvoří základní školství</a:t>
            </a:r>
          </a:p>
          <a:p>
            <a:r>
              <a:rPr lang="cs-CZ" dirty="0" smtClean="0"/>
              <a:t>Základní školy se navštěvují 9 let</a:t>
            </a:r>
          </a:p>
          <a:p>
            <a:r>
              <a:rPr lang="cs-CZ" dirty="0" smtClean="0"/>
              <a:t>Základní školství se dělí na </a:t>
            </a:r>
            <a:r>
              <a:rPr lang="cs-CZ" dirty="0" smtClean="0">
                <a:solidFill>
                  <a:srgbClr val="FF0000"/>
                </a:solidFill>
              </a:rPr>
              <a:t>základní školy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speciální školy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28794" y="357166"/>
            <a:ext cx="51252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Základní vzdělání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8" name="Picture 4" descr="C:\Documents and Settings\PC\Local Settings\Temporary Internet Files\Content.IE5\S0CK9BR1\MC9004173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3286124"/>
            <a:ext cx="1928826" cy="19038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Střední vzdělání připravuje občana na zaměstnání nebo na studium na vysoké škole</a:t>
            </a:r>
          </a:p>
          <a:p>
            <a:r>
              <a:rPr lang="cs-CZ" dirty="0" smtClean="0"/>
              <a:t>Na střední školu se nastupuje po ukončení základního vzdělání</a:t>
            </a:r>
          </a:p>
          <a:p>
            <a:r>
              <a:rPr lang="cs-CZ" dirty="0" smtClean="0"/>
              <a:t>Střední školy jsou na 3 nebo 4 roky</a:t>
            </a:r>
          </a:p>
          <a:p>
            <a:r>
              <a:rPr lang="cs-CZ" dirty="0" smtClean="0"/>
              <a:t>Střední vzdělání se získává  na středních školách nebo učilištích (odborná nebo střední odborná)</a:t>
            </a:r>
          </a:p>
          <a:p>
            <a:r>
              <a:rPr lang="cs-CZ" dirty="0" smtClean="0"/>
              <a:t>Na konci středního vzdělání čeká na žáky </a:t>
            </a:r>
            <a:r>
              <a:rPr lang="cs-CZ" dirty="0" smtClean="0">
                <a:solidFill>
                  <a:srgbClr val="FF0000"/>
                </a:solidFill>
              </a:rPr>
              <a:t>závěrečná zkouška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FF0000"/>
                </a:solidFill>
              </a:rPr>
              <a:t>maturita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Maturita</a:t>
            </a:r>
            <a:r>
              <a:rPr lang="cs-CZ" dirty="0" smtClean="0"/>
              <a:t> (maturitní zkouška) je důležitá pro pokračování na vysokou školu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43042" y="285728"/>
            <a:ext cx="53821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Střední vzdělání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 descr="C:\Documents and Settings\PC\Local Settings\Temporary Internet Files\Content.IE5\L4OF8MCO\MP90017883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43834" y="4857760"/>
            <a:ext cx="1141666" cy="1721105"/>
          </a:xfrm>
          <a:prstGeom prst="rect">
            <a:avLst/>
          </a:prstGeom>
          <a:noFill/>
        </p:spPr>
      </p:pic>
      <p:pic>
        <p:nvPicPr>
          <p:cNvPr id="3078" name="Picture 6" descr="C:\Documents and Settings\PC\Local Settings\Temporary Internet Files\Content.IE5\IHHEJU3U\MP90028511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29448" y="142852"/>
            <a:ext cx="2114552" cy="1392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Vysokoškolské vzdělání je přípravou pro náročné profese</a:t>
            </a:r>
          </a:p>
          <a:p>
            <a:r>
              <a:rPr lang="cs-CZ" dirty="0" smtClean="0"/>
              <a:t>Získává se na vysokých školách- univerzitách</a:t>
            </a:r>
          </a:p>
          <a:p>
            <a:r>
              <a:rPr lang="cs-CZ" dirty="0" smtClean="0"/>
              <a:t>Po ukončení studia se získá titul, podle typu studia (</a:t>
            </a:r>
            <a:r>
              <a:rPr lang="cs-CZ" dirty="0" err="1" smtClean="0"/>
              <a:t>MUDr</a:t>
            </a:r>
            <a:r>
              <a:rPr lang="cs-CZ" dirty="0" smtClean="0"/>
              <a:t>=lékař, </a:t>
            </a:r>
            <a:r>
              <a:rPr lang="cs-CZ" dirty="0" err="1" smtClean="0"/>
              <a:t>JUDr</a:t>
            </a:r>
            <a:r>
              <a:rPr lang="cs-CZ" dirty="0" smtClean="0"/>
              <a:t>=právník, </a:t>
            </a:r>
            <a:r>
              <a:rPr lang="cs-CZ" dirty="0" err="1" smtClean="0"/>
              <a:t>Mgr</a:t>
            </a:r>
            <a:r>
              <a:rPr lang="cs-CZ" dirty="0" smtClean="0"/>
              <a:t>=učitel)</a:t>
            </a:r>
          </a:p>
          <a:p>
            <a:r>
              <a:rPr lang="cs-CZ" dirty="0" smtClean="0"/>
              <a:t>Na vysokou školu je potřeba mít maturitu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00100" y="357166"/>
            <a:ext cx="76659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Vysokoškolské vzdělání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50" name="Picture 2" descr="C:\Documents and Settings\PC\Local Settings\Temporary Internet Files\Content.IE5\2CP45IS0\MP9004277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5000636"/>
            <a:ext cx="1714488" cy="1714488"/>
          </a:xfrm>
          <a:prstGeom prst="rect">
            <a:avLst/>
          </a:prstGeom>
          <a:noFill/>
        </p:spPr>
      </p:pic>
      <p:pic>
        <p:nvPicPr>
          <p:cNvPr id="2052" name="Picture 4" descr="C:\Documents and Settings\PC\Local Settings\Temporary Internet Files\Content.IE5\IHHEJU3U\MP9004222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821361"/>
            <a:ext cx="1358422" cy="20366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jakých školách můžeme získat střední vzdělání?</a:t>
            </a:r>
          </a:p>
          <a:p>
            <a:r>
              <a:rPr lang="cs-CZ" dirty="0" smtClean="0"/>
              <a:t> Jak dlouho trvá absolvování základního vzdělání?</a:t>
            </a:r>
          </a:p>
          <a:p>
            <a:r>
              <a:rPr lang="cs-CZ" dirty="0" smtClean="0"/>
              <a:t>Na co připravují vysoké školy?</a:t>
            </a:r>
          </a:p>
          <a:p>
            <a:r>
              <a:rPr lang="cs-CZ" dirty="0" smtClean="0"/>
              <a:t>Na co připravují základní školy?</a:t>
            </a:r>
          </a:p>
          <a:p>
            <a:r>
              <a:rPr lang="cs-CZ" dirty="0" smtClean="0"/>
              <a:t>Mám dokončené 4 </a:t>
            </a:r>
            <a:r>
              <a:rPr lang="cs-CZ" dirty="0" err="1" smtClean="0"/>
              <a:t>leté</a:t>
            </a:r>
            <a:r>
              <a:rPr lang="cs-CZ" dirty="0" smtClean="0"/>
              <a:t> střední vzdělání. Jak dlouho jsem chodil do školy?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71604" y="357166"/>
            <a:ext cx="27038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Odpověz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282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Lord Brakyn</dc:creator>
  <cp:lastModifiedBy>Jana Brákorová</cp:lastModifiedBy>
  <cp:revision>14</cp:revision>
  <dcterms:created xsi:type="dcterms:W3CDTF">2013-03-02T15:46:47Z</dcterms:created>
  <dcterms:modified xsi:type="dcterms:W3CDTF">2013-03-19T11:43:05Z</dcterms:modified>
</cp:coreProperties>
</file>