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83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MŠ a ZŠ,Veselí nad Moravou,</a:t>
          </a:r>
          <a:r>
            <a:rPr lang="cs-CZ" dirty="0" err="1" smtClean="0"/>
            <a:t>Kollárova</a:t>
          </a:r>
          <a:r>
            <a:rPr lang="cs-CZ" dirty="0" smtClean="0"/>
            <a:t> 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Jana </a:t>
          </a:r>
          <a:r>
            <a:rPr lang="cs-CZ" dirty="0" err="1" smtClean="0"/>
            <a:t>Brákorová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VY_32_INOVACE_14/18_Vztahy v rodině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Vztahy v rodině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513F26E-0762-4FF0-A3A4-823AB64ED627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E1B65749-C9B3-41E3-9B0D-45D5B28F477B}" type="presOf" srcId="{445C7998-7549-48B0-BD68-D4F0167F02E5}" destId="{BC35EE03-4121-4EF9-923D-7CB6D30D358D}" srcOrd="0" destOrd="0" presId="urn:microsoft.com/office/officeart/2005/8/layout/target3"/>
    <dgm:cxn modelId="{4EBB90AA-3A7C-4B2E-A5C8-A68DD4431D5A}" type="presOf" srcId="{C73C7642-F245-4585-8F88-243F9FAEF6CA}" destId="{59F530CB-4999-43B3-A00D-6AB53886BD7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E76474B-F837-452C-9CBE-BBFF72AFA03C}" type="presOf" srcId="{FBBFC3EA-9D9D-4F3A-BEA6-9C2C0E46BF20}" destId="{643EA938-EDE0-4533-ACCC-D2BD6F3A527C}" srcOrd="0" destOrd="0" presId="urn:microsoft.com/office/officeart/2005/8/layout/target3"/>
    <dgm:cxn modelId="{7F12B93D-3D7B-4669-8F5C-EE86E7CFBACC}" type="presOf" srcId="{C73C7642-F245-4585-8F88-243F9FAEF6CA}" destId="{9A9B6F4F-B6FF-4F2D-B640-A8473E589523}" srcOrd="0" destOrd="0" presId="urn:microsoft.com/office/officeart/2005/8/layout/target3"/>
    <dgm:cxn modelId="{D08A2797-0A0A-4C6B-A20F-2F9D999EE37B}" type="presOf" srcId="{EBC41103-E2E5-4D48-9B4B-425520D3D098}" destId="{3BA01B75-849B-4716-8BCD-084A86FF328F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75CC184-9A78-4978-AB2D-68EB194985E4}" type="presOf" srcId="{445C7998-7549-48B0-BD68-D4F0167F02E5}" destId="{4D19AB04-24FA-40C2-B203-52AE3D15E171}" srcOrd="1" destOrd="0" presId="urn:microsoft.com/office/officeart/2005/8/layout/target3"/>
    <dgm:cxn modelId="{F11C745A-0908-4B39-AF5C-07ED349AC079}" type="presOf" srcId="{019433A1-1324-4DE1-9E6F-32B851095F74}" destId="{A3817367-F2BC-482F-8832-FA00B51DCCF3}" srcOrd="0" destOrd="0" presId="urn:microsoft.com/office/officeart/2005/8/layout/target3"/>
    <dgm:cxn modelId="{943AD0F0-2EBE-4341-81AF-8DFB6CDA0DAB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9E99175-94AF-4914-A16D-634CDC773B40}" type="presOf" srcId="{EBC41103-E2E5-4D48-9B4B-425520D3D098}" destId="{A27B6496-BF1B-4384-9217-9659064D5D6A}" srcOrd="1" destOrd="0" presId="urn:microsoft.com/office/officeart/2005/8/layout/target3"/>
    <dgm:cxn modelId="{B0256827-C973-40D8-B29F-D85943CE1C79}" type="presOf" srcId="{019433A1-1324-4DE1-9E6F-32B851095F74}" destId="{E7297F21-D4FD-4A41-AE58-814D01A6B5E7}" srcOrd="1" destOrd="0" presId="urn:microsoft.com/office/officeart/2005/8/layout/target3"/>
    <dgm:cxn modelId="{93CCAC4A-EE2E-4A19-A945-CEC179E8E452}" type="presParOf" srcId="{71045F8C-00FA-488E-A7BD-E2E6753D979D}" destId="{3577EC6B-C980-4F34-8C69-4365E7B8FC8C}" srcOrd="0" destOrd="0" presId="urn:microsoft.com/office/officeart/2005/8/layout/target3"/>
    <dgm:cxn modelId="{7A75C098-7035-411C-BECE-3C5A21450C5B}" type="presParOf" srcId="{71045F8C-00FA-488E-A7BD-E2E6753D979D}" destId="{6940EB87-DC1D-4BC3-9408-9AC2E1FFC039}" srcOrd="1" destOrd="0" presId="urn:microsoft.com/office/officeart/2005/8/layout/target3"/>
    <dgm:cxn modelId="{195993F4-3AB6-4F94-9DC0-38263C6A64D2}" type="presParOf" srcId="{71045F8C-00FA-488E-A7BD-E2E6753D979D}" destId="{BC35EE03-4121-4EF9-923D-7CB6D30D358D}" srcOrd="2" destOrd="0" presId="urn:microsoft.com/office/officeart/2005/8/layout/target3"/>
    <dgm:cxn modelId="{EEE19947-3291-42DD-92B4-98BFC669FBFF}" type="presParOf" srcId="{71045F8C-00FA-488E-A7BD-E2E6753D979D}" destId="{C95EEA27-3CBF-4645-A92D-9D8AF5C1CBFC}" srcOrd="3" destOrd="0" presId="urn:microsoft.com/office/officeart/2005/8/layout/target3"/>
    <dgm:cxn modelId="{FBD95703-DDCD-4129-A6E5-77F3DA2844F9}" type="presParOf" srcId="{71045F8C-00FA-488E-A7BD-E2E6753D979D}" destId="{851BB866-B6AE-4566-893F-4C635BA974FC}" srcOrd="4" destOrd="0" presId="urn:microsoft.com/office/officeart/2005/8/layout/target3"/>
    <dgm:cxn modelId="{A3F98E27-4779-44F5-90A6-198A2125A323}" type="presParOf" srcId="{71045F8C-00FA-488E-A7BD-E2E6753D979D}" destId="{643EA938-EDE0-4533-ACCC-D2BD6F3A527C}" srcOrd="5" destOrd="0" presId="urn:microsoft.com/office/officeart/2005/8/layout/target3"/>
    <dgm:cxn modelId="{79545D4A-9C62-4C5F-B926-87D33920BD56}" type="presParOf" srcId="{71045F8C-00FA-488E-A7BD-E2E6753D979D}" destId="{92F31B18-D66D-4CC7-89B9-378928DE877D}" srcOrd="6" destOrd="0" presId="urn:microsoft.com/office/officeart/2005/8/layout/target3"/>
    <dgm:cxn modelId="{CAF442A1-0C30-4ED7-9969-523010130310}" type="presParOf" srcId="{71045F8C-00FA-488E-A7BD-E2E6753D979D}" destId="{902074E1-B931-4618-97F1-FADBE82E9C3C}" srcOrd="7" destOrd="0" presId="urn:microsoft.com/office/officeart/2005/8/layout/target3"/>
    <dgm:cxn modelId="{8A972943-AF44-42F7-8F67-21EB5E36DFBA}" type="presParOf" srcId="{71045F8C-00FA-488E-A7BD-E2E6753D979D}" destId="{A3817367-F2BC-482F-8832-FA00B51DCCF3}" srcOrd="8" destOrd="0" presId="urn:microsoft.com/office/officeart/2005/8/layout/target3"/>
    <dgm:cxn modelId="{6E6020AE-9383-4465-AD57-ED2740A6629B}" type="presParOf" srcId="{71045F8C-00FA-488E-A7BD-E2E6753D979D}" destId="{2DD79E57-A63E-47D4-A1AB-6DF333476AD4}" srcOrd="9" destOrd="0" presId="urn:microsoft.com/office/officeart/2005/8/layout/target3"/>
    <dgm:cxn modelId="{1121EE70-A3CC-445F-9524-00D26690A237}" type="presParOf" srcId="{71045F8C-00FA-488E-A7BD-E2E6753D979D}" destId="{648967D3-ED80-4214-8D87-4E7012561E4A}" srcOrd="10" destOrd="0" presId="urn:microsoft.com/office/officeart/2005/8/layout/target3"/>
    <dgm:cxn modelId="{E8D0C446-0013-4246-A0AD-9DCA48FA02D0}" type="presParOf" srcId="{71045F8C-00FA-488E-A7BD-E2E6753D979D}" destId="{9A9B6F4F-B6FF-4F2D-B640-A8473E589523}" srcOrd="11" destOrd="0" presId="urn:microsoft.com/office/officeart/2005/8/layout/target3"/>
    <dgm:cxn modelId="{3DF8DFAF-936B-4954-86D5-F0F9864E9E21}" type="presParOf" srcId="{71045F8C-00FA-488E-A7BD-E2E6753D979D}" destId="{13BD0FAF-9F2C-4708-9E63-A8E8E5252943}" srcOrd="12" destOrd="0" presId="urn:microsoft.com/office/officeart/2005/8/layout/target3"/>
    <dgm:cxn modelId="{040C85D8-A8C4-4B02-B265-23088C937DDD}" type="presParOf" srcId="{71045F8C-00FA-488E-A7BD-E2E6753D979D}" destId="{6821E7C9-5E4B-45FA-8F82-01E6F26FAA25}" srcOrd="13" destOrd="0" presId="urn:microsoft.com/office/officeart/2005/8/layout/target3"/>
    <dgm:cxn modelId="{D821ACD4-A041-4BBB-9C36-80CF936114A5}" type="presParOf" srcId="{71045F8C-00FA-488E-A7BD-E2E6753D979D}" destId="{3BA01B75-849B-4716-8BCD-084A86FF328F}" srcOrd="14" destOrd="0" presId="urn:microsoft.com/office/officeart/2005/8/layout/target3"/>
    <dgm:cxn modelId="{C226EC55-070E-4E3A-A456-E619703E1AFB}" type="presParOf" srcId="{71045F8C-00FA-488E-A7BD-E2E6753D979D}" destId="{4D19AB04-24FA-40C2-B203-52AE3D15E171}" srcOrd="15" destOrd="0" presId="urn:microsoft.com/office/officeart/2005/8/layout/target3"/>
    <dgm:cxn modelId="{3942F27A-540A-48AB-A6A7-6D6DC4092CA0}" type="presParOf" srcId="{71045F8C-00FA-488E-A7BD-E2E6753D979D}" destId="{832BF48F-0145-4429-9E02-8FCA946CCE9E}" srcOrd="16" destOrd="0" presId="urn:microsoft.com/office/officeart/2005/8/layout/target3"/>
    <dgm:cxn modelId="{E6AD1A0F-EC73-4963-940B-5C8D727E95A2}" type="presParOf" srcId="{71045F8C-00FA-488E-A7BD-E2E6753D979D}" destId="{E7297F21-D4FD-4A41-AE58-814D01A6B5E7}" srcOrd="17" destOrd="0" presId="urn:microsoft.com/office/officeart/2005/8/layout/target3"/>
    <dgm:cxn modelId="{ABC91185-49CF-4922-86C2-25C8FA840769}" type="presParOf" srcId="{71045F8C-00FA-488E-A7BD-E2E6753D979D}" destId="{59F530CB-4999-43B3-A00D-6AB53886BD77}" srcOrd="18" destOrd="0" presId="urn:microsoft.com/office/officeart/2005/8/layout/target3"/>
    <dgm:cxn modelId="{28A4C0A7-4F65-4E25-B922-EF20A49A7622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MŠ a ZŠ,Veselí nad Moravou,</a:t>
          </a:r>
          <a:r>
            <a:rPr lang="cs-CZ" sz="1800" kern="1200" dirty="0" err="1" smtClean="0"/>
            <a:t>Kollárova</a:t>
          </a:r>
          <a:r>
            <a:rPr lang="cs-CZ" sz="1800" kern="1200" dirty="0" smtClean="0"/>
            <a:t> 1045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Jana </a:t>
          </a:r>
          <a:r>
            <a:rPr lang="cs-CZ" sz="1800" kern="1200" dirty="0" err="1" smtClean="0"/>
            <a:t>Brákorová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VY_32_INOVACE_14/18_Vztahy v rodině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Vztahy v rodině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6">
                <a:lumMod val="75000"/>
              </a:schemeClr>
            </a:gs>
            <a:gs pos="48000">
              <a:srgbClr val="FF0000"/>
            </a:gs>
            <a:gs pos="60000">
              <a:srgbClr val="FFC0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4760482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pro výuku předmětu Občanská výchova </a:t>
            </a:r>
            <a:r>
              <a:rPr lang="cs-CZ" smtClean="0"/>
              <a:t>- </a:t>
            </a:r>
            <a:r>
              <a:rPr lang="cs-CZ" dirty="0"/>
              <a:t>7</a:t>
            </a:r>
            <a:r>
              <a:rPr lang="cs-CZ" smtClean="0"/>
              <a:t>.ročník </a:t>
            </a:r>
            <a:r>
              <a:rPr lang="cs-CZ" dirty="0" smtClean="0"/>
              <a:t>na základní škole praktické</a:t>
            </a:r>
          </a:p>
          <a:p>
            <a:r>
              <a:rPr lang="cs-CZ" dirty="0" smtClean="0"/>
              <a:t>Doba vzniku březen 2013</a:t>
            </a:r>
          </a:p>
          <a:p>
            <a:r>
              <a:rPr lang="cs-CZ" dirty="0" smtClean="0"/>
              <a:t>Ověřeno 5. 3. 2013</a:t>
            </a:r>
          </a:p>
          <a:p>
            <a:r>
              <a:rPr lang="cs-CZ" dirty="0" smtClean="0"/>
              <a:t>Žáky učivo zaujalo, aktivně se zapojovali do výuky, na kontrolní otázky odpovídali správně</a:t>
            </a:r>
            <a:endParaRPr lang="cs-CZ" dirty="0" smtClean="0"/>
          </a:p>
          <a:p>
            <a:r>
              <a:rPr lang="cs-CZ" dirty="0" smtClean="0"/>
              <a:t>Určeno pro procvičování učiva a práci s interaktivní tabulí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6">
                <a:lumMod val="75000"/>
              </a:schemeClr>
            </a:gs>
            <a:gs pos="48000">
              <a:srgbClr val="FFFF00"/>
            </a:gs>
            <a:gs pos="60000">
              <a:srgbClr val="FFC0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-274862" y="1785926"/>
            <a:ext cx="9418862" cy="181588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0900" b="1" i="1" cap="none" spc="0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Vztahy v rodině</a:t>
            </a:r>
            <a:endParaRPr lang="cs-CZ" sz="10900" b="1" i="1" cap="none" spc="0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7" name="Picture 3" descr="C:\Users\pc\AppData\Local\Microsoft\Windows\Temporary Internet Files\Content.IE5\5NFZN35S\MP90044219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3500438"/>
            <a:ext cx="4857752" cy="32385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6">
                <a:lumMod val="75000"/>
              </a:schemeClr>
            </a:gs>
            <a:gs pos="48000">
              <a:srgbClr val="FFC000"/>
            </a:gs>
            <a:gs pos="60000">
              <a:srgbClr val="FFC0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Člověk je tvor společenský</a:t>
            </a:r>
          </a:p>
          <a:p>
            <a:r>
              <a:rPr lang="cs-CZ" dirty="0" smtClean="0"/>
              <a:t>Člověk vždy žil a žije v různých skupinách</a:t>
            </a:r>
          </a:p>
          <a:p>
            <a:r>
              <a:rPr lang="cs-CZ" dirty="0" smtClean="0"/>
              <a:t>Nejdůležitější a nejzákladnější skupinou je </a:t>
            </a:r>
            <a:r>
              <a:rPr lang="cs-CZ" dirty="0" smtClean="0">
                <a:solidFill>
                  <a:srgbClr val="C00000"/>
                </a:solidFill>
              </a:rPr>
              <a:t>rodina</a:t>
            </a:r>
          </a:p>
          <a:p>
            <a:r>
              <a:rPr lang="cs-CZ" dirty="0" smtClean="0"/>
              <a:t>Rodina poskytuje řadu výhod (říká se jim funkce) a je schopna jich plnit několik najednou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600200"/>
            <a:ext cx="8258204" cy="4543443"/>
          </a:xfrm>
        </p:spPr>
        <p:txBody>
          <a:bodyPr/>
          <a:lstStyle/>
          <a:p>
            <a:r>
              <a:rPr lang="cs-CZ" dirty="0" smtClean="0"/>
              <a:t>Výchova dětí</a:t>
            </a:r>
          </a:p>
          <a:p>
            <a:r>
              <a:rPr lang="cs-CZ" dirty="0" smtClean="0"/>
              <a:t>Mezilidské vztahy- mezi manželi, sourozenci…</a:t>
            </a:r>
          </a:p>
          <a:p>
            <a:r>
              <a:rPr lang="cs-CZ" dirty="0" smtClean="0"/>
              <a:t>Různé druhy lásky- partnerská, rodičovská…</a:t>
            </a:r>
          </a:p>
          <a:p>
            <a:r>
              <a:rPr lang="cs-CZ" dirty="0" smtClean="0"/>
              <a:t>Společné hospodaření</a:t>
            </a:r>
          </a:p>
          <a:p>
            <a:r>
              <a:rPr lang="cs-CZ" dirty="0" smtClean="0"/>
              <a:t>Příjemné prožitky- dovolené, společné zábavy..</a:t>
            </a:r>
          </a:p>
          <a:p>
            <a:r>
              <a:rPr lang="cs-CZ" dirty="0" smtClean="0"/>
              <a:t>Lepší řešení problémů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43108" y="285728"/>
            <a:ext cx="43884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Funkce rodiny: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2050" name="Picture 2" descr="C:\Users\pc\AppData\Local\Microsoft\Windows\Temporary Internet Files\Content.IE5\B1BXMNSA\MP9004424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4572008"/>
            <a:ext cx="1569569" cy="2285992"/>
          </a:xfrm>
          <a:prstGeom prst="rect">
            <a:avLst/>
          </a:prstGeom>
          <a:noFill/>
        </p:spPr>
      </p:pic>
      <p:pic>
        <p:nvPicPr>
          <p:cNvPr id="2051" name="Picture 3" descr="C:\Users\pc\AppData\Local\Microsoft\Windows\Temporary Internet Files\Content.IE5\5NL372MY\MP90044219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13989" y="428604"/>
            <a:ext cx="2530011" cy="16817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accent6">
                <a:lumMod val="75000"/>
              </a:schemeClr>
            </a:gs>
            <a:gs pos="48000">
              <a:srgbClr val="FFC000"/>
            </a:gs>
            <a:gs pos="60000">
              <a:srgbClr val="FFC0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už víme, v každé rodině může fungovat řada mezilidských vztahů</a:t>
            </a:r>
          </a:p>
          <a:p>
            <a:r>
              <a:rPr lang="cs-CZ" dirty="0" smtClean="0"/>
              <a:t>Hlavní a rovnoprávné postavení v rodině mají </a:t>
            </a:r>
            <a:r>
              <a:rPr lang="cs-CZ" dirty="0" smtClean="0">
                <a:solidFill>
                  <a:srgbClr val="FF0000"/>
                </a:solidFill>
              </a:rPr>
              <a:t>rodiče</a:t>
            </a:r>
            <a:r>
              <a:rPr lang="cs-CZ" dirty="0" smtClean="0"/>
              <a:t> (otec a matka)</a:t>
            </a:r>
          </a:p>
          <a:p>
            <a:r>
              <a:rPr lang="cs-CZ" dirty="0" smtClean="0"/>
              <a:t>Rovnoprávné postavení mají rodiče proto, protože se o povinnosti musí společně dělit</a:t>
            </a:r>
          </a:p>
          <a:p>
            <a:r>
              <a:rPr lang="cs-CZ" dirty="0" smtClean="0"/>
              <a:t>Každý člen rodiny by se měl zapojovat do společného života (má své povinnosti)</a:t>
            </a:r>
            <a:endParaRPr lang="cs-CZ" dirty="0"/>
          </a:p>
        </p:txBody>
      </p:sp>
      <p:pic>
        <p:nvPicPr>
          <p:cNvPr id="4" name="Picture 4" descr="C:\Users\pc\AppData\Local\Microsoft\Windows\Temporary Internet Files\Content.IE5\B1BXMNSA\MP90017881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214290"/>
            <a:ext cx="2143108" cy="1432311"/>
          </a:xfrm>
          <a:prstGeom prst="rect">
            <a:avLst/>
          </a:prstGeom>
          <a:noFill/>
        </p:spPr>
      </p:pic>
      <p:pic>
        <p:nvPicPr>
          <p:cNvPr id="3075" name="Picture 3" descr="C:\Users\pc\AppData\Local\Microsoft\Windows\Temporary Internet Files\Content.IE5\5NL372MY\MP900399155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142852"/>
            <a:ext cx="2214578" cy="15818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Povinnosti členů rodiny závisejí hlavně na věku a míře samostatnosti člena rodiny, ale také na způsobu výchovy v rodině, na početnosti rodiny, na povahových vlastnostech členů rodiny a dalších věcech</a:t>
            </a:r>
          </a:p>
          <a:p>
            <a:r>
              <a:rPr lang="cs-CZ" dirty="0" smtClean="0"/>
              <a:t>Souvisí s tím také, jestli jsou členové rodiny se svým postavením spokojení.</a:t>
            </a:r>
            <a:endParaRPr lang="cs-CZ" dirty="0"/>
          </a:p>
        </p:txBody>
      </p:sp>
      <p:pic>
        <p:nvPicPr>
          <p:cNvPr id="4099" name="Picture 3" descr="C:\Users\pc\AppData\Local\Microsoft\Windows\Temporary Internet Files\Content.IE5\5NL372MY\MP90044839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4714884"/>
            <a:ext cx="1285868" cy="19288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Vysávání</a:t>
            </a:r>
          </a:p>
          <a:p>
            <a:r>
              <a:rPr lang="cs-CZ" dirty="0" smtClean="0"/>
              <a:t>Vynášení odpadků</a:t>
            </a:r>
          </a:p>
          <a:p>
            <a:r>
              <a:rPr lang="cs-CZ" dirty="0" smtClean="0"/>
              <a:t>Chození do školy</a:t>
            </a:r>
          </a:p>
          <a:p>
            <a:r>
              <a:rPr lang="cs-CZ" dirty="0" smtClean="0"/>
              <a:t>Dívání se na televizi</a:t>
            </a:r>
          </a:p>
          <a:p>
            <a:r>
              <a:rPr lang="cs-CZ" dirty="0" smtClean="0"/>
              <a:t>Utírání prachu</a:t>
            </a:r>
          </a:p>
          <a:p>
            <a:r>
              <a:rPr lang="cs-CZ" dirty="0" smtClean="0"/>
              <a:t>Hraní her na počítači</a:t>
            </a:r>
          </a:p>
          <a:p>
            <a:r>
              <a:rPr lang="cs-CZ" dirty="0" smtClean="0"/>
              <a:t>Umývání nádobí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8596" y="357166"/>
            <a:ext cx="83476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Je to domácí práce nebo ne?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5122" name="Picture 2" descr="C:\Users\pc\AppData\Local\Microsoft\Windows\Temporary Internet Files\Content.IE5\Y757X340\MC90041231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46" y="4000504"/>
            <a:ext cx="1143008" cy="2357192"/>
          </a:xfrm>
          <a:prstGeom prst="rect">
            <a:avLst/>
          </a:prstGeom>
          <a:noFill/>
        </p:spPr>
      </p:pic>
      <p:pic>
        <p:nvPicPr>
          <p:cNvPr id="5124" name="Picture 4" descr="C:\Users\pc\AppData\Local\Microsoft\Windows\Temporary Internet Files\Content.IE5\Y757X340\MC90034903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15206" y="4000504"/>
            <a:ext cx="1727250" cy="2536779"/>
          </a:xfrm>
          <a:prstGeom prst="rect">
            <a:avLst/>
          </a:prstGeom>
          <a:noFill/>
        </p:spPr>
      </p:pic>
      <p:pic>
        <p:nvPicPr>
          <p:cNvPr id="5125" name="Picture 5" descr="C:\Users\pc\AppData\Local\Microsoft\Windows\Temporary Internet Files\Content.IE5\5NL372MY\MC90029229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72066" y="1428736"/>
            <a:ext cx="1716329" cy="17611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jsou vaše domácí povinnosti?</a:t>
            </a:r>
          </a:p>
          <a:p>
            <a:r>
              <a:rPr lang="cs-CZ" dirty="0" smtClean="0"/>
              <a:t>Máte domácího mazlíčka? Pokud ano, jak se </a:t>
            </a:r>
            <a:r>
              <a:rPr lang="cs-CZ" smtClean="0"/>
              <a:t>o něj </a:t>
            </a:r>
            <a:r>
              <a:rPr lang="cs-CZ" dirty="0" smtClean="0"/>
              <a:t>staráte?</a:t>
            </a:r>
          </a:p>
          <a:p>
            <a:r>
              <a:rPr lang="cs-CZ" dirty="0" smtClean="0"/>
              <a:t>Vyjmenujte alespoň 3 funkce rodiny</a:t>
            </a:r>
          </a:p>
          <a:p>
            <a:r>
              <a:rPr lang="cs-CZ" dirty="0" smtClean="0"/>
              <a:t>Je člověk tvor společenský?</a:t>
            </a:r>
          </a:p>
          <a:p>
            <a:r>
              <a:rPr lang="cs-CZ" dirty="0" smtClean="0"/>
              <a:t>Kdo má hlavní postavení v rodině?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304</Words>
  <Application>Microsoft Office PowerPoint</Application>
  <PresentationFormat>Předvádění na obrazovce (4:3)</PresentationFormat>
  <Paragraphs>44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Lord Brakyn</dc:creator>
  <cp:lastModifiedBy>Jana Brákorová</cp:lastModifiedBy>
  <cp:revision>12</cp:revision>
  <dcterms:created xsi:type="dcterms:W3CDTF">2013-03-03T12:49:11Z</dcterms:created>
  <dcterms:modified xsi:type="dcterms:W3CDTF">2013-03-19T11:45:39Z</dcterms:modified>
</cp:coreProperties>
</file>