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71" r:id="rId5"/>
    <p:sldId id="272" r:id="rId6"/>
    <p:sldId id="262" r:id="rId7"/>
    <p:sldId id="27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9F1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5092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2703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0226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2790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4484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7578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2984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4369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6596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2840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8685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F1FF">
            <a:alpha val="91765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2C6D6-BB7E-4095-B925-F7556A3249CB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3910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ymantria_monacha02.jpg" TargetMode="External"/><Relationship Id="rId2" Type="http://schemas.openxmlformats.org/officeDocument/2006/relationships/hyperlink" Target="http://cs.wikipedia.org/wiki/Soubor:Ips.typographus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Mrowka_rudnica_formica_rufa_smal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/>
              <a:t>VY_52_INOVACE_16_HMYZ-V </a:t>
            </a:r>
            <a:r>
              <a:rPr lang="cs-CZ" sz="1800" dirty="0"/>
              <a:t>LESE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b="1" dirty="0" smtClean="0"/>
              <a:t>HMYZ-V LESE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Sada:Přírodopis,2.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Zbyněk Němec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it-IT" sz="1800" b="1" dirty="0"/>
              <a:t>HMYZ-V </a:t>
            </a:r>
            <a:r>
              <a:rPr lang="it-IT" sz="1800" b="1" dirty="0" smtClean="0"/>
              <a:t>LESE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07704" y="260648"/>
            <a:ext cx="5602235" cy="14478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1804" y="1340768"/>
            <a:ext cx="7772400" cy="1470025"/>
          </a:xfrm>
        </p:spPr>
        <p:txBody>
          <a:bodyPr>
            <a:normAutofit/>
          </a:bodyPr>
          <a:lstStyle/>
          <a:p>
            <a:r>
              <a:rPr lang="pl-PL" sz="3600" b="1" dirty="0" smtClean="0">
                <a:latin typeface="Arial" pitchFamily="34" charset="0"/>
                <a:cs typeface="Arial" pitchFamily="34" charset="0"/>
              </a:rPr>
              <a:t>HMYZ ŽIJÍCÍ V </a:t>
            </a:r>
            <a:r>
              <a:rPr lang="pl-PL" sz="3600" b="1" dirty="0">
                <a:latin typeface="Arial" pitchFamily="34" charset="0"/>
                <a:cs typeface="Arial" pitchFamily="34" charset="0"/>
              </a:rPr>
              <a:t>LESE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88640"/>
            <a:ext cx="8424936" cy="550912"/>
          </a:xfrm>
        </p:spPr>
        <p:txBody>
          <a:bodyPr>
            <a:noAutofit/>
          </a:bodyPr>
          <a:lstStyle/>
          <a:p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Mgr.Zbyněk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Němec, 14.02.20123 7.ročník,V/2/X, Člověk a příroda, Přírodopis, </a:t>
            </a:r>
            <a:r>
              <a:rPr lang="it-IT" sz="1400" dirty="0">
                <a:latin typeface="Arial" pitchFamily="34" charset="0"/>
                <a:cs typeface="Arial" pitchFamily="34" charset="0"/>
              </a:rPr>
              <a:t>HMYZ-V </a:t>
            </a:r>
            <a:r>
              <a:rPr lang="it-IT" sz="1400" dirty="0" smtClean="0">
                <a:latin typeface="Arial" pitchFamily="34" charset="0"/>
                <a:cs typeface="Arial" pitchFamily="34" charset="0"/>
              </a:rPr>
              <a:t>LESE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 interaktivní práce žák - tabule</a:t>
            </a: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501008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Při přemnožení – značné škody na lesních porostech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Škodlivost – ničí lesní porosty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Užitečnost – hubení škůdců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8046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ZÁSTUPCI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824536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+mj-lt"/>
              </a:rPr>
              <a:t>LÝKOŽROUT SMRKOVÝ</a:t>
            </a:r>
          </a:p>
          <a:p>
            <a:pPr lvl="1"/>
            <a:r>
              <a:rPr lang="cs-CZ" dirty="0" smtClean="0">
                <a:latin typeface="+mj-lt"/>
              </a:rPr>
              <a:t>Červený brouk s hnědými krovkami</a:t>
            </a:r>
          </a:p>
          <a:p>
            <a:pPr lvl="1"/>
            <a:r>
              <a:rPr lang="cs-CZ" dirty="0" smtClean="0">
                <a:latin typeface="+mj-lt"/>
              </a:rPr>
              <a:t>Samička naklade až 150 vajíček</a:t>
            </a:r>
          </a:p>
          <a:p>
            <a:pPr lvl="1"/>
            <a:r>
              <a:rPr lang="cs-CZ" dirty="0" smtClean="0">
                <a:solidFill>
                  <a:srgbClr val="FF0000"/>
                </a:solidFill>
                <a:latin typeface="+mj-lt"/>
              </a:rPr>
              <a:t>Škodlivý</a:t>
            </a:r>
            <a:r>
              <a:rPr lang="cs-CZ" dirty="0" smtClean="0">
                <a:latin typeface="+mj-lt"/>
              </a:rPr>
              <a:t> – vyžírají lýko stromů</a:t>
            </a:r>
            <a:endParaRPr lang="cs-CZ" dirty="0">
              <a:latin typeface="+mj-lt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717032"/>
            <a:ext cx="4200128" cy="2795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97528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184"/>
            <a:ext cx="8229600" cy="5361459"/>
          </a:xfrm>
        </p:spPr>
        <p:txBody>
          <a:bodyPr/>
          <a:lstStyle/>
          <a:p>
            <a:r>
              <a:rPr lang="cs-CZ" dirty="0" smtClean="0"/>
              <a:t>BEKYNĚ SOSNOVÁ</a:t>
            </a:r>
          </a:p>
          <a:p>
            <a:pPr lvl="1"/>
            <a:r>
              <a:rPr lang="cs-CZ" dirty="0" smtClean="0"/>
              <a:t>Noční motýl</a:t>
            </a:r>
          </a:p>
          <a:p>
            <a:pPr lvl="1"/>
            <a:r>
              <a:rPr lang="cs-CZ" dirty="0" smtClean="0"/>
              <a:t>Tělo je porostlé hustými chloupky, tykadla krátká, sosák zakrnělý</a:t>
            </a:r>
            <a:endParaRPr lang="pl-PL" dirty="0" smtClean="0"/>
          </a:p>
          <a:p>
            <a:pPr lvl="1"/>
            <a:r>
              <a:rPr lang="cs-CZ" dirty="0" smtClean="0">
                <a:solidFill>
                  <a:srgbClr val="0000FF"/>
                </a:solidFill>
              </a:rPr>
              <a:t>Škodlivé</a:t>
            </a:r>
            <a:r>
              <a:rPr lang="cs-CZ" dirty="0" smtClean="0"/>
              <a:t> – jeho housenky ožírají jehličí smrků </a:t>
            </a:r>
            <a:r>
              <a:rPr lang="cs-CZ" dirty="0" smtClean="0"/>
              <a:t>                 a </a:t>
            </a:r>
            <a:r>
              <a:rPr lang="cs-CZ" dirty="0" smtClean="0"/>
              <a:t>borovic</a:t>
            </a:r>
          </a:p>
          <a:p>
            <a:endParaRPr lang="cs-CZ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057612"/>
            <a:ext cx="3756273" cy="322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42040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 smtClean="0"/>
              <a:t>MRAVENEC LESNÍ	</a:t>
            </a:r>
          </a:p>
          <a:p>
            <a:pPr lvl="1"/>
            <a:r>
              <a:rPr lang="cs-CZ" dirty="0" smtClean="0"/>
              <a:t> patří mezi společenský hmyz</a:t>
            </a:r>
          </a:p>
          <a:p>
            <a:pPr lvl="1"/>
            <a:r>
              <a:rPr lang="cs-CZ" dirty="0" smtClean="0"/>
              <a:t>Dosahuje délky 1 cm</a:t>
            </a:r>
          </a:p>
          <a:p>
            <a:pPr lvl="1"/>
            <a:r>
              <a:rPr lang="cs-CZ" dirty="0" smtClean="0"/>
              <a:t>Samečci a samičky jsou okřídlený, dělnice ne</a:t>
            </a:r>
          </a:p>
          <a:p>
            <a:pPr lvl="1"/>
            <a:r>
              <a:rPr lang="cs-CZ" dirty="0" smtClean="0"/>
              <a:t>Proměna dokonalá – vajíčka, larvy, kukly, dospělý hmyz</a:t>
            </a:r>
          </a:p>
          <a:p>
            <a:pPr lvl="1"/>
            <a:r>
              <a:rPr lang="cs-CZ" dirty="0" smtClean="0">
                <a:solidFill>
                  <a:srgbClr val="FF0000"/>
                </a:solidFill>
              </a:rPr>
              <a:t>užitečná</a:t>
            </a:r>
            <a:r>
              <a:rPr lang="cs-CZ" dirty="0" smtClean="0"/>
              <a:t> – živí se škodlivým hmyzem, zákonem chráněný</a:t>
            </a:r>
            <a:endParaRPr lang="cs-CZ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033956"/>
            <a:ext cx="3912096" cy="2824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86054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Test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Vyjmenuj užitečný hmyz žijící v lese?</a:t>
            </a:r>
          </a:p>
          <a:p>
            <a:pPr marL="0" indent="0">
              <a:buNone/>
            </a:pPr>
            <a:r>
              <a:rPr lang="cs-CZ" b="1" dirty="0" smtClean="0"/>
              <a:t>Mravenec lesní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2.   Vyjmenuj škodlivý hmyz žijící v lese</a:t>
            </a:r>
            <a:r>
              <a:rPr lang="it-IT" dirty="0" smtClean="0"/>
              <a:t>?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Lýkožrout smrkový, </a:t>
            </a:r>
            <a:r>
              <a:rPr lang="cs-CZ" b="1" dirty="0" smtClean="0"/>
              <a:t>bekyně </a:t>
            </a:r>
            <a:r>
              <a:rPr lang="cs-CZ" b="1" dirty="0" smtClean="0"/>
              <a:t>sosnová</a:t>
            </a:r>
          </a:p>
          <a:p>
            <a:pPr marL="0" indent="0">
              <a:buNone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338235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cs.wikipedia.org/wiki/Soubor:Ips.typographus.jpg</a:t>
            </a:r>
            <a:endParaRPr lang="cs-CZ" sz="2000" dirty="0" smtClean="0"/>
          </a:p>
          <a:p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cs.wikipedia.org/wiki/Soubor:Lymantria_monacha02.jpg</a:t>
            </a:r>
            <a:endParaRPr lang="cs-CZ" sz="2000" dirty="0" smtClean="0"/>
          </a:p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cs.wikipedia.org/wiki/Soubor:Mrowka_rudnica_formica_rufa_small.jpg</a:t>
            </a:r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68886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127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HMYZ ŽIJÍCÍ V LESE</vt:lpstr>
      <vt:lpstr>ZÁSTUPCI</vt:lpstr>
      <vt:lpstr>Snímek 4</vt:lpstr>
      <vt:lpstr>Snímek 5</vt:lpstr>
      <vt:lpstr>Test</vt:lpstr>
      <vt:lpstr>Snímek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PŘÍRODA, PŘÍRODNINY, PŘÍRODNÍ DĚJE</dc:title>
  <dc:creator>0K2T</dc:creator>
  <cp:lastModifiedBy>Dum</cp:lastModifiedBy>
  <cp:revision>48</cp:revision>
  <dcterms:created xsi:type="dcterms:W3CDTF">2012-09-06T12:02:09Z</dcterms:created>
  <dcterms:modified xsi:type="dcterms:W3CDTF">2013-03-20T09:43:45Z</dcterms:modified>
</cp:coreProperties>
</file>