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6"/>
  </p:notesMasterIdLst>
  <p:sldIdLst>
    <p:sldId id="256" r:id="rId2"/>
    <p:sldId id="268" r:id="rId3"/>
    <p:sldId id="258" r:id="rId4"/>
    <p:sldId id="259" r:id="rId5"/>
    <p:sldId id="270" r:id="rId6"/>
    <p:sldId id="261" r:id="rId7"/>
    <p:sldId id="269" r:id="rId8"/>
    <p:sldId id="263" r:id="rId9"/>
    <p:sldId id="262" r:id="rId10"/>
    <p:sldId id="264" r:id="rId11"/>
    <p:sldId id="265" r:id="rId12"/>
    <p:sldId id="266" r:id="rId13"/>
    <p:sldId id="272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6218EA-965B-4370-95E2-9BF146B5446F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025571-E3EC-402D-A30F-B0972D1246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0678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25571-E3EC-402D-A30F-B0972D1246C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56989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5A42AE8-ACAD-4EAE-A27C-232BE9BA5F2C}" type="datetimeFigureOut">
              <a:rPr lang="cs-CZ" smtClean="0"/>
              <a:pPr/>
              <a:t>20.3.2013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BB0773D-D127-4B9E-8403-ED69F71BD07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2966324" y="1270963"/>
            <a:ext cx="3398687" cy="1015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19 atomy, </a:t>
            </a:r>
            <a:r>
              <a:rPr kumimoji="0" lang="cs-CZ" sz="1800" b="1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molekuly,ionty</a:t>
            </a:r>
            <a:endParaRPr kumimoji="0" lang="cs-CZ" sz="1800" b="1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VY_32_INOVACE_19</a:t>
            </a:r>
          </a:p>
        </p:txBody>
      </p:sp>
      <p:sp>
        <p:nvSpPr>
          <p:cNvPr id="6" name="Text Box 7"/>
          <p:cNvSpPr txBox="1">
            <a:spLocks noChangeArrowheads="1"/>
          </p:cNvSpPr>
          <p:nvPr/>
        </p:nvSpPr>
        <p:spPr bwMode="auto">
          <a:xfrm>
            <a:off x="684212" y="3357563"/>
            <a:ext cx="8280275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autor:</a:t>
            </a: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Mgr. Helena </a:t>
            </a:r>
            <a:r>
              <a:rPr kumimoji="0" lang="cs-CZ" sz="1200" b="0" i="0" u="none" strike="noStrike" kern="0" cap="none" spc="0" normalizeH="0" baseline="0" noProof="0" dirty="0" err="1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Žovincová</a:t>
            </a: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identifikace: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H2-19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třída: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8.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předmět: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Ch</a:t>
            </a:r>
          </a:p>
          <a:p>
            <a:pPr marL="0" marR="0" lvl="0" indent="0" defTabSz="914400" eaLnBrk="1" fontAlgn="base" latinLnBrk="0" hangingPunct="1">
              <a:lnSpc>
                <a:spcPct val="100000"/>
              </a:lnSpc>
              <a:spcBef>
                <a:spcPct val="5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</a:endParaRPr>
          </a:p>
          <a:p>
            <a:r>
              <a:rPr kumimoji="0" lang="cs-CZ" sz="1200" b="1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anotace: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		</a:t>
            </a:r>
            <a:r>
              <a:rPr lang="en-US" sz="1200" dirty="0" err="1"/>
              <a:t>Materiál</a:t>
            </a:r>
            <a:r>
              <a:rPr lang="en-US" sz="1200" dirty="0"/>
              <a:t> </a:t>
            </a:r>
            <a:r>
              <a:rPr lang="en-US" sz="1200" dirty="0" err="1"/>
              <a:t>slouží</a:t>
            </a:r>
            <a:r>
              <a:rPr lang="en-US" sz="1200" dirty="0"/>
              <a:t> </a:t>
            </a:r>
            <a:r>
              <a:rPr lang="cs-CZ" sz="1200" smtClean="0"/>
              <a:t>k procvičení</a:t>
            </a:r>
            <a:r>
              <a:rPr lang="en-US" sz="1200" dirty="0" smtClean="0"/>
              <a:t> </a:t>
            </a:r>
            <a:r>
              <a:rPr lang="en-US" sz="1200" dirty="0" err="1" smtClean="0"/>
              <a:t>učiva</a:t>
            </a:r>
            <a:r>
              <a:rPr lang="en-US" sz="1200" dirty="0" smtClean="0"/>
              <a:t> </a:t>
            </a:r>
            <a:r>
              <a:rPr lang="cs-CZ" sz="1200" dirty="0" smtClean="0"/>
              <a:t> o atomech, molekulách a iontech z anorganické chemie</a:t>
            </a:r>
            <a:r>
              <a:rPr lang="en-US" sz="1200" dirty="0" smtClean="0"/>
              <a:t>, </a:t>
            </a:r>
            <a:r>
              <a:rPr lang="cs-CZ" sz="1200" dirty="0" smtClean="0"/>
              <a:t>		</a:t>
            </a:r>
            <a:r>
              <a:rPr kumimoji="0" lang="cs-CZ" sz="12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</a:rPr>
              <a:t> součástí materiálu jsou animace.</a:t>
            </a:r>
          </a:p>
        </p:txBody>
      </p:sp>
    </p:spTree>
    <p:extLst>
      <p:ext uri="{BB962C8B-B14F-4D97-AF65-F5344CB8AC3E}">
        <p14:creationId xmlns:p14="http://schemas.microsoft.com/office/powerpoint/2010/main" xmlns="" val="235159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90862"/>
            <a:ext cx="20858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Doplňte věty: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7967" y="1330867"/>
            <a:ext cx="15664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Atom je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10051" y="1333163"/>
            <a:ext cx="56268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základní stavební jednotka látek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7967" y="2060848"/>
            <a:ext cx="604043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Skládá se z kladně nabitého            </a:t>
            </a:r>
          </a:p>
          <a:p>
            <a:r>
              <a:rPr lang="cs-CZ" sz="2800" dirty="0" smtClean="0"/>
              <a:t>a záporně nabitého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70323" y="2076694"/>
            <a:ext cx="41764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	  jádra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obalu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7967" y="3311406"/>
            <a:ext cx="43556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Jádro atomu je složeno z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3647" y="3311406"/>
            <a:ext cx="34227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protonů a neutronů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8614" y="4057908"/>
            <a:ext cx="1641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Značí se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4057908"/>
            <a:ext cx="13869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1600" b="1" baseline="68000" dirty="0" smtClean="0">
                <a:solidFill>
                  <a:schemeClr val="accent1">
                    <a:lumMod val="75000"/>
                  </a:schemeClr>
                </a:solidFill>
              </a:rPr>
              <a:t>+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a  n</a:t>
            </a:r>
            <a:r>
              <a:rPr lang="cs-CZ" b="1" baseline="70000" dirty="0" smtClean="0">
                <a:solidFill>
                  <a:schemeClr val="accent1">
                    <a:lumMod val="75000"/>
                  </a:schemeClr>
                </a:solidFill>
              </a:rPr>
              <a:t>o</a:t>
            </a:r>
            <a:endParaRPr lang="cs-CZ" b="1" baseline="70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6811" y="4797152"/>
            <a:ext cx="29113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Elektrony leží v 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08185" y="4799005"/>
            <a:ext cx="34515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elektronovém obalu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8614" y="5687670"/>
            <a:ext cx="41152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Elektrony se pohybují v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23843" y="5681122"/>
            <a:ext cx="40382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elektronových vrstvách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6211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24600"/>
            <a:ext cx="229582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protony</a:t>
            </a:r>
          </a:p>
          <a:p>
            <a:endParaRPr lang="cs-CZ" sz="2400" dirty="0" smtClean="0"/>
          </a:p>
          <a:p>
            <a:r>
              <a:rPr lang="cs-CZ" sz="2400" dirty="0" smtClean="0"/>
              <a:t>neutrony</a:t>
            </a:r>
          </a:p>
          <a:p>
            <a:endParaRPr lang="cs-CZ" sz="2400" dirty="0" smtClean="0"/>
          </a:p>
          <a:p>
            <a:r>
              <a:rPr lang="cs-CZ" sz="2400" dirty="0" smtClean="0"/>
              <a:t>nukleony</a:t>
            </a:r>
          </a:p>
          <a:p>
            <a:endParaRPr lang="cs-CZ" sz="2400" dirty="0" smtClean="0"/>
          </a:p>
          <a:p>
            <a:r>
              <a:rPr lang="cs-CZ" sz="2400" dirty="0" smtClean="0"/>
              <a:t>elektrony</a:t>
            </a:r>
          </a:p>
          <a:p>
            <a:endParaRPr lang="cs-CZ" sz="2400" dirty="0" smtClean="0"/>
          </a:p>
          <a:p>
            <a:r>
              <a:rPr lang="cs-CZ" sz="2400" dirty="0" smtClean="0"/>
              <a:t>protonové číslo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2183" y="620688"/>
            <a:ext cx="29258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Vytvořte dvojice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1813576"/>
            <a:ext cx="4846198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částice bez elektrického náboje</a:t>
            </a: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počet protonů a neutronů v jádře</a:t>
            </a: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částice s kladným nábojem</a:t>
            </a: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počet protonů v jádře</a:t>
            </a:r>
          </a:p>
          <a:p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částice se záporným nábojem</a:t>
            </a:r>
          </a:p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705083" y="2060848"/>
            <a:ext cx="2002821" cy="14719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979712" y="2060848"/>
            <a:ext cx="1728192" cy="7359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1979712" y="2796804"/>
            <a:ext cx="1728192" cy="7359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979712" y="4293096"/>
            <a:ext cx="1728192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706493" y="4293096"/>
            <a:ext cx="1001411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14330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196752"/>
            <a:ext cx="12875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40000" dirty="0" smtClean="0">
                <a:solidFill>
                  <a:schemeClr val="bg2">
                    <a:lumMod val="50000"/>
                  </a:schemeClr>
                </a:solidFill>
              </a:rPr>
              <a:t>29</a:t>
            </a:r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</a:rPr>
              <a:t>Cu</a:t>
            </a:r>
            <a:endParaRPr lang="cs-CZ" sz="60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5844" y="1334151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65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692696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Určete: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5844" y="2636912"/>
            <a:ext cx="330250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protonové číslo</a:t>
            </a:r>
          </a:p>
          <a:p>
            <a:r>
              <a:rPr lang="cs-CZ" sz="3200" dirty="0" smtClean="0"/>
              <a:t>nukleonové číslo</a:t>
            </a:r>
          </a:p>
          <a:p>
            <a:r>
              <a:rPr lang="cs-CZ" sz="3200" dirty="0" smtClean="0"/>
              <a:t>počet protonů</a:t>
            </a:r>
          </a:p>
          <a:p>
            <a:r>
              <a:rPr lang="cs-CZ" sz="3200" dirty="0" smtClean="0"/>
              <a:t>počet neutronů</a:t>
            </a:r>
          </a:p>
          <a:p>
            <a:r>
              <a:rPr lang="cs-CZ" sz="3200" dirty="0" smtClean="0"/>
              <a:t>počet elektronů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6016" y="2636912"/>
            <a:ext cx="1526380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  = 29</a:t>
            </a:r>
          </a:p>
          <a:p>
            <a:r>
              <a:rPr lang="cs-CZ" sz="3200" dirty="0" smtClean="0"/>
              <a:t>A  = 65</a:t>
            </a:r>
          </a:p>
          <a:p>
            <a:r>
              <a:rPr lang="cs-CZ" sz="3200" dirty="0" smtClean="0"/>
              <a:t>p</a:t>
            </a:r>
            <a:r>
              <a:rPr lang="cs-CZ" sz="3200" baseline="52000" dirty="0" smtClean="0"/>
              <a:t>+</a:t>
            </a:r>
            <a:r>
              <a:rPr lang="cs-CZ" sz="3200" dirty="0" smtClean="0"/>
              <a:t> = 29</a:t>
            </a:r>
          </a:p>
          <a:p>
            <a:r>
              <a:rPr lang="cs-CZ" sz="3200" dirty="0" smtClean="0"/>
              <a:t>n</a:t>
            </a:r>
            <a:r>
              <a:rPr lang="cs-CZ" sz="3200" baseline="66000" dirty="0" smtClean="0"/>
              <a:t>o</a:t>
            </a:r>
            <a:r>
              <a:rPr lang="cs-CZ" sz="3200" dirty="0" smtClean="0"/>
              <a:t> = 36</a:t>
            </a:r>
          </a:p>
          <a:p>
            <a:r>
              <a:rPr lang="cs-CZ" sz="3200" dirty="0" smtClean="0"/>
              <a:t>e</a:t>
            </a:r>
            <a:r>
              <a:rPr lang="cs-CZ" sz="3200" baseline="58000" dirty="0" smtClean="0"/>
              <a:t>-</a:t>
            </a:r>
            <a:r>
              <a:rPr lang="cs-CZ" sz="3200" dirty="0" smtClean="0"/>
              <a:t>  = 29</a:t>
            </a:r>
            <a:endParaRPr lang="cs-CZ" sz="3200" dirty="0"/>
          </a:p>
        </p:txBody>
      </p:sp>
      <p:pic>
        <p:nvPicPr>
          <p:cNvPr id="4098" name="Picture 2" descr="C:\Users\005\AppData\Local\Microsoft\Windows\Temporary Internet Files\Content.IE5\LU05P037\MP900387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812638"/>
            <a:ext cx="2072406" cy="2904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14384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89185"/>
            <a:ext cx="825899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Doplňte:</a:t>
            </a:r>
          </a:p>
          <a:p>
            <a:endParaRPr lang="cs-CZ" dirty="0"/>
          </a:p>
          <a:p>
            <a:r>
              <a:rPr lang="cs-CZ" sz="2400" dirty="0" smtClean="0"/>
              <a:t>Chemický prvek je látka složená z .....................................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8385" y="1317228"/>
            <a:ext cx="9577064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</a:rPr>
              <a:t>						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atomů</a:t>
            </a:r>
          </a:p>
          <a:p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se stejným protonovým číslem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4387" y="2492896"/>
            <a:ext cx="85795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Všechny prvky v PSP jsou uspořádány  do vodorovných řad</a:t>
            </a:r>
          </a:p>
          <a:p>
            <a:endParaRPr lang="cs-CZ" sz="2400" dirty="0" smtClean="0"/>
          </a:p>
          <a:p>
            <a:r>
              <a:rPr lang="cs-CZ" sz="2400" dirty="0" smtClean="0"/>
              <a:t> - .................... a svislých sloupců .....................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3093058"/>
            <a:ext cx="1157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skupin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093059"/>
            <a:ext cx="1077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period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1512" y="3932070"/>
            <a:ext cx="734047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Číslo periody označuje ......................................................</a:t>
            </a:r>
          </a:p>
          <a:p>
            <a:endParaRPr lang="cs-CZ" sz="2400" dirty="0" smtClean="0"/>
          </a:p>
          <a:p>
            <a:r>
              <a:rPr lang="cs-CZ" sz="2400" dirty="0" smtClean="0"/>
              <a:t>v atomovém obalu.</a:t>
            </a:r>
          </a:p>
          <a:p>
            <a:endParaRPr lang="cs-CZ" sz="2400" dirty="0"/>
          </a:p>
          <a:p>
            <a:r>
              <a:rPr lang="cs-CZ" sz="2400" dirty="0" smtClean="0"/>
              <a:t>Číslo hlavní skupiny označuje ........................................</a:t>
            </a:r>
          </a:p>
          <a:p>
            <a:endParaRPr lang="cs-CZ" sz="2400" dirty="0" smtClean="0"/>
          </a:p>
          <a:p>
            <a:r>
              <a:rPr lang="cs-CZ" sz="2400" dirty="0" smtClean="0"/>
              <a:t>.............................................................................................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3789040"/>
            <a:ext cx="39998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počet elektronových vrstev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8875" y="6005008"/>
            <a:ext cx="5033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počet elektronů ve valenční vrstvě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304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280" y="332656"/>
            <a:ext cx="87331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Vyhledejte v PSP prvky: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leží v 5. periodě a v I.B skupině.....................................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nachází se v 2. periodě a II.A skupině...........................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ve valenční vrstvě mají 2 elektrony..............................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mají 2 elektronové vrstvy v obalu atomu .....................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má protonové číslo 25 ....................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618995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280" y="332656"/>
            <a:ext cx="87331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Vyhledejte v PSP prvky: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leží v 5. periodě a v I.B skupině.....................................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nachází se v 2. periodě a II.A skupině...........................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ve valenční vrstvě mají 2 elektrony...............................................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mají 2 elektronové vrstvy v obalu atomu ....................................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má protonové číslo 25 ....................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  <a:p>
            <a:pPr marL="342900" indent="-342900">
              <a:buFontTx/>
              <a:buChar char="-"/>
            </a:pPr>
            <a:endParaRPr lang="cs-CZ" sz="2400" dirty="0" smtClean="0"/>
          </a:p>
          <a:p>
            <a:pPr marL="342900" indent="-342900">
              <a:buFontTx/>
              <a:buChar char="-"/>
            </a:pPr>
            <a:endParaRPr lang="cs-CZ" sz="2000" dirty="0" smtClean="0"/>
          </a:p>
          <a:p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13439" y="1109935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Ag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6602119" y="1854245"/>
            <a:ext cx="746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Be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03914" y="2522513"/>
            <a:ext cx="37032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Be,Mg,Ca,Sr,Ba,Ra,Zn,Cd,Hg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7002" y="3356992"/>
            <a:ext cx="25314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Li,Be,B,C,N,O,F,Ne</a:t>
            </a:r>
            <a:endParaRPr lang="cs-CZ" sz="2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50691" y="4077072"/>
            <a:ext cx="6623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Mn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23766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5892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kolika atomů a z kolika prvků se skládají molekuly: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844824"/>
            <a:ext cx="1085554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CaO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SiO</a:t>
            </a:r>
            <a:r>
              <a:rPr lang="cs-CZ" sz="2000" baseline="-25000" dirty="0" smtClean="0"/>
              <a:t>2</a:t>
            </a:r>
          </a:p>
          <a:p>
            <a:endParaRPr lang="cs-CZ" sz="2000" dirty="0"/>
          </a:p>
          <a:p>
            <a:r>
              <a:rPr lang="cs-CZ" sz="2000" dirty="0" smtClean="0"/>
              <a:t>K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CO</a:t>
            </a:r>
            <a:r>
              <a:rPr lang="cs-CZ" sz="2000" baseline="-25000" dirty="0"/>
              <a:t>3</a:t>
            </a:r>
          </a:p>
          <a:p>
            <a:endParaRPr lang="cs-CZ" sz="2000" dirty="0"/>
          </a:p>
          <a:p>
            <a:r>
              <a:rPr lang="cs-CZ" sz="2000" dirty="0" smtClean="0"/>
              <a:t>Na</a:t>
            </a:r>
            <a:r>
              <a:rPr lang="cs-CZ" sz="2000" baseline="-25000" dirty="0"/>
              <a:t>2</a:t>
            </a:r>
            <a:r>
              <a:rPr lang="cs-CZ" sz="2000" dirty="0" smtClean="0"/>
              <a:t>SO</a:t>
            </a:r>
            <a:r>
              <a:rPr lang="cs-CZ" sz="2000" baseline="-25000" dirty="0"/>
              <a:t>4</a:t>
            </a:r>
          </a:p>
          <a:p>
            <a:endParaRPr lang="cs-CZ" sz="2000" dirty="0"/>
          </a:p>
          <a:p>
            <a:r>
              <a:rPr lang="cs-CZ" sz="2000" dirty="0" smtClean="0"/>
              <a:t>O</a:t>
            </a:r>
            <a:r>
              <a:rPr lang="cs-CZ" sz="2000" baseline="-25000" dirty="0"/>
              <a:t>2</a:t>
            </a:r>
          </a:p>
          <a:p>
            <a:endParaRPr lang="cs-CZ" sz="2000" dirty="0"/>
          </a:p>
          <a:p>
            <a:r>
              <a:rPr lang="cs-CZ" sz="2000" dirty="0" smtClean="0"/>
              <a:t>H</a:t>
            </a:r>
            <a:r>
              <a:rPr lang="cs-CZ" sz="2000" baseline="-25000" dirty="0"/>
              <a:t>2</a:t>
            </a:r>
            <a:r>
              <a:rPr lang="cs-CZ" sz="2000" dirty="0" smtClean="0"/>
              <a:t>O</a:t>
            </a:r>
            <a:endParaRPr lang="cs-CZ" sz="2000" dirty="0"/>
          </a:p>
        </p:txBody>
      </p:sp>
      <p:pic>
        <p:nvPicPr>
          <p:cNvPr id="3074" name="Picture 2" descr="C:\Users\005\AppData\Local\Microsoft\Windows\Temporary Internet Files\Content.IE5\ROVTGKWT\MP900402474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05423"/>
            <a:ext cx="3333859" cy="3333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5344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4815998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Určete typ vazby u těchto sloučenin: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err="1" smtClean="0"/>
              <a:t>NaCl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err="1" smtClean="0"/>
              <a:t>HCl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O</a:t>
            </a:r>
            <a:r>
              <a:rPr lang="cs-CZ" sz="2400" baseline="-25000" dirty="0" smtClean="0"/>
              <a:t>2</a:t>
            </a:r>
            <a:endParaRPr lang="cs-CZ" sz="2400" baseline="-25000" dirty="0"/>
          </a:p>
        </p:txBody>
      </p:sp>
      <p:pic>
        <p:nvPicPr>
          <p:cNvPr id="2050" name="Picture 2" descr="C:\Users\005\AppData\Local\Microsoft\Windows\Temporary Internet Files\Content.IE5\QV10MQXA\MP9003901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00619"/>
            <a:ext cx="3657600" cy="260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39752" y="1700808"/>
            <a:ext cx="3775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rozdíl elektronegativit  3,1 - 0,9 = 2,2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614686" y="1658152"/>
            <a:ext cx="16678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vazba iontová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2291516" y="2389988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rozdíl elektronegativit </a:t>
            </a:r>
            <a:r>
              <a:rPr lang="cs-CZ" dirty="0" smtClean="0"/>
              <a:t>  2,1 </a:t>
            </a:r>
            <a:r>
              <a:rPr lang="cs-CZ" dirty="0"/>
              <a:t>- 0,9 = </a:t>
            </a:r>
            <a:r>
              <a:rPr lang="cs-CZ" dirty="0" smtClean="0"/>
              <a:t>1,2</a:t>
            </a:r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3212976"/>
            <a:ext cx="35346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rozdíl elektronegativit  </a:t>
            </a:r>
            <a:r>
              <a:rPr lang="cs-CZ" dirty="0" smtClean="0"/>
              <a:t> 3,5 -3,5 =0</a:t>
            </a: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08204" y="2416581"/>
            <a:ext cx="14808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vazba </a:t>
            </a:r>
            <a:r>
              <a:rPr lang="cs-CZ" dirty="0" smtClean="0">
                <a:solidFill>
                  <a:srgbClr val="FF0000"/>
                </a:solidFill>
              </a:rPr>
              <a:t>polární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93809" y="3203730"/>
            <a:ext cx="17261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>vazba </a:t>
            </a:r>
            <a:r>
              <a:rPr lang="cs-CZ" dirty="0" smtClean="0">
                <a:solidFill>
                  <a:srgbClr val="FF0000"/>
                </a:solidFill>
              </a:rPr>
              <a:t>nepolární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64961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Doplňte: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58" y="1683652"/>
            <a:ext cx="9586470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Ionty vznikají přesunem............................................................................</a:t>
            </a:r>
          </a:p>
          <a:p>
            <a:endParaRPr lang="cs-CZ" sz="2000" dirty="0"/>
          </a:p>
          <a:p>
            <a:r>
              <a:rPr lang="cs-CZ" sz="2000" dirty="0" smtClean="0"/>
              <a:t>Kation je částice ......................................................................................</a:t>
            </a:r>
          </a:p>
          <a:p>
            <a:endParaRPr lang="cs-CZ" sz="2000" dirty="0"/>
          </a:p>
          <a:p>
            <a:r>
              <a:rPr lang="cs-CZ" sz="2000" dirty="0" smtClean="0"/>
              <a:t>Anion je částice, která je nositelem .......................................................</a:t>
            </a:r>
          </a:p>
          <a:p>
            <a:endParaRPr lang="cs-CZ" sz="2000" dirty="0"/>
          </a:p>
          <a:p>
            <a:r>
              <a:rPr lang="cs-CZ" sz="2000" dirty="0" smtClean="0"/>
              <a:t>Částice obsahuje 10 protonů a 10 elektronů. Je to částice......................................</a:t>
            </a:r>
          </a:p>
          <a:p>
            <a:endParaRPr lang="cs-CZ" sz="2000" dirty="0"/>
          </a:p>
          <a:p>
            <a:r>
              <a:rPr lang="cs-CZ" sz="2000" dirty="0" smtClean="0"/>
              <a:t>Odevzdá-li </a:t>
            </a:r>
            <a:r>
              <a:rPr lang="cs-CZ" sz="2000" dirty="0" smtClean="0"/>
              <a:t>neutrální atom jeden elektron, vznikne.....................................................</a:t>
            </a:r>
          </a:p>
          <a:p>
            <a:endParaRPr lang="cs-CZ" sz="2000" dirty="0"/>
          </a:p>
          <a:p>
            <a:r>
              <a:rPr lang="cs-CZ" sz="2000" dirty="0" smtClean="0"/>
              <a:t>Přijme-li neutrální částice dva elektrony, vznikne........................................................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1500753"/>
            <a:ext cx="120917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elektronů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25423" y="2156287"/>
            <a:ext cx="22942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s kladným nábojem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58289" y="2703665"/>
            <a:ext cx="213071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záporného náboje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3450896"/>
            <a:ext cx="115448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neutrální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23645" y="4005064"/>
            <a:ext cx="33662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kation - kladně nabitá částice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87385" y="4637290"/>
            <a:ext cx="34387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anion - záporně nabitá částice</a:t>
            </a:r>
            <a:endParaRPr lang="cs-CZ" sz="20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6423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05\AppData\Local\Microsoft\Windows\Temporary Internet Files\Content.IE5\LU05P037\MP9003901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17332" y="4349135"/>
            <a:ext cx="3377230" cy="2409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2618" y="583307"/>
            <a:ext cx="7033144" cy="52937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Zapište:</a:t>
            </a:r>
          </a:p>
          <a:p>
            <a:endParaRPr lang="cs-CZ" dirty="0"/>
          </a:p>
          <a:p>
            <a:r>
              <a:rPr lang="cs-CZ" dirty="0" smtClean="0"/>
              <a:t>3 molekuly kyslíku, které jsou složeny ze 2 atomů ...................................</a:t>
            </a:r>
          </a:p>
          <a:p>
            <a:endParaRPr lang="cs-CZ" dirty="0"/>
          </a:p>
          <a:p>
            <a:r>
              <a:rPr lang="cs-CZ" dirty="0" smtClean="0"/>
              <a:t>3 atomy vodíku............................................................................................</a:t>
            </a:r>
          </a:p>
          <a:p>
            <a:endParaRPr lang="cs-CZ" dirty="0"/>
          </a:p>
          <a:p>
            <a:r>
              <a:rPr lang="cs-CZ" dirty="0" smtClean="0"/>
              <a:t>5 molekul síry složených z 8 atomů...........................................................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Co vyjadřuje zápis:</a:t>
            </a:r>
          </a:p>
          <a:p>
            <a:endParaRPr lang="cs-CZ" dirty="0"/>
          </a:p>
          <a:p>
            <a:r>
              <a:rPr lang="cs-CZ" sz="2000" dirty="0" smtClean="0"/>
              <a:t>5 Cl</a:t>
            </a:r>
            <a:r>
              <a:rPr lang="cs-CZ" sz="2000" baseline="-25000" dirty="0" smtClean="0"/>
              <a:t>2  </a:t>
            </a:r>
          </a:p>
          <a:p>
            <a:endParaRPr lang="cs-CZ" sz="2000" dirty="0"/>
          </a:p>
          <a:p>
            <a:r>
              <a:rPr lang="cs-CZ" sz="2000" dirty="0" smtClean="0"/>
              <a:t>5 </a:t>
            </a:r>
            <a:r>
              <a:rPr lang="cs-CZ" sz="2000" dirty="0" err="1" smtClean="0"/>
              <a:t>Pb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2 N</a:t>
            </a:r>
          </a:p>
          <a:p>
            <a:endParaRPr lang="cs-CZ" sz="2000" dirty="0"/>
          </a:p>
          <a:p>
            <a:r>
              <a:rPr lang="cs-CZ" sz="2000" dirty="0" smtClean="0"/>
              <a:t>2N</a:t>
            </a:r>
            <a:r>
              <a:rPr lang="cs-CZ" sz="2000" baseline="-25000" dirty="0"/>
              <a:t>2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365042" y="908720"/>
            <a:ext cx="679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3O</a:t>
            </a:r>
            <a:r>
              <a:rPr lang="cs-CZ" sz="2400" baseline="-25000" dirty="0" smtClean="0">
                <a:solidFill>
                  <a:srgbClr val="0070C0"/>
                </a:solidFill>
              </a:rPr>
              <a:t>2</a:t>
            </a:r>
            <a:endParaRPr lang="cs-CZ" sz="2400" baseline="-25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41546" y="148478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3H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91775" y="2060848"/>
            <a:ext cx="660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5S</a:t>
            </a:r>
            <a:r>
              <a:rPr lang="cs-CZ" sz="2400" baseline="-25000" dirty="0" smtClean="0">
                <a:solidFill>
                  <a:srgbClr val="0070C0"/>
                </a:solidFill>
              </a:rPr>
              <a:t>8</a:t>
            </a:r>
            <a:endParaRPr lang="cs-CZ" sz="2400" baseline="-250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4909" y="3612456"/>
            <a:ext cx="43902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5 molekul chloru složených ze 2 atomů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456179" y="4149080"/>
            <a:ext cx="17256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5 atomů olova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41255" y="4733778"/>
            <a:ext cx="18333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2 atomy dusíku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93730" y="5371995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2 molekuly dusíku složeny ze 2 atomů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732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971600" y="1804051"/>
            <a:ext cx="5976664" cy="2720628"/>
            <a:chOff x="860890" y="1804174"/>
            <a:chExt cx="5976664" cy="2720628"/>
          </a:xfrm>
        </p:grpSpPr>
        <p:sp>
          <p:nvSpPr>
            <p:cNvPr id="2" name="TextovéPole 1"/>
            <p:cNvSpPr txBox="1"/>
            <p:nvPr/>
          </p:nvSpPr>
          <p:spPr>
            <a:xfrm>
              <a:off x="860890" y="1973451"/>
              <a:ext cx="597666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Ca</a:t>
              </a:r>
              <a:endParaRPr lang="cs-CZ" sz="2400" dirty="0"/>
            </a:p>
          </p:txBody>
        </p:sp>
        <p:cxnSp>
          <p:nvCxnSpPr>
            <p:cNvPr id="8" name="Přímá spojnice se šipkou 7"/>
            <p:cNvCxnSpPr/>
            <p:nvPr/>
          </p:nvCxnSpPr>
          <p:spPr>
            <a:xfrm>
              <a:off x="1492728" y="2188895"/>
              <a:ext cx="144016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896270" y="2708920"/>
              <a:ext cx="3331361" cy="181588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dirty="0" smtClean="0"/>
                <a:t>                                      </a:t>
              </a:r>
              <a:r>
                <a:rPr lang="cs-CZ" sz="2400" dirty="0" smtClean="0"/>
                <a:t>Cl -</a:t>
              </a:r>
            </a:p>
            <a:p>
              <a:endParaRPr lang="cs-CZ" sz="2000" dirty="0"/>
            </a:p>
            <a:p>
              <a:r>
                <a:rPr lang="cs-CZ" sz="2400" dirty="0" smtClean="0"/>
                <a:t>Si		        Si +4</a:t>
              </a:r>
            </a:p>
            <a:p>
              <a:endParaRPr lang="cs-CZ" sz="2000" dirty="0" smtClean="0"/>
            </a:p>
            <a:p>
              <a:r>
                <a:rPr lang="cs-CZ" sz="2400" dirty="0" smtClean="0"/>
                <a:t>F</a:t>
              </a:r>
              <a:endParaRPr lang="cs-CZ" sz="2400" dirty="0"/>
            </a:p>
          </p:txBody>
        </p:sp>
        <p:cxnSp>
          <p:nvCxnSpPr>
            <p:cNvPr id="11" name="Přímá spojnice se šipkou 10"/>
            <p:cNvCxnSpPr/>
            <p:nvPr/>
          </p:nvCxnSpPr>
          <p:spPr>
            <a:xfrm>
              <a:off x="1492728" y="2924944"/>
              <a:ext cx="144016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>
              <a:off x="1492728" y="3524528"/>
              <a:ext cx="144016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se šipkou 14"/>
            <p:cNvCxnSpPr/>
            <p:nvPr/>
          </p:nvCxnSpPr>
          <p:spPr>
            <a:xfrm>
              <a:off x="1492728" y="4149080"/>
              <a:ext cx="1440160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TextovéPole 15"/>
            <p:cNvSpPr txBox="1"/>
            <p:nvPr/>
          </p:nvSpPr>
          <p:spPr>
            <a:xfrm>
              <a:off x="1868343" y="1804174"/>
              <a:ext cx="62068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- 2e</a:t>
              </a:r>
              <a:r>
                <a:rPr lang="cs-CZ" baseline="30000" dirty="0" smtClean="0"/>
                <a:t>-</a:t>
              </a:r>
              <a:endParaRPr lang="cs-CZ" baseline="300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883267" y="2555612"/>
              <a:ext cx="4908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+e</a:t>
              </a:r>
              <a:r>
                <a:rPr lang="cs-CZ" baseline="30000" dirty="0" smtClean="0"/>
                <a:t>-</a:t>
              </a:r>
              <a:endParaRPr lang="cs-CZ" baseline="300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1933264" y="3779748"/>
              <a:ext cx="4908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+e</a:t>
              </a:r>
              <a:r>
                <a:rPr lang="cs-CZ" baseline="30000" dirty="0" smtClean="0"/>
                <a:t>-</a:t>
              </a:r>
              <a:endParaRPr lang="cs-CZ" baseline="30000" dirty="0"/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896270" y="692696"/>
            <a:ext cx="2633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Doplňte zápis: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22662" y="1973451"/>
            <a:ext cx="843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Ca </a:t>
            </a:r>
            <a:r>
              <a:rPr lang="cs-CZ" sz="2400" baseline="30000" dirty="0" smtClean="0">
                <a:solidFill>
                  <a:srgbClr val="FF0000"/>
                </a:solidFill>
              </a:rPr>
              <a:t>+2</a:t>
            </a:r>
            <a:endParaRPr lang="cs-CZ" sz="2400" baseline="30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06980" y="2693988"/>
            <a:ext cx="4331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Cl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011914" y="3155653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-4e</a:t>
            </a:r>
            <a:r>
              <a:rPr lang="cs-CZ" baseline="30000" dirty="0" smtClean="0">
                <a:solidFill>
                  <a:srgbClr val="FF0000"/>
                </a:solidFill>
              </a:rPr>
              <a:t>-</a:t>
            </a:r>
            <a:endParaRPr lang="cs-CZ" baseline="30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00160" y="4063014"/>
            <a:ext cx="3930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</a:t>
            </a:r>
            <a:r>
              <a:rPr lang="cs-CZ" sz="2400" baseline="30000" dirty="0" smtClean="0">
                <a:solidFill>
                  <a:srgbClr val="FF0000"/>
                </a:solidFill>
              </a:rPr>
              <a:t>-</a:t>
            </a:r>
            <a:endParaRPr lang="cs-CZ" sz="2400" baseline="30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005\AppData\Local\Microsoft\Windows\Temporary Internet Files\Content.IE5\3DNWECD2\MP9004023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8584" y="2924821"/>
            <a:ext cx="4680673" cy="3744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8782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89185"/>
            <a:ext cx="825899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Doplňte:</a:t>
            </a:r>
          </a:p>
          <a:p>
            <a:endParaRPr lang="cs-CZ" dirty="0"/>
          </a:p>
          <a:p>
            <a:r>
              <a:rPr lang="cs-CZ" sz="2400" dirty="0" smtClean="0"/>
              <a:t>Chemický prvek je látka složená z .....................................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4387" y="2492896"/>
            <a:ext cx="857959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Všechny prvky v PSP jsou uspořádány  do vodorovných řad</a:t>
            </a:r>
          </a:p>
          <a:p>
            <a:endParaRPr lang="cs-CZ" sz="2400" dirty="0" smtClean="0"/>
          </a:p>
          <a:p>
            <a:r>
              <a:rPr lang="cs-CZ" sz="2400" dirty="0" smtClean="0"/>
              <a:t> - .................... a svislých sloupců .....................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1512" y="3932070"/>
            <a:ext cx="8026556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Číslo periody označuje ......................................................</a:t>
            </a:r>
          </a:p>
          <a:p>
            <a:endParaRPr lang="cs-CZ" sz="2400" dirty="0" smtClean="0"/>
          </a:p>
          <a:p>
            <a:r>
              <a:rPr lang="cs-CZ" sz="2400" dirty="0" smtClean="0"/>
              <a:t>v atomovém obalu.</a:t>
            </a:r>
          </a:p>
          <a:p>
            <a:endParaRPr lang="cs-CZ" sz="2400" dirty="0"/>
          </a:p>
          <a:p>
            <a:r>
              <a:rPr lang="cs-CZ" sz="2400" dirty="0" smtClean="0"/>
              <a:t>Číslo hlavní skupiny označuje ........................................</a:t>
            </a:r>
          </a:p>
          <a:p>
            <a:r>
              <a:rPr lang="cs-CZ" sz="2400" dirty="0" smtClean="0"/>
              <a:t>.</a:t>
            </a:r>
          </a:p>
          <a:p>
            <a:r>
              <a:rPr lang="cs-CZ" sz="2400" dirty="0" smtClean="0"/>
              <a:t>............................................................................................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2422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2068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obrázky:</a:t>
            </a:r>
          </a:p>
          <a:p>
            <a:endParaRPr lang="cs-CZ" dirty="0"/>
          </a:p>
          <a:p>
            <a:r>
              <a:rPr lang="cs-CZ" dirty="0"/>
              <a:t>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xmlns="" val="3033311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327</TotalTime>
  <Words>498</Words>
  <Application>Microsoft Office PowerPoint</Application>
  <PresentationFormat>Předvádění na obrazovce (4:3)</PresentationFormat>
  <Paragraphs>209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005</dc:creator>
  <cp:lastModifiedBy>Dum</cp:lastModifiedBy>
  <cp:revision>26</cp:revision>
  <dcterms:created xsi:type="dcterms:W3CDTF">2012-12-05T09:36:45Z</dcterms:created>
  <dcterms:modified xsi:type="dcterms:W3CDTF">2013-03-20T10:38:25Z</dcterms:modified>
</cp:coreProperties>
</file>