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VY_32_INOVACE_19_11_Sčítání a odčítání </a:t>
          </a:r>
          <a:r>
            <a:rPr lang="cs-CZ" sz="1200" baseline="0" dirty="0" err="1" smtClean="0"/>
            <a:t>des.č</a:t>
          </a:r>
          <a:r>
            <a:rPr lang="cs-CZ" sz="1200" baseline="0" dirty="0" smtClean="0"/>
            <a:t>.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3CBC93-EB55-42F3-B592-EE0DC7F999A2}" type="presOf" srcId="{1D895EAB-76A7-41C6-9C6C-7D303AD4C23C}" destId="{94413E88-B296-45A5-9057-6B5765B63A8F}" srcOrd="1" destOrd="0" presId="urn:microsoft.com/office/officeart/2005/8/layout/target3"/>
    <dgm:cxn modelId="{6B307E40-9E9C-42CF-B190-0C140EEC3096}" type="presOf" srcId="{DAAD5A11-3EBC-47AE-AB1C-4F1B938732A7}" destId="{2D933DCE-BBEA-46A5-98BC-CA41A7DBB761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69071F6E-FDB5-4CA9-A122-6674FE6B5C9D}" type="presOf" srcId="{ABD4D77B-BA54-4DFB-A762-4C734220F9AA}" destId="{A6703DA5-6D74-4C8B-9C82-31DC93531BC2}" srcOrd="1" destOrd="0" presId="urn:microsoft.com/office/officeart/2005/8/layout/target3"/>
    <dgm:cxn modelId="{4802A0FF-F73F-4DCA-879C-5F172DEFBE0A}" type="presOf" srcId="{D9242A4C-F33A-42E2-BFA4-EC80805DCD32}" destId="{7DDB6D97-C311-42E1-B77C-B194BAE75773}" srcOrd="0" destOrd="0" presId="urn:microsoft.com/office/officeart/2005/8/layout/target3"/>
    <dgm:cxn modelId="{D206027E-A13A-48C1-8CB2-C273DDE5AF5C}" type="presOf" srcId="{FFA013E9-5C5D-404D-8688-08171EA7A387}" destId="{359A210A-E8C9-4FD6-9BC7-434F4455A6B5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ADA00F66-9E5B-40BF-A429-4C2080977516}" type="presOf" srcId="{ABD4D77B-BA54-4DFB-A762-4C734220F9AA}" destId="{AAB7E4A6-9D01-402C-9D7A-6D30767F0B58}" srcOrd="0" destOrd="0" presId="urn:microsoft.com/office/officeart/2005/8/layout/target3"/>
    <dgm:cxn modelId="{26CBFF99-0B1A-4827-8743-8ED511AD2E61}" type="presOf" srcId="{A4836DAF-3E6B-4198-A089-B3C0D0384F2B}" destId="{36B74B1E-3C18-4C06-BA03-CB2EB266F8F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59CDE271-A7BE-449D-8B1D-E484445C37B0}" type="presOf" srcId="{A4836DAF-3E6B-4198-A089-B3C0D0384F2B}" destId="{4F0AD45D-7E6A-4C4A-90DF-90E27C4B175D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948DE1C4-1F09-4FF7-BD6D-E60382CBEA05}" type="presOf" srcId="{FFA013E9-5C5D-404D-8688-08171EA7A387}" destId="{E1DA18CB-4B0A-4D0C-9459-15C4B327891F}" srcOrd="0" destOrd="0" presId="urn:microsoft.com/office/officeart/2005/8/layout/target3"/>
    <dgm:cxn modelId="{A46307BD-0C37-477A-B427-02F904A491F9}" type="presOf" srcId="{1D895EAB-76A7-41C6-9C6C-7D303AD4C23C}" destId="{347D85BD-7382-4413-9298-D06CC996458A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EE360740-5808-442C-8B02-61BCF9F287E6}" type="presOf" srcId="{D9242A4C-F33A-42E2-BFA4-EC80805DCD32}" destId="{5A434D34-FA65-40B0-A4CE-3A1E2B14A215}" srcOrd="1" destOrd="0" presId="urn:microsoft.com/office/officeart/2005/8/layout/target3"/>
    <dgm:cxn modelId="{2099FFFC-EFF6-4BEE-8D92-1B164FCFA746}" type="presParOf" srcId="{2D933DCE-BBEA-46A5-98BC-CA41A7DBB761}" destId="{D3A73299-62A4-4767-8E25-C16133A0B902}" srcOrd="0" destOrd="0" presId="urn:microsoft.com/office/officeart/2005/8/layout/target3"/>
    <dgm:cxn modelId="{63A67E23-8A06-44C0-AB46-144FBEB7BE6D}" type="presParOf" srcId="{2D933DCE-BBEA-46A5-98BC-CA41A7DBB761}" destId="{EE30B2AF-DDC9-42DB-9092-5595C6257A57}" srcOrd="1" destOrd="0" presId="urn:microsoft.com/office/officeart/2005/8/layout/target3"/>
    <dgm:cxn modelId="{55C87EC2-2FB9-4CE2-8A5C-982C17617780}" type="presParOf" srcId="{2D933DCE-BBEA-46A5-98BC-CA41A7DBB761}" destId="{E1DA18CB-4B0A-4D0C-9459-15C4B327891F}" srcOrd="2" destOrd="0" presId="urn:microsoft.com/office/officeart/2005/8/layout/target3"/>
    <dgm:cxn modelId="{A788831A-1742-4678-BB12-FEE719B23213}" type="presParOf" srcId="{2D933DCE-BBEA-46A5-98BC-CA41A7DBB761}" destId="{29996EEB-8589-4AED-9C98-E2204A026234}" srcOrd="3" destOrd="0" presId="urn:microsoft.com/office/officeart/2005/8/layout/target3"/>
    <dgm:cxn modelId="{190DE6B2-2693-47C5-B6C9-DC35425CEFFB}" type="presParOf" srcId="{2D933DCE-BBEA-46A5-98BC-CA41A7DBB761}" destId="{056AE7B2-579D-40D1-A57C-4E33BFED76BE}" srcOrd="4" destOrd="0" presId="urn:microsoft.com/office/officeart/2005/8/layout/target3"/>
    <dgm:cxn modelId="{672A2ACD-148C-4FFA-87F6-658539D5A204}" type="presParOf" srcId="{2D933DCE-BBEA-46A5-98BC-CA41A7DBB761}" destId="{4F0AD45D-7E6A-4C4A-90DF-90E27C4B175D}" srcOrd="5" destOrd="0" presId="urn:microsoft.com/office/officeart/2005/8/layout/target3"/>
    <dgm:cxn modelId="{D22BB616-8864-466A-BFE1-2B38C870F953}" type="presParOf" srcId="{2D933DCE-BBEA-46A5-98BC-CA41A7DBB761}" destId="{1804A346-BBD3-438B-AE0F-7BEBB1E2AF96}" srcOrd="6" destOrd="0" presId="urn:microsoft.com/office/officeart/2005/8/layout/target3"/>
    <dgm:cxn modelId="{B93FF041-93E5-4A9B-AB5F-AE439D0B4868}" type="presParOf" srcId="{2D933DCE-BBEA-46A5-98BC-CA41A7DBB761}" destId="{60CB9877-708D-4C64-AA73-CFD3F3076BC2}" srcOrd="7" destOrd="0" presId="urn:microsoft.com/office/officeart/2005/8/layout/target3"/>
    <dgm:cxn modelId="{C4EE5D11-392E-4417-B6BA-1F7FD2A5CB00}" type="presParOf" srcId="{2D933DCE-BBEA-46A5-98BC-CA41A7DBB761}" destId="{347D85BD-7382-4413-9298-D06CC996458A}" srcOrd="8" destOrd="0" presId="urn:microsoft.com/office/officeart/2005/8/layout/target3"/>
    <dgm:cxn modelId="{521AC030-8669-403D-A5F5-9410FB4D76B1}" type="presParOf" srcId="{2D933DCE-BBEA-46A5-98BC-CA41A7DBB761}" destId="{C4DD5B9C-4D9E-449D-A063-107A759DF3D1}" srcOrd="9" destOrd="0" presId="urn:microsoft.com/office/officeart/2005/8/layout/target3"/>
    <dgm:cxn modelId="{B465FC9A-5198-4D27-911D-939C87773AE5}" type="presParOf" srcId="{2D933DCE-BBEA-46A5-98BC-CA41A7DBB761}" destId="{CD515E15-5457-47F2-8109-A2A59D66C930}" srcOrd="10" destOrd="0" presId="urn:microsoft.com/office/officeart/2005/8/layout/target3"/>
    <dgm:cxn modelId="{A64FACFB-50C9-4846-AC6F-A48F547080CC}" type="presParOf" srcId="{2D933DCE-BBEA-46A5-98BC-CA41A7DBB761}" destId="{7DDB6D97-C311-42E1-B77C-B194BAE75773}" srcOrd="11" destOrd="0" presId="urn:microsoft.com/office/officeart/2005/8/layout/target3"/>
    <dgm:cxn modelId="{9AFA457E-DBE2-4463-B883-6B0E12102C76}" type="presParOf" srcId="{2D933DCE-BBEA-46A5-98BC-CA41A7DBB761}" destId="{DE2B4424-17B1-4404-A13F-04051C43B79D}" srcOrd="12" destOrd="0" presId="urn:microsoft.com/office/officeart/2005/8/layout/target3"/>
    <dgm:cxn modelId="{5FDAE643-A4C9-474C-AEEE-707FE6E95192}" type="presParOf" srcId="{2D933DCE-BBEA-46A5-98BC-CA41A7DBB761}" destId="{555607BD-8A1D-4EBB-825A-8C74A1FB0FFC}" srcOrd="13" destOrd="0" presId="urn:microsoft.com/office/officeart/2005/8/layout/target3"/>
    <dgm:cxn modelId="{EA69E51E-2F26-4231-8D29-9AF655B0B255}" type="presParOf" srcId="{2D933DCE-BBEA-46A5-98BC-CA41A7DBB761}" destId="{AAB7E4A6-9D01-402C-9D7A-6D30767F0B58}" srcOrd="14" destOrd="0" presId="urn:microsoft.com/office/officeart/2005/8/layout/target3"/>
    <dgm:cxn modelId="{8D12C4D0-C36A-46D7-BF69-47DEA465B94E}" type="presParOf" srcId="{2D933DCE-BBEA-46A5-98BC-CA41A7DBB761}" destId="{359A210A-E8C9-4FD6-9BC7-434F4455A6B5}" srcOrd="15" destOrd="0" presId="urn:microsoft.com/office/officeart/2005/8/layout/target3"/>
    <dgm:cxn modelId="{68496FD3-1A60-4F31-A7F6-FB9D943C972C}" type="presParOf" srcId="{2D933DCE-BBEA-46A5-98BC-CA41A7DBB761}" destId="{36B74B1E-3C18-4C06-BA03-CB2EB266F8FF}" srcOrd="16" destOrd="0" presId="urn:microsoft.com/office/officeart/2005/8/layout/target3"/>
    <dgm:cxn modelId="{17988A44-4145-43F7-B4EE-5FE9D8162F6B}" type="presParOf" srcId="{2D933DCE-BBEA-46A5-98BC-CA41A7DBB761}" destId="{94413E88-B296-45A5-9057-6B5765B63A8F}" srcOrd="17" destOrd="0" presId="urn:microsoft.com/office/officeart/2005/8/layout/target3"/>
    <dgm:cxn modelId="{84007D96-FD79-401C-B180-C2AAB5C1E785}" type="presParOf" srcId="{2D933DCE-BBEA-46A5-98BC-CA41A7DBB761}" destId="{5A434D34-FA65-40B0-A4CE-3A1E2B14A215}" srcOrd="18" destOrd="0" presId="urn:microsoft.com/office/officeart/2005/8/layout/target3"/>
    <dgm:cxn modelId="{53957284-6194-43CA-9E53-C59631EB9410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VY_32_INOVACE_19_11_Sčítání a odčítání </a:t>
          </a:r>
          <a:r>
            <a:rPr lang="cs-CZ" sz="1200" kern="1200" baseline="0" dirty="0" err="1" smtClean="0"/>
            <a:t>des.č</a:t>
          </a:r>
          <a:r>
            <a:rPr lang="cs-CZ" sz="1200" kern="1200" baseline="0" dirty="0" smtClean="0"/>
            <a:t>.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F5A550-3D39-4FD9-8861-364A5B805A09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717748-FD06-47F1-9F86-950F18094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232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71DF8-7EFB-443B-B164-37A146E2169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8578E-219A-4970-9A0B-86ADB0EF0D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792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71DF8-7EFB-443B-B164-37A146E2169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8578E-219A-4970-9A0B-86ADB0EF0D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2739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71DF8-7EFB-443B-B164-37A146E2169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8578E-219A-4970-9A0B-86ADB0EF0D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9488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71DF8-7EFB-443B-B164-37A146E2169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8578E-219A-4970-9A0B-86ADB0EF0D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6719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71DF8-7EFB-443B-B164-37A146E2169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8578E-219A-4970-9A0B-86ADB0EF0D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1353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71DF8-7EFB-443B-B164-37A146E2169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8578E-219A-4970-9A0B-86ADB0EF0D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0174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71DF8-7EFB-443B-B164-37A146E2169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8578E-219A-4970-9A0B-86ADB0EF0D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092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71DF8-7EFB-443B-B164-37A146E2169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8578E-219A-4970-9A0B-86ADB0EF0D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288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71DF8-7EFB-443B-B164-37A146E2169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8578E-219A-4970-9A0B-86ADB0EF0D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395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71DF8-7EFB-443B-B164-37A146E2169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8578E-219A-4970-9A0B-86ADB0EF0D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1904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471DF8-7EFB-443B-B164-37A146E2169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A8578E-219A-4970-9A0B-86ADB0EF0D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69960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471DF8-7EFB-443B-B164-37A146E2169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8578E-219A-4970-9A0B-86ADB0EF0D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76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70050929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08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                   </a:t>
            </a:r>
            <a:r>
              <a:rPr lang="cs-CZ" b="1" u="sng" dirty="0" smtClean="0"/>
              <a:t>Sčítání a odčítání desetinných čísel.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ve druhém 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5409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tabulku.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179547"/>
              </p:ext>
            </p:extLst>
          </p:nvPr>
        </p:nvGraphicFramePr>
        <p:xfrm>
          <a:off x="467544" y="2120476"/>
          <a:ext cx="8219256" cy="3840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69876"/>
                <a:gridCol w="1369876"/>
                <a:gridCol w="1369876"/>
                <a:gridCol w="1369876"/>
                <a:gridCol w="1369876"/>
                <a:gridCol w="1369876"/>
              </a:tblGrid>
              <a:tr h="506567"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</a:p>
                    <a:p>
                      <a:r>
                        <a:rPr lang="cs-CZ" baseline="0" dirty="0" smtClean="0"/>
                        <a:t>          +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0,7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0,2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0,8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0,3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0,6</a:t>
                      </a:r>
                      <a:endParaRPr lang="cs-CZ" b="1" dirty="0"/>
                    </a:p>
                  </a:txBody>
                  <a:tcPr/>
                </a:tc>
              </a:tr>
              <a:tr h="29348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0,2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348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0,3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348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0,4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348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0,5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3487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0,6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Ohnutá šipka 8"/>
          <p:cNvSpPr/>
          <p:nvPr/>
        </p:nvSpPr>
        <p:spPr>
          <a:xfrm>
            <a:off x="789585" y="2194984"/>
            <a:ext cx="406908" cy="434340"/>
          </a:xfrm>
          <a:prstGeom prst="bentArrow">
            <a:avLst>
              <a:gd name="adj1" fmla="val 25000"/>
              <a:gd name="adj2" fmla="val 25000"/>
              <a:gd name="adj3" fmla="val 25000"/>
              <a:gd name="adj4" fmla="val 0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5755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tabulku.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7698244"/>
              </p:ext>
            </p:extLst>
          </p:nvPr>
        </p:nvGraphicFramePr>
        <p:xfrm>
          <a:off x="395540" y="2667000"/>
          <a:ext cx="8291260" cy="1920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24132"/>
                <a:gridCol w="648072"/>
                <a:gridCol w="615174"/>
                <a:gridCol w="829126"/>
                <a:gridCol w="829126"/>
                <a:gridCol w="829126"/>
                <a:gridCol w="829126"/>
                <a:gridCol w="829126"/>
                <a:gridCol w="829126"/>
                <a:gridCol w="829126"/>
              </a:tblGrid>
              <a:tr h="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Menšenec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0,3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1,3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5,8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8,6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4,67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7,89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7,1</a:t>
                      </a:r>
                      <a:endParaRPr lang="cs-CZ" b="1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Menšitel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0,1</a:t>
                      </a:r>
                    </a:p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0,5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2,3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0,46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3,21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0,5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5,98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1,1</a:t>
                      </a:r>
                      <a:endParaRPr lang="cs-CZ" b="1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Rozdíl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2300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Slovní úloha /napiš zápis, výpočet, odpověď/.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Honza si šetří peníze na prázdninovou cestu. Počítej, kolik má ušetřeno. V peněžence má   24,70 Kč, v pokladničce 156,90 Kč, od tatínka dostal 34 Kč a od babičky 50,50 Kč. </a:t>
            </a:r>
          </a:p>
          <a:p>
            <a:pPr marL="0" indent="0">
              <a:buNone/>
            </a:pPr>
            <a:r>
              <a:rPr lang="cs-CZ" dirty="0" smtClean="0"/>
              <a:t>      24,70</a:t>
            </a:r>
          </a:p>
          <a:p>
            <a:pPr marL="0" indent="0">
              <a:buNone/>
            </a:pPr>
            <a:r>
              <a:rPr lang="cs-CZ" dirty="0" smtClean="0"/>
              <a:t>   156,90</a:t>
            </a:r>
          </a:p>
          <a:p>
            <a:pPr marL="0" indent="0">
              <a:buNone/>
            </a:pPr>
            <a:r>
              <a:rPr lang="cs-CZ" dirty="0" smtClean="0"/>
              <a:t>      34</a:t>
            </a:r>
          </a:p>
          <a:p>
            <a:pPr marL="0" indent="0">
              <a:buNone/>
            </a:pPr>
            <a:r>
              <a:rPr lang="cs-CZ" u="sng" dirty="0" smtClean="0"/>
              <a:t>      50,50</a:t>
            </a:r>
          </a:p>
          <a:p>
            <a:pPr marL="0" indent="0">
              <a:buNone/>
            </a:pPr>
            <a:r>
              <a:rPr lang="cs-CZ" dirty="0" smtClean="0"/>
              <a:t>    266,10 Kč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6558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Zjisti, zda jsou dané nerovnosti správné.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3,8 + 2,2 &gt; 15 – 10,11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8,72 – 3,41 &lt; 5,301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ANO   NE</a:t>
            </a:r>
          </a:p>
          <a:p>
            <a:pPr marL="0" indent="0">
              <a:buNone/>
            </a:pPr>
            <a:r>
              <a:rPr lang="cs-CZ" dirty="0" smtClean="0"/>
              <a:t>c)  41 – 13,6 &lt; 39,9 – 11,3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d)  32,80 + 9,45 &gt; 6,17 + 35,67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9583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a zapiš do tabulky.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3738118"/>
              </p:ext>
            </p:extLst>
          </p:nvPr>
        </p:nvGraphicFramePr>
        <p:xfrm>
          <a:off x="457200" y="1600200"/>
          <a:ext cx="8229600" cy="4114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58416"/>
                <a:gridCol w="6264696"/>
                <a:gridCol w="1306488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1.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Jana koupila 2 rohlíky po 1,40 Kč a koláč za 4,50 Kč. Platila desetikorunou.</a:t>
                      </a:r>
                      <a:r>
                        <a:rPr lang="cs-CZ" baseline="0" dirty="0" smtClean="0"/>
                        <a:t> Kolik dostala nazpět?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2.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Petr koupil</a:t>
                      </a:r>
                      <a:r>
                        <a:rPr lang="cs-CZ" baseline="0" dirty="0" smtClean="0"/>
                        <a:t> 2 jogurty po 9,90 Kč a 2 housky po 3,50 Kč. Zaplatil    30 Kč. Kolik dostal nazpět?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3.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Maminka koupila 10 kg cukru po 10 Kč.</a:t>
                      </a:r>
                      <a:r>
                        <a:rPr lang="cs-CZ" baseline="0" dirty="0" smtClean="0"/>
                        <a:t> Koupila i smetanu za      15 Kč a ovoce za 35 Kč. Kolik zaplatila u pokladny?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4.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Tatínek </a:t>
                      </a:r>
                      <a:r>
                        <a:rPr lang="cs-CZ" dirty="0" smtClean="0"/>
                        <a:t>chtěl natřít</a:t>
                      </a:r>
                      <a:r>
                        <a:rPr lang="cs-CZ" baseline="0" dirty="0" smtClean="0"/>
                        <a:t> 10 metrů </a:t>
                      </a:r>
                      <a:r>
                        <a:rPr lang="cs-CZ" dirty="0" smtClean="0"/>
                        <a:t>plotu. </a:t>
                      </a:r>
                      <a:r>
                        <a:rPr lang="cs-CZ" dirty="0" smtClean="0"/>
                        <a:t>První den natřel 3,5 m, druhý den 2,8 m,</a:t>
                      </a:r>
                      <a:r>
                        <a:rPr lang="cs-CZ" baseline="0" dirty="0" smtClean="0"/>
                        <a:t> třetí den 1,9 m. Kolik </a:t>
                      </a:r>
                      <a:r>
                        <a:rPr lang="cs-CZ" baseline="0" dirty="0" smtClean="0"/>
                        <a:t>metrů mu zbylo </a:t>
                      </a:r>
                      <a:r>
                        <a:rPr lang="cs-CZ" baseline="0" dirty="0" smtClean="0"/>
                        <a:t>k natření na čtvrtý den?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5.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Jan hodil</a:t>
                      </a:r>
                      <a:r>
                        <a:rPr lang="cs-CZ" baseline="0" dirty="0" smtClean="0"/>
                        <a:t> do dálky 32,52 m, Pavel 43,60 m. O kolik m je Pavlův hod delší než Janův?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6.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 bedny o hmotnosti 34,25</a:t>
                      </a:r>
                      <a:r>
                        <a:rPr lang="cs-CZ" baseline="0" dirty="0" smtClean="0"/>
                        <a:t> kg je nasypáno 72,75 kg mouky. Jaká je hmotnost bedny s moukou?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84643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415</Words>
  <Application>Microsoft Office PowerPoint</Application>
  <PresentationFormat>Předvádění na obrazovce (4:3)</PresentationFormat>
  <Paragraphs>82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Doplň tabulku.</vt:lpstr>
      <vt:lpstr>Doplň tabulku.</vt:lpstr>
      <vt:lpstr>Slovní úloha /napiš zápis, výpočet, odpověď/.</vt:lpstr>
      <vt:lpstr>Zjisti, zda jsou dané nerovnosti správné.</vt:lpstr>
      <vt:lpstr>Vypočítej a zapiš do tabulky.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7</cp:revision>
  <dcterms:created xsi:type="dcterms:W3CDTF">2013-03-12T15:53:01Z</dcterms:created>
  <dcterms:modified xsi:type="dcterms:W3CDTF">2013-03-20T14:47:48Z</dcterms:modified>
</cp:coreProperties>
</file>