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0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VY_32_INOVACE_19_09_ Sčítání desetinných čísel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Matematika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6B6F15-1553-47C0-9C54-33BA2881CEFD}" type="presOf" srcId="{FFA013E9-5C5D-404D-8688-08171EA7A387}" destId="{E1DA18CB-4B0A-4D0C-9459-15C4B327891F}" srcOrd="0" destOrd="0" presId="urn:microsoft.com/office/officeart/2005/8/layout/target3"/>
    <dgm:cxn modelId="{3F4EE80E-C3ED-48E0-89CE-BE632D144132}" type="presOf" srcId="{ABD4D77B-BA54-4DFB-A762-4C734220F9AA}" destId="{AAB7E4A6-9D01-402C-9D7A-6D30767F0B58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F03B3174-5BB2-4835-B4B5-844F169BC949}" type="presOf" srcId="{1D895EAB-76A7-41C6-9C6C-7D303AD4C23C}" destId="{94413E88-B296-45A5-9057-6B5765B63A8F}" srcOrd="1" destOrd="0" presId="urn:microsoft.com/office/officeart/2005/8/layout/target3"/>
    <dgm:cxn modelId="{875FDC23-19D6-4E4E-899D-D9C2A6A30C33}" type="presOf" srcId="{D9242A4C-F33A-42E2-BFA4-EC80805DCD32}" destId="{7DDB6D97-C311-42E1-B77C-B194BAE75773}" srcOrd="0" destOrd="0" presId="urn:microsoft.com/office/officeart/2005/8/layout/target3"/>
    <dgm:cxn modelId="{560B30EF-E014-4D7C-AD37-3DE632B20BE0}" type="presOf" srcId="{D9242A4C-F33A-42E2-BFA4-EC80805DCD32}" destId="{5A434D34-FA65-40B0-A4CE-3A1E2B14A21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AE44B152-3CEB-4134-83E7-E1E570394C62}" type="presOf" srcId="{1D895EAB-76A7-41C6-9C6C-7D303AD4C23C}" destId="{347D85BD-7382-4413-9298-D06CC996458A}" srcOrd="0" destOrd="0" presId="urn:microsoft.com/office/officeart/2005/8/layout/target3"/>
    <dgm:cxn modelId="{5A50B031-5043-4373-98EB-F07E26A963AB}" type="presOf" srcId="{A4836DAF-3E6B-4198-A089-B3C0D0384F2B}" destId="{36B74B1E-3C18-4C06-BA03-CB2EB266F8FF}" srcOrd="1" destOrd="0" presId="urn:microsoft.com/office/officeart/2005/8/layout/target3"/>
    <dgm:cxn modelId="{7601FE96-A921-41F4-870C-1DCF10B7646A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DFAF15B0-4C20-462C-92D9-33534C58F99D}" type="presOf" srcId="{FFA013E9-5C5D-404D-8688-08171EA7A387}" destId="{359A210A-E8C9-4FD6-9BC7-434F4455A6B5}" srcOrd="1" destOrd="0" presId="urn:microsoft.com/office/officeart/2005/8/layout/target3"/>
    <dgm:cxn modelId="{4B789093-185C-4AC1-9E55-F3008FA36438}" type="presOf" srcId="{A4836DAF-3E6B-4198-A089-B3C0D0384F2B}" destId="{4F0AD45D-7E6A-4C4A-90DF-90E27C4B175D}" srcOrd="0" destOrd="0" presId="urn:microsoft.com/office/officeart/2005/8/layout/target3"/>
    <dgm:cxn modelId="{F621F4AB-D943-4EDE-B7CA-59286180990B}" type="presOf" srcId="{DAAD5A11-3EBC-47AE-AB1C-4F1B938732A7}" destId="{2D933DCE-BBEA-46A5-98BC-CA41A7DBB761}" srcOrd="0" destOrd="0" presId="urn:microsoft.com/office/officeart/2005/8/layout/target3"/>
    <dgm:cxn modelId="{E9A6433E-456A-4400-96F2-522D4B41D1B0}" type="presParOf" srcId="{2D933DCE-BBEA-46A5-98BC-CA41A7DBB761}" destId="{D3A73299-62A4-4767-8E25-C16133A0B902}" srcOrd="0" destOrd="0" presId="urn:microsoft.com/office/officeart/2005/8/layout/target3"/>
    <dgm:cxn modelId="{6C121DC4-6D2D-4ECC-857E-1FE00BB5C332}" type="presParOf" srcId="{2D933DCE-BBEA-46A5-98BC-CA41A7DBB761}" destId="{EE30B2AF-DDC9-42DB-9092-5595C6257A57}" srcOrd="1" destOrd="0" presId="urn:microsoft.com/office/officeart/2005/8/layout/target3"/>
    <dgm:cxn modelId="{D546F153-FF96-449C-8245-00E5CCC6A575}" type="presParOf" srcId="{2D933DCE-BBEA-46A5-98BC-CA41A7DBB761}" destId="{E1DA18CB-4B0A-4D0C-9459-15C4B327891F}" srcOrd="2" destOrd="0" presId="urn:microsoft.com/office/officeart/2005/8/layout/target3"/>
    <dgm:cxn modelId="{9EEB552A-6056-4B62-A87D-0C6782FD9982}" type="presParOf" srcId="{2D933DCE-BBEA-46A5-98BC-CA41A7DBB761}" destId="{29996EEB-8589-4AED-9C98-E2204A026234}" srcOrd="3" destOrd="0" presId="urn:microsoft.com/office/officeart/2005/8/layout/target3"/>
    <dgm:cxn modelId="{1AD13CBB-8EB5-4757-B4E9-0781882C4746}" type="presParOf" srcId="{2D933DCE-BBEA-46A5-98BC-CA41A7DBB761}" destId="{056AE7B2-579D-40D1-A57C-4E33BFED76BE}" srcOrd="4" destOrd="0" presId="urn:microsoft.com/office/officeart/2005/8/layout/target3"/>
    <dgm:cxn modelId="{5F3C8164-C34C-47FC-8FEB-2CB8E6FC1A78}" type="presParOf" srcId="{2D933DCE-BBEA-46A5-98BC-CA41A7DBB761}" destId="{4F0AD45D-7E6A-4C4A-90DF-90E27C4B175D}" srcOrd="5" destOrd="0" presId="urn:microsoft.com/office/officeart/2005/8/layout/target3"/>
    <dgm:cxn modelId="{4E6AC94A-8A4E-4690-8BB6-F6AADD478BB9}" type="presParOf" srcId="{2D933DCE-BBEA-46A5-98BC-CA41A7DBB761}" destId="{1804A346-BBD3-438B-AE0F-7BEBB1E2AF96}" srcOrd="6" destOrd="0" presId="urn:microsoft.com/office/officeart/2005/8/layout/target3"/>
    <dgm:cxn modelId="{13FCE15A-ADD8-4751-B966-83CF1FBF78C0}" type="presParOf" srcId="{2D933DCE-BBEA-46A5-98BC-CA41A7DBB761}" destId="{60CB9877-708D-4C64-AA73-CFD3F3076BC2}" srcOrd="7" destOrd="0" presId="urn:microsoft.com/office/officeart/2005/8/layout/target3"/>
    <dgm:cxn modelId="{904D6017-5D15-4ED2-BA71-4A10EFB64061}" type="presParOf" srcId="{2D933DCE-BBEA-46A5-98BC-CA41A7DBB761}" destId="{347D85BD-7382-4413-9298-D06CC996458A}" srcOrd="8" destOrd="0" presId="urn:microsoft.com/office/officeart/2005/8/layout/target3"/>
    <dgm:cxn modelId="{AAE836F5-28AE-4FFF-B5BE-EDB6EA9F134F}" type="presParOf" srcId="{2D933DCE-BBEA-46A5-98BC-CA41A7DBB761}" destId="{C4DD5B9C-4D9E-449D-A063-107A759DF3D1}" srcOrd="9" destOrd="0" presId="urn:microsoft.com/office/officeart/2005/8/layout/target3"/>
    <dgm:cxn modelId="{5D1E7F4A-5B2B-4962-A463-ADE279717AFE}" type="presParOf" srcId="{2D933DCE-BBEA-46A5-98BC-CA41A7DBB761}" destId="{CD515E15-5457-47F2-8109-A2A59D66C930}" srcOrd="10" destOrd="0" presId="urn:microsoft.com/office/officeart/2005/8/layout/target3"/>
    <dgm:cxn modelId="{EBE4692B-C2E2-4605-8861-510D025825E7}" type="presParOf" srcId="{2D933DCE-BBEA-46A5-98BC-CA41A7DBB761}" destId="{7DDB6D97-C311-42E1-B77C-B194BAE75773}" srcOrd="11" destOrd="0" presId="urn:microsoft.com/office/officeart/2005/8/layout/target3"/>
    <dgm:cxn modelId="{03338689-01A4-4CDA-94EA-D1772226B83F}" type="presParOf" srcId="{2D933DCE-BBEA-46A5-98BC-CA41A7DBB761}" destId="{DE2B4424-17B1-4404-A13F-04051C43B79D}" srcOrd="12" destOrd="0" presId="urn:microsoft.com/office/officeart/2005/8/layout/target3"/>
    <dgm:cxn modelId="{556A3A11-5C83-4908-B796-FE96452312EC}" type="presParOf" srcId="{2D933DCE-BBEA-46A5-98BC-CA41A7DBB761}" destId="{555607BD-8A1D-4EBB-825A-8C74A1FB0FFC}" srcOrd="13" destOrd="0" presId="urn:microsoft.com/office/officeart/2005/8/layout/target3"/>
    <dgm:cxn modelId="{6B63353D-850E-4DA8-9AF2-222C67E150CC}" type="presParOf" srcId="{2D933DCE-BBEA-46A5-98BC-CA41A7DBB761}" destId="{AAB7E4A6-9D01-402C-9D7A-6D30767F0B58}" srcOrd="14" destOrd="0" presId="urn:microsoft.com/office/officeart/2005/8/layout/target3"/>
    <dgm:cxn modelId="{87BDE846-B1C3-4F2D-8B04-DF49CE87457D}" type="presParOf" srcId="{2D933DCE-BBEA-46A5-98BC-CA41A7DBB761}" destId="{359A210A-E8C9-4FD6-9BC7-434F4455A6B5}" srcOrd="15" destOrd="0" presId="urn:microsoft.com/office/officeart/2005/8/layout/target3"/>
    <dgm:cxn modelId="{BD66C01E-4581-4041-923A-2F75C6982728}" type="presParOf" srcId="{2D933DCE-BBEA-46A5-98BC-CA41A7DBB761}" destId="{36B74B1E-3C18-4C06-BA03-CB2EB266F8FF}" srcOrd="16" destOrd="0" presId="urn:microsoft.com/office/officeart/2005/8/layout/target3"/>
    <dgm:cxn modelId="{84638E6E-95BE-4395-A140-4D97D13707B1}" type="presParOf" srcId="{2D933DCE-BBEA-46A5-98BC-CA41A7DBB761}" destId="{94413E88-B296-45A5-9057-6B5765B63A8F}" srcOrd="17" destOrd="0" presId="urn:microsoft.com/office/officeart/2005/8/layout/target3"/>
    <dgm:cxn modelId="{A9D18F12-A3F8-43BD-A1A5-112AF2722CC7}" type="presParOf" srcId="{2D933DCE-BBEA-46A5-98BC-CA41A7DBB761}" destId="{5A434D34-FA65-40B0-A4CE-3A1E2B14A215}" srcOrd="18" destOrd="0" presId="urn:microsoft.com/office/officeart/2005/8/layout/target3"/>
    <dgm:cxn modelId="{5A4750FC-069B-458B-9315-F24290733357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VY_32_INOVACE_19_09_ Sčítání desetinných čísel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Matematika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C24C3-2607-43E6-B4B3-1643D0770F52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B5551-E78A-4AD1-804E-85017E50C4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970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40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1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760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10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43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96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47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329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72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06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A3C1D-5991-435C-AAA7-8E652CDABF2C}" type="datetimeFigureOut">
              <a:rPr lang="cs-CZ" smtClean="0"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BE897-D215-4306-9D8E-AD980F829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3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8474631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2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Matematika a její aplikace.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Sčítání </a:t>
            </a:r>
            <a:r>
              <a:rPr lang="cs-CZ" b="1" u="sng" dirty="0"/>
              <a:t>d</a:t>
            </a:r>
            <a:r>
              <a:rPr lang="cs-CZ" b="1" u="sng" dirty="0" smtClean="0"/>
              <a:t>esetinných čísel.</a:t>
            </a:r>
            <a:endParaRPr lang="cs-CZ" b="1" u="sng" dirty="0"/>
          </a:p>
          <a:p>
            <a:r>
              <a:rPr lang="cs-CZ" dirty="0" smtClean="0"/>
              <a:t>Vytvořeno jako DUM do předmětu matematika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ve druhém 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84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</a:t>
            </a:r>
            <a:r>
              <a:rPr lang="cs-CZ" sz="4800" dirty="0" smtClean="0"/>
              <a:t>34,268        </a:t>
            </a:r>
            <a:r>
              <a:rPr lang="cs-CZ" sz="3600" dirty="0" smtClean="0"/>
              <a:t>tisíciny</a:t>
            </a:r>
            <a:r>
              <a:rPr lang="cs-CZ" sz="4800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 desítky                                  setiny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jednotky            desetiny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desetinná čárka                       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411760" y="2060848"/>
            <a:ext cx="144016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4067944" y="2276872"/>
            <a:ext cx="21602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860032" y="2276872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508104" y="206084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600952" y="2492896"/>
            <a:ext cx="144016" cy="1692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5148064" y="2276872"/>
            <a:ext cx="720080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27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desetinné číslo.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dirty="0" smtClean="0"/>
              <a:t>                                                         56,249                                   </a:t>
            </a:r>
            <a:endParaRPr lang="cs-CZ" sz="6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1979712" y="2420888"/>
            <a:ext cx="151216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4139952" y="2204864"/>
            <a:ext cx="144016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347864" y="3429000"/>
            <a:ext cx="93610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644008" y="3284984"/>
            <a:ext cx="28803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076056" y="3284984"/>
            <a:ext cx="72008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5652120" y="2924944"/>
            <a:ext cx="50405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54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SČÍTÁME VŽDY JEDNOTKY S JEDNOTKAMI, DESETINY S DESETINAMI, SETINY SE SETINAMI.</a:t>
            </a:r>
          </a:p>
          <a:p>
            <a:r>
              <a:rPr lang="cs-CZ" dirty="0" smtClean="0"/>
              <a:t>Desetinná čísla sčítáme a odčítáme podobně jako přirozená čísla a nulu. Napíšeme je pod sebe tak, aby byla desetinná čárka pod desetinnou čárkou, a tím byly pod sebou i číslice na místě jednotek, desítek, stovek…..atd. a také číslice na místě desetin, setin, tisícin….atd. Desetinnou čárku umísťujeme do výsledku pod desetinné čárky ostatních čísel.</a:t>
            </a:r>
          </a:p>
          <a:p>
            <a:r>
              <a:rPr lang="cs-CZ" dirty="0" smtClean="0"/>
              <a:t>Př. 5,3</a:t>
            </a:r>
          </a:p>
          <a:p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u="sng" dirty="0" smtClean="0"/>
              <a:t>4,2</a:t>
            </a:r>
          </a:p>
          <a:p>
            <a:r>
              <a:rPr lang="cs-CZ" dirty="0"/>
              <a:t> </a:t>
            </a:r>
            <a:r>
              <a:rPr lang="cs-CZ" dirty="0" smtClean="0"/>
              <a:t>    9,5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502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Sečti </a:t>
            </a:r>
            <a:r>
              <a:rPr lang="cs-CZ" dirty="0" smtClean="0"/>
              <a:t>desetinná čísla zpaměti.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0,7 + 0,2</a:t>
            </a:r>
          </a:p>
          <a:p>
            <a:r>
              <a:rPr lang="cs-CZ" dirty="0" smtClean="0"/>
              <a:t>2,6 + 3,3</a:t>
            </a:r>
          </a:p>
          <a:p>
            <a:r>
              <a:rPr lang="cs-CZ" dirty="0" smtClean="0"/>
              <a:t>14 + 1,4</a:t>
            </a:r>
          </a:p>
          <a:p>
            <a:r>
              <a:rPr lang="cs-CZ" dirty="0" smtClean="0"/>
              <a:t>5,7 + 1,2</a:t>
            </a:r>
          </a:p>
          <a:p>
            <a:r>
              <a:rPr lang="cs-CZ" dirty="0" smtClean="0"/>
              <a:t>15 + 3,5</a:t>
            </a:r>
          </a:p>
          <a:p>
            <a:r>
              <a:rPr lang="cs-CZ" dirty="0" smtClean="0"/>
              <a:t>0,43 + 0,23</a:t>
            </a:r>
          </a:p>
          <a:p>
            <a:r>
              <a:rPr lang="cs-CZ" dirty="0" smtClean="0"/>
              <a:t>5,1 + 6,7</a:t>
            </a:r>
          </a:p>
          <a:p>
            <a:r>
              <a:rPr lang="cs-CZ" dirty="0" smtClean="0"/>
              <a:t>9,8 + 1,1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973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23,6      54,98       123,56       6,9     0,67     0,4</a:t>
            </a:r>
          </a:p>
          <a:p>
            <a:pPr marL="0" indent="0">
              <a:buNone/>
            </a:pPr>
            <a:r>
              <a:rPr lang="cs-CZ" u="sng" dirty="0" smtClean="0"/>
              <a:t>  5,4</a:t>
            </a:r>
            <a:r>
              <a:rPr lang="cs-CZ" dirty="0" smtClean="0"/>
              <a:t>      </a:t>
            </a:r>
            <a:r>
              <a:rPr lang="cs-CZ" u="sng" dirty="0" smtClean="0"/>
              <a:t>43,42</a:t>
            </a:r>
            <a:r>
              <a:rPr lang="cs-CZ" dirty="0" smtClean="0"/>
              <a:t>       </a:t>
            </a:r>
            <a:r>
              <a:rPr lang="cs-CZ" u="sng" dirty="0" smtClean="0"/>
              <a:t>456,87</a:t>
            </a:r>
            <a:r>
              <a:rPr lang="cs-CZ" dirty="0" smtClean="0"/>
              <a:t>       </a:t>
            </a:r>
            <a:r>
              <a:rPr lang="cs-CZ" u="sng" dirty="0" smtClean="0"/>
              <a:t>3,8</a:t>
            </a:r>
            <a:r>
              <a:rPr lang="cs-CZ" dirty="0" smtClean="0"/>
              <a:t>     </a:t>
            </a:r>
            <a:r>
              <a:rPr lang="cs-CZ" u="sng" dirty="0" smtClean="0"/>
              <a:t>0,54 </a:t>
            </a:r>
            <a:r>
              <a:rPr lang="cs-CZ" dirty="0" smtClean="0"/>
              <a:t>     </a:t>
            </a:r>
            <a:r>
              <a:rPr lang="cs-CZ" u="sng" dirty="0" smtClean="0"/>
              <a:t>0,5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57853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Napiš si čísla pod sebe a sečti 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lphaLcParenR"/>
            </a:pPr>
            <a:r>
              <a:rPr lang="cs-CZ" dirty="0" smtClean="0"/>
              <a:t>1,2 + 3,5</a:t>
            </a:r>
          </a:p>
          <a:p>
            <a:pPr marL="514350" indent="-514350">
              <a:buAutoNum type="alphaLcParenR"/>
            </a:pPr>
            <a:r>
              <a:rPr lang="cs-CZ" dirty="0" smtClean="0"/>
              <a:t>6,78 + 3, 45</a:t>
            </a:r>
          </a:p>
          <a:p>
            <a:pPr marL="514350" indent="-514350">
              <a:buAutoNum type="alphaLcParenR"/>
            </a:pPr>
            <a:r>
              <a:rPr lang="cs-CZ" dirty="0" smtClean="0"/>
              <a:t>0,567 + 0,234</a:t>
            </a:r>
          </a:p>
          <a:p>
            <a:pPr marL="514350" indent="-514350">
              <a:buAutoNum type="alphaLcParenR"/>
            </a:pPr>
            <a:r>
              <a:rPr lang="cs-CZ" dirty="0" smtClean="0"/>
              <a:t>19,45 + 4,79</a:t>
            </a:r>
          </a:p>
          <a:p>
            <a:pPr marL="514350" indent="-514350">
              <a:buAutoNum type="alphaLcParenR"/>
            </a:pPr>
            <a:r>
              <a:rPr lang="cs-CZ" dirty="0" smtClean="0"/>
              <a:t>6 + 4,88</a:t>
            </a:r>
          </a:p>
          <a:p>
            <a:pPr marL="514350" indent="-514350">
              <a:buAutoNum type="alphaLcParenR"/>
            </a:pPr>
            <a:r>
              <a:rPr lang="cs-CZ" dirty="0" smtClean="0"/>
              <a:t>9,1 + 7,7</a:t>
            </a:r>
          </a:p>
          <a:p>
            <a:pPr marL="514350" indent="-514350">
              <a:buAutoNum type="alphaLcParenR"/>
            </a:pPr>
            <a:r>
              <a:rPr lang="cs-CZ" dirty="0" smtClean="0"/>
              <a:t>567 + 2,31</a:t>
            </a:r>
          </a:p>
          <a:p>
            <a:pPr marL="514350" indent="-514350">
              <a:buAutoNum type="alphaLcParenR"/>
            </a:pPr>
            <a:r>
              <a:rPr lang="cs-CZ" dirty="0" smtClean="0"/>
              <a:t>34 + 5,5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64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Sčítej na řádku.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6351768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34,6 + 14,6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0,56</a:t>
                      </a:r>
                      <a:r>
                        <a:rPr lang="cs-CZ" b="1" baseline="0" dirty="0" smtClean="0"/>
                        <a:t> + 0,44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123,09</a:t>
                      </a:r>
                      <a:r>
                        <a:rPr lang="cs-CZ" b="1" baseline="0" dirty="0" smtClean="0"/>
                        <a:t> + 67,8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28,7 +   5,7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0,65 + 2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987,11 + 567,76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19,9 +</a:t>
                      </a:r>
                      <a:r>
                        <a:rPr lang="cs-CZ" b="1" baseline="0" dirty="0" smtClean="0"/>
                        <a:t> 14,3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 + 4,66 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111,8 + 45,8</a:t>
                      </a:r>
                      <a:r>
                        <a:rPr lang="cs-CZ" b="1" baseline="0" dirty="0" smtClean="0"/>
                        <a:t>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18,7 + 17,1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34 + 23,3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0,009 + 0,002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45,7 + 42,9</a:t>
                      </a:r>
                      <a:r>
                        <a:rPr lang="cs-CZ" b="1" baseline="0" dirty="0" smtClean="0"/>
                        <a:t>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0,78 + 0,22</a:t>
                      </a:r>
                      <a:r>
                        <a:rPr lang="cs-CZ" b="1" baseline="0" dirty="0" smtClean="0"/>
                        <a:t>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0,765 + 0,322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33,2 + 12,78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66,33 + 12,23</a:t>
                      </a:r>
                      <a:r>
                        <a:rPr lang="cs-CZ" b="1" baseline="0" dirty="0" smtClean="0"/>
                        <a:t>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1,654 + 0,654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11,60 + 10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88,5 + 11,1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788 + 67,8 =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13,33 + 12,21 =</a:t>
                      </a:r>
                    </a:p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0,8</a:t>
                      </a:r>
                      <a:r>
                        <a:rPr lang="cs-CZ" b="1" baseline="0" dirty="0" smtClean="0"/>
                        <a:t> + 0,9 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345,8 + 321,6</a:t>
                      </a:r>
                      <a:r>
                        <a:rPr lang="cs-CZ" b="1" baseline="0" dirty="0" smtClean="0"/>
                        <a:t> =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286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404</Words>
  <Application>Microsoft Office PowerPoint</Application>
  <PresentationFormat>Předvádění na obrazovce (4:3)</PresentationFormat>
  <Paragraphs>73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Pamatuj</vt:lpstr>
      <vt:lpstr>Popiš desetinné číslo.</vt:lpstr>
      <vt:lpstr>POZOR!</vt:lpstr>
      <vt:lpstr>Sečti desetinná čísla zpaměti.</vt:lpstr>
      <vt:lpstr>Vypočítej.</vt:lpstr>
      <vt:lpstr>Napiš si čísla pod sebe a sečti je.</vt:lpstr>
      <vt:lpstr>Sčítej na řádku.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5</cp:revision>
  <dcterms:created xsi:type="dcterms:W3CDTF">2013-03-10T09:59:29Z</dcterms:created>
  <dcterms:modified xsi:type="dcterms:W3CDTF">2013-03-13T15:51:58Z</dcterms:modified>
</cp:coreProperties>
</file>