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4" r:id="rId2"/>
    <p:sldId id="285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80" r:id="rId14"/>
    <p:sldId id="281" r:id="rId15"/>
    <p:sldId id="282" r:id="rId16"/>
    <p:sldId id="28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5" autoAdjust="0"/>
    <p:restoredTop sz="94660"/>
  </p:normalViewPr>
  <p:slideViewPr>
    <p:cSldViewPr>
      <p:cViewPr varScale="1">
        <p:scale>
          <a:sx n="64" d="100"/>
          <a:sy n="64" d="100"/>
        </p:scale>
        <p:origin x="-148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W-</a:t>
          </a:r>
          <a:r>
            <a:rPr lang="cs-CZ" sz="2000" dirty="0" err="1" smtClean="0"/>
            <a:t>Fragen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</a:t>
          </a:r>
          <a:r>
            <a:rPr lang="cs-CZ" sz="2000" smtClean="0">
              <a:solidFill>
                <a:schemeClr val="tx1"/>
              </a:solidFill>
            </a:rPr>
            <a:t>32_NJ7_</a:t>
          </a:r>
          <a:r>
            <a:rPr lang="cs-CZ" sz="2000" smtClean="0"/>
            <a:t>W-</a:t>
          </a:r>
          <a:r>
            <a:rPr lang="cs-CZ" sz="2000" dirty="0" err="1" smtClean="0"/>
            <a:t>Fragen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4235A5-E2F4-4326-8086-65C4F4B86174}" type="presOf" srcId="{1AE9165A-6B70-4FFD-A49C-881BF73B4F04}" destId="{A9F01C16-B5C0-47B0-9750-F7E5E11674A0}" srcOrd="0" destOrd="0" presId="urn:microsoft.com/office/officeart/2005/8/layout/target3"/>
    <dgm:cxn modelId="{7DBDDED9-4580-4BD2-9FBE-3023C3F946F8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4CA9202-B1EE-4F02-8499-E3923A888C7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689DE0-EAC4-423D-AF66-2CB87C4E0E13}" type="presOf" srcId="{26CBEA56-8CFD-48C0-BD6E-2EB16B1FBF42}" destId="{5583D5C5-FAFF-4548-819C-80E289F73770}" srcOrd="0" destOrd="0" presId="urn:microsoft.com/office/officeart/2005/8/layout/target3"/>
    <dgm:cxn modelId="{66C177A3-D616-4C7C-899D-59EB5945A1D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036B88-BEE7-4A1E-81C5-99BE30C59FF8}" type="presOf" srcId="{D1D4F407-5343-4D3F-B5B9-D407B03CAEB4}" destId="{AED2198E-93D5-4001-81B4-73124B309672}" srcOrd="1" destOrd="0" presId="urn:microsoft.com/office/officeart/2005/8/layout/target3"/>
    <dgm:cxn modelId="{71264671-74B6-44F1-872B-0DBF1C149E87}" type="presOf" srcId="{26CBEA56-8CFD-48C0-BD6E-2EB16B1FBF42}" destId="{92E1E9E3-D1F0-4866-9424-7ECC0DD990BC}" srcOrd="1" destOrd="0" presId="urn:microsoft.com/office/officeart/2005/8/layout/target3"/>
    <dgm:cxn modelId="{B0F3DA56-B440-4001-A594-0355FFC0BED7}" type="presOf" srcId="{1AE9165A-6B70-4FFD-A49C-881BF73B4F04}" destId="{BD3627E9-8FC8-4A2F-B3EA-FAE798EF81D8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3E8F644-3379-4BFB-9E74-E619B34D441A}" type="presOf" srcId="{1F4F8BC0-F267-4379-9FE7-6FFC8B64BAD8}" destId="{C8857ABF-5052-4733-A46C-0F8B764FF76F}" srcOrd="0" destOrd="0" presId="urn:microsoft.com/office/officeart/2005/8/layout/target3"/>
    <dgm:cxn modelId="{580537EB-BD99-45C6-A715-D188C3E3B503}" type="presOf" srcId="{D1D4F407-5343-4D3F-B5B9-D407B03CAEB4}" destId="{D005CE8C-CC26-4C3E-AC11-E15060ECD759}" srcOrd="0" destOrd="0" presId="urn:microsoft.com/office/officeart/2005/8/layout/target3"/>
    <dgm:cxn modelId="{11B38719-8247-4743-9814-71E37024EE84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A84975B-CD34-40C2-A562-4F62C3DAE054}" type="presParOf" srcId="{333A1088-737F-45CB-B68E-254E46348037}" destId="{F5ABB229-8D3B-4694-996A-96F23CF14429}" srcOrd="0" destOrd="0" presId="urn:microsoft.com/office/officeart/2005/8/layout/target3"/>
    <dgm:cxn modelId="{F103C13A-5D14-4AC3-ABA2-08C6FC91D9D4}" type="presParOf" srcId="{333A1088-737F-45CB-B68E-254E46348037}" destId="{F41139FD-01EE-4571-8B17-4FB00FC51163}" srcOrd="1" destOrd="0" presId="urn:microsoft.com/office/officeart/2005/8/layout/target3"/>
    <dgm:cxn modelId="{292D34E2-EFDD-491A-A75D-07ACACD7DE36}" type="presParOf" srcId="{333A1088-737F-45CB-B68E-254E46348037}" destId="{D005CE8C-CC26-4C3E-AC11-E15060ECD759}" srcOrd="2" destOrd="0" presId="urn:microsoft.com/office/officeart/2005/8/layout/target3"/>
    <dgm:cxn modelId="{C7C96760-4419-4CFD-8E03-4CE40791D360}" type="presParOf" srcId="{333A1088-737F-45CB-B68E-254E46348037}" destId="{2C702D82-9B77-49B7-9568-BB8EB47C3372}" srcOrd="3" destOrd="0" presId="urn:microsoft.com/office/officeart/2005/8/layout/target3"/>
    <dgm:cxn modelId="{E70E75CC-9067-49A1-9599-464D802F3013}" type="presParOf" srcId="{333A1088-737F-45CB-B68E-254E46348037}" destId="{A52A0455-90FF-4808-ABD0-F02540D31D5A}" srcOrd="4" destOrd="0" presId="urn:microsoft.com/office/officeart/2005/8/layout/target3"/>
    <dgm:cxn modelId="{4FC0075D-0AD4-457E-8F2F-5262409BD062}" type="presParOf" srcId="{333A1088-737F-45CB-B68E-254E46348037}" destId="{6140AFEC-043D-4C43-A2F9-D0F5331DF3A3}" srcOrd="5" destOrd="0" presId="urn:microsoft.com/office/officeart/2005/8/layout/target3"/>
    <dgm:cxn modelId="{9CC682B8-4A30-4A48-BE9D-CA0CB0E78657}" type="presParOf" srcId="{333A1088-737F-45CB-B68E-254E46348037}" destId="{71A10DEB-455E-4133-A618-0A0EE82A21E3}" srcOrd="6" destOrd="0" presId="urn:microsoft.com/office/officeart/2005/8/layout/target3"/>
    <dgm:cxn modelId="{2D3EE275-8BFB-432B-B7F7-49CEE9ED46AE}" type="presParOf" srcId="{333A1088-737F-45CB-B68E-254E46348037}" destId="{DA6A876D-6D25-492F-8BDC-9AE6A6CFB1FA}" srcOrd="7" destOrd="0" presId="urn:microsoft.com/office/officeart/2005/8/layout/target3"/>
    <dgm:cxn modelId="{A123B4AE-08BC-40D4-8F42-001EB6E1D710}" type="presParOf" srcId="{333A1088-737F-45CB-B68E-254E46348037}" destId="{A9F01C16-B5C0-47B0-9750-F7E5E11674A0}" srcOrd="8" destOrd="0" presId="urn:microsoft.com/office/officeart/2005/8/layout/target3"/>
    <dgm:cxn modelId="{D1D998F0-AAB6-42FB-9562-DEEF6B0DACC7}" type="presParOf" srcId="{333A1088-737F-45CB-B68E-254E46348037}" destId="{5C0CF724-3222-4429-B09A-F154A62FD507}" srcOrd="9" destOrd="0" presId="urn:microsoft.com/office/officeart/2005/8/layout/target3"/>
    <dgm:cxn modelId="{2266BBBE-E079-4E60-B64C-D574B600A4BC}" type="presParOf" srcId="{333A1088-737F-45CB-B68E-254E46348037}" destId="{71A5FEA7-FE77-4220-960F-2AB7AE466FE5}" srcOrd="10" destOrd="0" presId="urn:microsoft.com/office/officeart/2005/8/layout/target3"/>
    <dgm:cxn modelId="{2A9B7093-C610-4B75-829D-1C914356F7EC}" type="presParOf" srcId="{333A1088-737F-45CB-B68E-254E46348037}" destId="{C8857ABF-5052-4733-A46C-0F8B764FF76F}" srcOrd="11" destOrd="0" presId="urn:microsoft.com/office/officeart/2005/8/layout/target3"/>
    <dgm:cxn modelId="{C243C5D4-11FE-497D-85B9-4BB3493A6980}" type="presParOf" srcId="{333A1088-737F-45CB-B68E-254E46348037}" destId="{1839E65E-6E97-41D2-A171-98C033275D27}" srcOrd="12" destOrd="0" presId="urn:microsoft.com/office/officeart/2005/8/layout/target3"/>
    <dgm:cxn modelId="{61CFFC82-E223-4C89-9936-6593EBE681BC}" type="presParOf" srcId="{333A1088-737F-45CB-B68E-254E46348037}" destId="{914F10DC-A7FA-462B-9334-03354AC7EA9F}" srcOrd="13" destOrd="0" presId="urn:microsoft.com/office/officeart/2005/8/layout/target3"/>
    <dgm:cxn modelId="{434DE9B8-3390-49DE-827A-CE9485AEF89F}" type="presParOf" srcId="{333A1088-737F-45CB-B68E-254E46348037}" destId="{5583D5C5-FAFF-4548-819C-80E289F73770}" srcOrd="14" destOrd="0" presId="urn:microsoft.com/office/officeart/2005/8/layout/target3"/>
    <dgm:cxn modelId="{0E2DCDB4-F672-48EC-8057-FE726BC787C0}" type="presParOf" srcId="{333A1088-737F-45CB-B68E-254E46348037}" destId="{AED2198E-93D5-4001-81B4-73124B309672}" srcOrd="15" destOrd="0" presId="urn:microsoft.com/office/officeart/2005/8/layout/target3"/>
    <dgm:cxn modelId="{244B4D7F-928E-4AB0-86A5-1F1C27E2CB59}" type="presParOf" srcId="{333A1088-737F-45CB-B68E-254E46348037}" destId="{2BE915AB-18AA-4053-B92C-3BFC9ED204BB}" srcOrd="16" destOrd="0" presId="urn:microsoft.com/office/officeart/2005/8/layout/target3"/>
    <dgm:cxn modelId="{C05AB924-0C32-413E-A229-E099D4E6189C}" type="presParOf" srcId="{333A1088-737F-45CB-B68E-254E46348037}" destId="{BD3627E9-8FC8-4A2F-B3EA-FAE798EF81D8}" srcOrd="17" destOrd="0" presId="urn:microsoft.com/office/officeart/2005/8/layout/target3"/>
    <dgm:cxn modelId="{F7C0331B-53EE-4F0E-9244-1ACEE85747E7}" type="presParOf" srcId="{333A1088-737F-45CB-B68E-254E46348037}" destId="{017154CD-D9A9-4968-AD11-1207A3C4C00A}" srcOrd="18" destOrd="0" presId="urn:microsoft.com/office/officeart/2005/8/layout/target3"/>
    <dgm:cxn modelId="{D91B32D4-8715-42B1-AEA8-08B25B1EABE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</a:t>
          </a:r>
          <a:r>
            <a:rPr lang="cs-CZ" sz="2000" kern="1200" smtClean="0">
              <a:solidFill>
                <a:schemeClr val="tx1"/>
              </a:solidFill>
            </a:rPr>
            <a:t>32_NJ7_</a:t>
          </a:r>
          <a:r>
            <a:rPr lang="cs-CZ" sz="2000" kern="1200" smtClean="0"/>
            <a:t>W-</a:t>
          </a:r>
          <a:r>
            <a:rPr lang="cs-CZ" sz="2000" kern="1200" dirty="0" err="1" smtClean="0"/>
            <a:t>Fragen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W-</a:t>
          </a:r>
          <a:r>
            <a:rPr lang="cs-CZ" sz="2000" kern="1200" dirty="0" err="1" smtClean="0"/>
            <a:t>Fragen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9DE006-508A-4AC5-94ED-AE4608671CB0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3D3D9-7575-453E-AB0D-AE73AC2F4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13D3D9-7575-453E-AB0D-AE73AC2F4186}" type="slidenum">
              <a:rPr lang="de-DE" smtClean="0"/>
              <a:pPr/>
              <a:t>11</a:t>
            </a:fld>
            <a:endParaRPr lang="de-D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bin</a:t>
            </a:r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13D3D9-7575-453E-AB0D-AE73AC2F4186}" type="slidenum">
              <a:rPr lang="de-DE" smtClean="0"/>
              <a:pPr/>
              <a:t>12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C3D2D-BDFB-4819-A6D5-D39D5A063D55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A6C73-1E88-4EA8-A362-42602D404538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586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+mj-lt"/>
              </a:rPr>
              <a:t>Materiál je určen pro výuku německého jazyka v 7. ročníku ZŠ.</a:t>
            </a:r>
          </a:p>
          <a:p>
            <a:r>
              <a:rPr lang="cs-CZ" sz="2800" dirty="0" smtClean="0">
                <a:latin typeface="+mj-lt"/>
              </a:rPr>
              <a:t>Procvičování  tzv. W- </a:t>
            </a:r>
            <a:r>
              <a:rPr lang="cs-CZ" sz="2800" dirty="0" err="1" smtClean="0">
                <a:latin typeface="+mj-lt"/>
              </a:rPr>
              <a:t>Fragen</a:t>
            </a:r>
            <a:r>
              <a:rPr lang="cs-CZ" sz="2800" dirty="0" smtClean="0">
                <a:latin typeface="+mj-lt"/>
              </a:rPr>
              <a:t>  (otázek, začínajících tázacími slovy: </a:t>
            </a:r>
            <a:r>
              <a:rPr lang="cs-CZ" sz="2800" dirty="0" err="1" smtClean="0">
                <a:latin typeface="+mj-lt"/>
              </a:rPr>
              <a:t>Wer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dirty="0" err="1" smtClean="0">
                <a:latin typeface="+mj-lt"/>
              </a:rPr>
              <a:t>Wie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dirty="0" err="1" smtClean="0">
                <a:latin typeface="+mj-lt"/>
              </a:rPr>
              <a:t>Welche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dirty="0" err="1" smtClean="0">
                <a:latin typeface="+mj-lt"/>
              </a:rPr>
              <a:t>Wo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dirty="0" err="1" smtClean="0">
                <a:latin typeface="+mj-lt"/>
              </a:rPr>
              <a:t>Woher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dirty="0" err="1" smtClean="0">
                <a:latin typeface="+mj-lt"/>
              </a:rPr>
              <a:t>Was</a:t>
            </a:r>
            <a:r>
              <a:rPr lang="cs-CZ" sz="2800" dirty="0" smtClean="0">
                <a:latin typeface="+mj-lt"/>
              </a:rPr>
              <a:t>)</a:t>
            </a:r>
          </a:p>
          <a:p>
            <a:r>
              <a:rPr lang="cs-CZ" sz="2800" dirty="0" smtClean="0"/>
              <a:t>na snímcích 3 – 10 žáci vybírají tázací slova do otázek</a:t>
            </a:r>
          </a:p>
          <a:p>
            <a:pPr lvl="1"/>
            <a:r>
              <a:rPr lang="cs-CZ" sz="2800" dirty="0" smtClean="0"/>
              <a:t>-přiřazují správné odpovědi k otázkám (snímek 11 a 14)</a:t>
            </a:r>
          </a:p>
          <a:p>
            <a:pPr lvl="1"/>
            <a:r>
              <a:rPr lang="cs-CZ" sz="2800" dirty="0" smtClean="0"/>
              <a:t>-doplňují otázky k odpovědím (snímek 12)</a:t>
            </a:r>
          </a:p>
          <a:p>
            <a:pPr lvl="1"/>
            <a:r>
              <a:rPr lang="cs-CZ" sz="2800" dirty="0" smtClean="0"/>
              <a:t>-doplňují chybějící části tázacích vět po </a:t>
            </a:r>
            <a:r>
              <a:rPr lang="cs-CZ" sz="2800" dirty="0" err="1" smtClean="0"/>
              <a:t>Wer</a:t>
            </a:r>
            <a:r>
              <a:rPr lang="cs-CZ" sz="2800" dirty="0" smtClean="0"/>
              <a:t>,    </a:t>
            </a:r>
            <a:r>
              <a:rPr lang="cs-CZ" sz="2800" dirty="0" err="1" smtClean="0"/>
              <a:t>Wo</a:t>
            </a:r>
            <a:r>
              <a:rPr lang="cs-CZ" sz="2800" dirty="0" smtClean="0"/>
              <a:t>,…..(snímek 13)</a:t>
            </a:r>
          </a:p>
          <a:p>
            <a:pPr lvl="1"/>
            <a:r>
              <a:rPr lang="cs-CZ" sz="2800" dirty="0" smtClean="0"/>
              <a:t>-samostatná práce- tvoř otázky (snímek 15)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172996" y="2352179"/>
            <a:ext cx="2886144" cy="2104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7869" y="253233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84013" y="253233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0157" y="24221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7869" y="2352179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Wie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685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52513" y="234669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Was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62650" y="4456659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Wie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3738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44141" y="3837133"/>
            <a:ext cx="2826016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…..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?</a:t>
            </a:r>
            <a:endParaRPr lang="cs-CZ" sz="3200" dirty="0"/>
          </a:p>
        </p:txBody>
      </p:sp>
      <p:grpSp>
        <p:nvGrpSpPr>
          <p:cNvPr id="2" name="Skupina 5"/>
          <p:cNvGrpSpPr/>
          <p:nvPr/>
        </p:nvGrpSpPr>
        <p:grpSpPr>
          <a:xfrm>
            <a:off x="3862457" y="2381206"/>
            <a:ext cx="1689980" cy="1525509"/>
            <a:chOff x="3970720" y="2350717"/>
            <a:chExt cx="1689980" cy="1525509"/>
          </a:xfrm>
        </p:grpSpPr>
        <p:pic>
          <p:nvPicPr>
            <p:cNvPr id="1029" name="Picture 5" descr="C:\Documents and Settings\Jana\Local Settings\Temporary Internet Files\Content.IE5\NG59WVRS\MC90029067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70720" y="2350717"/>
              <a:ext cx="1689980" cy="152550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 rot="20466378">
              <a:off x="4460892" y="2807851"/>
              <a:ext cx="360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dirty="0" smtClean="0"/>
                <a:t>?</a:t>
              </a:r>
              <a:endParaRPr lang="cs-CZ" sz="1600" b="1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29769645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 advClick="0">
        <p14:flip dir="r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7" grpId="0" animBg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1560" y="836712"/>
            <a:ext cx="1656184" cy="12315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19871" y="188640"/>
            <a:ext cx="2088233" cy="11521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0192" y="692696"/>
            <a:ext cx="2152052" cy="12425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2276872"/>
            <a:ext cx="2401923" cy="11716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Wie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5576" y="4365104"/>
            <a:ext cx="2232248" cy="13984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72996" y="2352179"/>
            <a:ext cx="2886144" cy="2104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57856" y="2420888"/>
            <a:ext cx="2274584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Was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72200" y="4581128"/>
            <a:ext cx="2448272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4581128"/>
            <a:ext cx="2826016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….. </a:t>
            </a:r>
            <a:r>
              <a:rPr lang="cs-CZ" sz="3200" dirty="0" err="1" smtClean="0"/>
              <a:t>magst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14345" name="Picture 9" descr="C:\Users\Hana\AppData\Local\Microsoft\Windows\Temporary Internet Files\Content.IE5\DG0AQIJ7\MP9004222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4458" y="1700808"/>
            <a:ext cx="3389710" cy="26918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344431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7869" y="253233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84013" y="253233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0157" y="24221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7869" y="2352179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Wie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685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72996" y="2352179"/>
            <a:ext cx="2886144" cy="2104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3738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060" y="3729640"/>
            <a:ext cx="2826016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…..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?</a:t>
            </a:r>
            <a:endParaRPr lang="cs-CZ" sz="3200" dirty="0"/>
          </a:p>
        </p:txBody>
      </p:sp>
      <p:pic>
        <p:nvPicPr>
          <p:cNvPr id="3074" name="Picture 2" descr="C:\Documents and Settings\Jana\Local Settings\Temporary Internet Files\Content.IE5\Q5ETBU05\MC900078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882" y="2750710"/>
            <a:ext cx="333270" cy="808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podobné obrázk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054" y="2697680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076" y="2267296"/>
            <a:ext cx="668875" cy="1462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735769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7869" y="253233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0157" y="24221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7869" y="2352179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Wie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685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72996" y="2352179"/>
            <a:ext cx="2886144" cy="2104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3738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44811" y="3620179"/>
            <a:ext cx="2826016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….. alt </a:t>
            </a:r>
            <a:r>
              <a:rPr lang="cs-CZ" sz="3200" dirty="0" err="1" smtClean="0"/>
              <a:t>bist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4098" name="Picture 2" descr="C:\Documents and Settings\Jana\Local Settings\Temporary Internet Files\Content.IE5\OGTI8IP2\MM900189212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318" y="2461988"/>
            <a:ext cx="1333500" cy="971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677103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7869" y="253233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0157" y="24221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4753520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72996" y="2352179"/>
            <a:ext cx="2886144" cy="2104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3738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16387" name="Picture 3" descr="C:\Users\Hana\AppData\Local\Microsoft\Windows\Temporary Internet Files\Content.IE5\8UJHV45L\MC9004414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204864"/>
            <a:ext cx="2088232" cy="208823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275856" y="4005064"/>
            <a:ext cx="2826016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…..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Lieblingsfarbe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41449655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7869" y="253233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0157" y="24221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72996" y="2352179"/>
            <a:ext cx="2886144" cy="2104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3738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4149080"/>
            <a:ext cx="2826016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….. </a:t>
            </a:r>
            <a:r>
              <a:rPr lang="cs-CZ" sz="3200" dirty="0" err="1" smtClean="0"/>
              <a:t>wohnst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17426" name="Picture 18" descr="C:\Users\Hana\AppData\Local\Microsoft\Windows\Temporary Internet Files\Content.IE5\2103U7KE\MP900426655[1].jpg"/>
          <p:cNvPicPr>
            <a:picLocks noChangeAspect="1" noChangeArrowheads="1"/>
          </p:cNvPicPr>
          <p:nvPr/>
        </p:nvPicPr>
        <p:blipFill>
          <a:blip r:embed="rId2" cstate="print"/>
          <a:srcRect t="6726" b="14249"/>
          <a:stretch>
            <a:fillRect/>
          </a:stretch>
        </p:blipFill>
        <p:spPr bwMode="auto">
          <a:xfrm>
            <a:off x="3707904" y="2274033"/>
            <a:ext cx="1944216" cy="19186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6783971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70157" y="24221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Woher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72996" y="2352179"/>
            <a:ext cx="2886144" cy="2104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37382" y="4451176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72996" y="3577119"/>
            <a:ext cx="298318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….. </a:t>
            </a:r>
            <a:r>
              <a:rPr lang="cs-CZ" sz="3200" dirty="0" err="1" smtClean="0"/>
              <a:t>kommst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?</a:t>
            </a:r>
            <a:endParaRPr lang="cs-CZ" sz="3200" dirty="0"/>
          </a:p>
        </p:txBody>
      </p:sp>
      <p:pic>
        <p:nvPicPr>
          <p:cNvPr id="7174" name="Picture 6" descr="C:\Documents and Settings\Jana\Local Settings\Temporary Internet Files\Content.IE5\JT9KC8CS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464" y="2544724"/>
            <a:ext cx="1278540" cy="8260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861415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780960" y="6555656"/>
            <a:ext cx="363040" cy="3023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940152" y="4509120"/>
            <a:ext cx="2886144" cy="2104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Welcher</a:t>
            </a:r>
            <a:endParaRPr lang="cs-CZ" sz="4800" dirty="0">
              <a:solidFill>
                <a:schemeClr val="tx1"/>
              </a:solidFill>
            </a:endParaRPr>
          </a:p>
        </p:txBody>
      </p:sp>
      <p:grpSp>
        <p:nvGrpSpPr>
          <p:cNvPr id="3" name="Skupina 1"/>
          <p:cNvGrpSpPr/>
          <p:nvPr/>
        </p:nvGrpSpPr>
        <p:grpSpPr>
          <a:xfrm>
            <a:off x="3172996" y="2352179"/>
            <a:ext cx="2886144" cy="2104480"/>
            <a:chOff x="3172996" y="2352179"/>
            <a:chExt cx="2886144" cy="210448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5" name="Obdélník 14"/>
            <p:cNvSpPr/>
            <p:nvPr/>
          </p:nvSpPr>
          <p:spPr>
            <a:xfrm>
              <a:off x="3172996" y="2352179"/>
              <a:ext cx="2886144" cy="21044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263188" y="3373958"/>
              <a:ext cx="2705760" cy="1077218"/>
            </a:xfrm>
            <a:prstGeom prst="rect">
              <a:avLst/>
            </a:prstGeom>
            <a:grp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3200" dirty="0" smtClean="0"/>
                <a:t>…..     </a:t>
              </a:r>
              <a:r>
                <a:rPr lang="cs-CZ" sz="3200" dirty="0" err="1" smtClean="0"/>
                <a:t>Tag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ist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heute</a:t>
              </a:r>
              <a:r>
                <a:rPr lang="cs-CZ" sz="3200" dirty="0" smtClean="0"/>
                <a:t> ?</a:t>
              </a:r>
              <a:endParaRPr lang="cs-CZ" sz="3200" dirty="0"/>
            </a:p>
          </p:txBody>
        </p:sp>
      </p:grpSp>
      <p:pic>
        <p:nvPicPr>
          <p:cNvPr id="15371" name="Picture 11" descr="C:\Users\Hana\AppData\Local\Microsoft\Windows\Temporary Internet Files\Content.IE5\LM0M6FD6\MC90043266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916832"/>
            <a:ext cx="2088232" cy="20882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506168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728155" y="2143456"/>
            <a:ext cx="20252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0000" dirty="0">
              <a:solidFill>
                <a:schemeClr val="accent6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16505" y="1043734"/>
            <a:ext cx="4023447" cy="560890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1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02169" y="1043735"/>
            <a:ext cx="2925325" cy="5608905"/>
          </a:xfrm>
          <a:prstGeom prst="rect">
            <a:avLst/>
          </a:prstGeom>
          <a:solidFill>
            <a:srgbClr val="FFE5FF"/>
          </a:solidFill>
          <a:ln w="3175"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51620" y="0"/>
            <a:ext cx="6840761" cy="92333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Přiřaď k otázce správnou odpověď.</a:t>
            </a:r>
          </a:p>
          <a:p>
            <a:pPr algn="ctr"/>
            <a:r>
              <a:rPr lang="cs-CZ" dirty="0" smtClean="0"/>
              <a:t>O správnosti se přesvědčíš kliknutím.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62211" y="5930256"/>
            <a:ext cx="2502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r">
              <a:defRPr sz="240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defRPr>
            </a:lvl1pPr>
          </a:lstStyle>
          <a:p>
            <a:r>
              <a:rPr lang="cs-CZ" sz="2200" dirty="0" err="1" smtClean="0"/>
              <a:t>Ich</a:t>
            </a:r>
            <a:r>
              <a:rPr lang="cs-CZ" sz="2200" dirty="0" smtClean="0"/>
              <a:t> </a:t>
            </a:r>
            <a:r>
              <a:rPr lang="cs-CZ" sz="2200" dirty="0" err="1" smtClean="0"/>
              <a:t>komme</a:t>
            </a:r>
            <a:r>
              <a:rPr lang="cs-CZ" sz="2200" dirty="0" smtClean="0"/>
              <a:t> </a:t>
            </a:r>
            <a:r>
              <a:rPr lang="cs-CZ" sz="2200" dirty="0" err="1" smtClean="0"/>
              <a:t>aus</a:t>
            </a:r>
            <a:r>
              <a:rPr lang="cs-CZ" sz="2200" dirty="0" smtClean="0"/>
              <a:t> </a:t>
            </a:r>
            <a:r>
              <a:rPr lang="cs-CZ" sz="2200" dirty="0" err="1" smtClean="0"/>
              <a:t>Tschechien</a:t>
            </a:r>
            <a:r>
              <a:rPr lang="cs-CZ" sz="2200" dirty="0" smtClean="0"/>
              <a:t>.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250455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r">
              <a:defRPr sz="240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Pizza </a:t>
            </a:r>
            <a:r>
              <a:rPr lang="cs-CZ" dirty="0" err="1" smtClean="0"/>
              <a:t>und</a:t>
            </a:r>
            <a:r>
              <a:rPr lang="cs-CZ" dirty="0" smtClean="0"/>
              <a:t> Spaghetti.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318969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r">
              <a:defRPr sz="240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defRPr>
            </a:lvl1pPr>
          </a:lstStyle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bin</a:t>
            </a:r>
            <a:r>
              <a:rPr lang="cs-CZ" dirty="0" smtClean="0"/>
              <a:t> Monika.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12360" y="1134275"/>
            <a:ext cx="996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dirty="0" err="1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rPr>
              <a:t>Grün</a:t>
            </a:r>
            <a:r>
              <a:rPr lang="cs-CZ" sz="24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rPr>
              <a:t>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27733" y="1845131"/>
            <a:ext cx="3066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defRPr>
            </a:lvl1pPr>
          </a:lstStyle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7732" y="2555986"/>
            <a:ext cx="4128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defRPr>
            </a:lvl1pPr>
          </a:lstStyle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Handynummer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733" y="3977696"/>
            <a:ext cx="3066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defRPr>
            </a:lvl1pPr>
          </a:lstStyle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7733" y="3266841"/>
            <a:ext cx="3066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defRPr>
            </a:lvl1pPr>
          </a:lstStyle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7733" y="4688551"/>
            <a:ext cx="3066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defRPr>
            </a:lvl1pPr>
          </a:lstStyle>
          <a:p>
            <a:r>
              <a:rPr lang="cs-CZ" dirty="0" err="1" smtClean="0"/>
              <a:t>Wie</a:t>
            </a:r>
            <a:r>
              <a:rPr lang="cs-CZ" dirty="0" smtClean="0"/>
              <a:t> alt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7733" y="5399406"/>
            <a:ext cx="3066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defRPr>
            </a:lvl1pPr>
          </a:lstStyle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6110259"/>
            <a:ext cx="4355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defRPr>
            </a:lvl1pPr>
          </a:lstStyle>
          <a:p>
            <a:r>
              <a:rPr lang="cs-CZ" dirty="0" smtClean="0"/>
              <a:t> 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Lieblingsfarbe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7733" y="1134276"/>
            <a:ext cx="3066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Wie</a:t>
            </a:r>
            <a:r>
              <a:rPr lang="cs-CZ" sz="24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heißt</a:t>
            </a:r>
            <a:r>
              <a:rPr lang="cs-CZ" sz="24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du</a:t>
            </a:r>
            <a:r>
              <a:rPr lang="cs-CZ" sz="24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742130" y="3874835"/>
            <a:ext cx="3066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r">
              <a:defRPr sz="240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In </a:t>
            </a:r>
            <a:r>
              <a:rPr lang="cs-CZ" dirty="0" err="1" smtClean="0"/>
              <a:t>Wien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4559975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r">
              <a:defRPr sz="240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defRPr>
            </a:lvl1pPr>
          </a:lstStyle>
          <a:p>
            <a:r>
              <a:rPr lang="cs-CZ" dirty="0" err="1" smtClean="0"/>
              <a:t>Drei</a:t>
            </a:r>
            <a:r>
              <a:rPr lang="cs-CZ" dirty="0" smtClean="0"/>
              <a:t>-</a:t>
            </a:r>
            <a:r>
              <a:rPr lang="cs-CZ" dirty="0" err="1" smtClean="0"/>
              <a:t>vier</a:t>
            </a:r>
            <a:r>
              <a:rPr lang="cs-CZ" dirty="0" smtClean="0"/>
              <a:t>-</a:t>
            </a:r>
            <a:r>
              <a:rPr lang="cs-CZ" dirty="0" err="1" smtClean="0"/>
              <a:t>acht</a:t>
            </a:r>
            <a:r>
              <a:rPr lang="cs-CZ" dirty="0" smtClean="0"/>
              <a:t>-</a:t>
            </a:r>
            <a:r>
              <a:rPr lang="cs-CZ" dirty="0" err="1" smtClean="0"/>
              <a:t>null</a:t>
            </a:r>
            <a:r>
              <a:rPr lang="cs-CZ" dirty="0" smtClean="0"/>
              <a:t>-</a:t>
            </a:r>
            <a:r>
              <a:rPr lang="cs-CZ" dirty="0" err="1" smtClean="0"/>
              <a:t>eins</a:t>
            </a:r>
            <a:r>
              <a:rPr lang="cs-CZ" dirty="0" smtClean="0"/>
              <a:t>-</a:t>
            </a:r>
            <a:r>
              <a:rPr lang="cs-CZ" dirty="0" err="1" smtClean="0"/>
              <a:t>zwei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524511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r">
              <a:defRPr sz="240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defRPr>
            </a:lvl1pPr>
          </a:lstStyle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bin</a:t>
            </a:r>
            <a:r>
              <a:rPr lang="cs-CZ" dirty="0" smtClean="0"/>
              <a:t> 13 </a:t>
            </a:r>
            <a:r>
              <a:rPr lang="cs-CZ" dirty="0" err="1" smtClean="0"/>
              <a:t>Jahre</a:t>
            </a:r>
            <a:r>
              <a:rPr lang="cs-CZ" dirty="0" smtClean="0"/>
              <a:t> alt.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56176" y="1819415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r">
              <a:defRPr sz="240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defRPr>
            </a:lvl1pPr>
          </a:lstStyle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dirty="0" err="1" smtClean="0"/>
              <a:t>Österreich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218325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90632E-6 L -0.32031 -0.3134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24" y="-156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7 0.00416 L -0.30347 -0.2978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-1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-0.0104 L -0.23629 -0.3195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-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79297E-6 L -0.33003 0.20749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10" y="103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2948E-6 L -0.30469 0.22011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3526E-6 L -0.32674 -0.07769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-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30951E-6 L -0.34497 -0.10571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57" y="-5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85 0.00694 L -0.28281 0.73388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" y="3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12" grpId="0"/>
      <p:bldP spid="12" grpId="1"/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 descr="C:\Users\Hana\AppData\Local\Microsoft\Windows\Temporary Internet Files\Content.IE5\J7RCU7LJ\MP9004392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706502">
            <a:off x="686240" y="5163650"/>
            <a:ext cx="1403648" cy="1403648"/>
          </a:xfrm>
          <a:prstGeom prst="rect">
            <a:avLst/>
          </a:prstGeom>
          <a:noFill/>
        </p:spPr>
      </p:pic>
      <p:pic>
        <p:nvPicPr>
          <p:cNvPr id="18434" name="Picture 2" descr="C:\Users\Hana\AppData\Local\Microsoft\Windows\Temporary Internet Files\Content.IE5\J7RCU7LJ\MP9004236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75848" y="5489848"/>
            <a:ext cx="1368152" cy="136815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11659" y="171712"/>
            <a:ext cx="5895655" cy="954107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Doplň k odpovědím otázky.</a:t>
            </a:r>
          </a:p>
          <a:p>
            <a:pPr algn="ctr"/>
            <a:r>
              <a:rPr lang="cs-CZ" smtClean="0"/>
              <a:t>Kontrola kliknutím.</a:t>
            </a:r>
            <a:endParaRPr lang="cs-CZ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2718772" y="1577725"/>
            <a:ext cx="3518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Alex </a:t>
            </a:r>
            <a:r>
              <a:rPr lang="cs-CZ" sz="2400" dirty="0" err="1" smtClean="0"/>
              <a:t>Stocker</a:t>
            </a:r>
            <a:r>
              <a:rPr lang="cs-CZ" sz="2400" dirty="0" smtClean="0"/>
              <a:t>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089972" y="2387429"/>
            <a:ext cx="4054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komme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Deutschland</a:t>
            </a:r>
            <a:r>
              <a:rPr lang="cs-CZ" sz="2400" dirty="0" smtClean="0"/>
              <a:t>..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23528" y="2483895"/>
            <a:ext cx="2898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wohne</a:t>
            </a:r>
            <a:r>
              <a:rPr lang="cs-CZ" sz="2400" dirty="0" smtClean="0"/>
              <a:t> in Břežany.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686813" y="3509023"/>
            <a:ext cx="3518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bin</a:t>
            </a:r>
            <a:r>
              <a:rPr lang="cs-CZ" sz="2400" dirty="0" smtClean="0"/>
              <a:t> elf. 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184967" y="4874165"/>
            <a:ext cx="35180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mag</a:t>
            </a:r>
            <a:r>
              <a:rPr lang="cs-CZ" sz="2400" dirty="0" smtClean="0"/>
              <a:t> </a:t>
            </a:r>
            <a:r>
              <a:rPr lang="cs-CZ" sz="2400" dirty="0" err="1" smtClean="0"/>
              <a:t>Pudding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Schokolade</a:t>
            </a:r>
            <a:r>
              <a:rPr lang="cs-CZ" sz="2400" dirty="0" smtClean="0"/>
              <a:t>.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18772" y="6045096"/>
            <a:ext cx="3518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Ja</a:t>
            </a:r>
            <a:r>
              <a:rPr lang="cs-CZ" sz="2400" dirty="0" smtClean="0"/>
              <a:t>,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spiele</a:t>
            </a:r>
            <a:r>
              <a:rPr lang="cs-CZ" sz="2400" dirty="0" smtClean="0"/>
              <a:t> </a:t>
            </a:r>
            <a:r>
              <a:rPr lang="cs-CZ" sz="2400" dirty="0" err="1" smtClean="0"/>
              <a:t>Klavier</a:t>
            </a:r>
            <a:r>
              <a:rPr lang="cs-CZ" sz="2400" dirty="0" smtClean="0"/>
              <a:t>.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53285" y="4838357"/>
            <a:ext cx="3518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Gelb</a:t>
            </a:r>
            <a:r>
              <a:rPr lang="cs-CZ" sz="2400" dirty="0" smtClean="0"/>
              <a:t>.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118780" y="1223755"/>
            <a:ext cx="4736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Wie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heißt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du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?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86535" y="2039390"/>
            <a:ext cx="3150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Wo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wohnst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du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065669" y="1937198"/>
            <a:ext cx="3566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Woher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kommst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du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?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662510" y="3006866"/>
            <a:ext cx="3566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Wie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alt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bist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du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23847" y="4376692"/>
            <a:ext cx="45769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Welche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deine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Lieblingsfarbe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?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5495120" y="4412500"/>
            <a:ext cx="29047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Was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magst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du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?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2694469" y="5586473"/>
            <a:ext cx="3566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Magst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du</a:t>
            </a:r>
            <a:r>
              <a:rPr lang="cs-CZ" sz="2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  Muzik ? </a:t>
            </a:r>
          </a:p>
        </p:txBody>
      </p:sp>
      <p:pic>
        <p:nvPicPr>
          <p:cNvPr id="1029" name="Picture 5" descr="C:\Documents and Settings\Jana\Local Settings\Temporary Internet Files\Content.IE5\Q3INFNSA\MC9004061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775" y="46512"/>
            <a:ext cx="1449350" cy="14799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W5O0SL8F\MC9003433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12" y="259435"/>
            <a:ext cx="1402768" cy="14853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Users\Hana\AppData\Local\Microsoft\Windows\Temporary Internet Files\Content.IE5\DG0AQIJ7\MC9000193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5477246"/>
            <a:ext cx="1763330" cy="1380754"/>
          </a:xfrm>
          <a:prstGeom prst="rect">
            <a:avLst/>
          </a:prstGeom>
          <a:noFill/>
        </p:spPr>
      </p:pic>
      <p:pic>
        <p:nvPicPr>
          <p:cNvPr id="18444" name="Picture 12" descr="C:\Users\Hana\AppData\Local\Microsoft\Windows\Temporary Internet Files\Content.IE5\K2VSUM3N\MP9004483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2996952"/>
            <a:ext cx="864096" cy="1296144"/>
          </a:xfrm>
          <a:prstGeom prst="rect">
            <a:avLst/>
          </a:prstGeom>
          <a:noFill/>
        </p:spPr>
      </p:pic>
      <p:pic>
        <p:nvPicPr>
          <p:cNvPr id="18452" name="Picture 20" descr="C:\Users\Hana\AppData\Local\Microsoft\Windows\Temporary Internet Files\Content.IE5\K2VSUM3N\MC90034943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2924944"/>
            <a:ext cx="1101298" cy="14401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8664325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1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/>
      <p:bldP spid="3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Dokonči otázky doplňovací a zjišťovací.</a:t>
            </a:r>
            <a:endParaRPr lang="de-DE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396044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ea typeface="+mj-ea"/>
                <a:cs typeface="+mj-cs"/>
              </a:rPr>
              <a:t>doplňovací – vyžadují delší odpověď 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340768"/>
            <a:ext cx="3888432" cy="10772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ea typeface="+mj-ea"/>
                <a:cs typeface="+mj-cs"/>
              </a:rPr>
              <a:t>z</a:t>
            </a:r>
            <a:r>
              <a:rPr lang="cs-CZ" sz="3200" dirty="0" smtClean="0">
                <a:solidFill>
                  <a:prstClr val="black"/>
                </a:solidFill>
                <a:ea typeface="+mj-ea"/>
                <a:cs typeface="+mj-cs"/>
              </a:rPr>
              <a:t>jišťovací- můžeme odpovědět ano - ne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636913"/>
            <a:ext cx="3744416" cy="4031873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dirty="0" err="1" smtClean="0"/>
              <a:t>Wie</a:t>
            </a:r>
            <a:r>
              <a:rPr lang="cs-CZ" sz="3200" dirty="0" smtClean="0"/>
              <a:t> 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Wer</a:t>
            </a:r>
            <a:r>
              <a:rPr lang="cs-CZ" sz="3200" dirty="0" smtClean="0"/>
              <a:t> 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Was</a:t>
            </a:r>
            <a:r>
              <a:rPr lang="cs-CZ" sz="3200" dirty="0" smtClean="0"/>
              <a:t> 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Wo</a:t>
            </a:r>
            <a:r>
              <a:rPr lang="cs-CZ" sz="3200" dirty="0" smtClean="0"/>
              <a:t> …….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Warum</a:t>
            </a:r>
            <a:r>
              <a:rPr lang="cs-CZ" sz="3200" dirty="0" smtClean="0"/>
              <a:t> …….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Woher</a:t>
            </a:r>
            <a:r>
              <a:rPr lang="cs-CZ" sz="3200" dirty="0" smtClean="0"/>
              <a:t> 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Welche</a:t>
            </a:r>
            <a:r>
              <a:rPr lang="cs-CZ" sz="3200" dirty="0" smtClean="0"/>
              <a:t> ……                                                                                                                   </a:t>
            </a:r>
          </a:p>
          <a:p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708920"/>
            <a:ext cx="4032448" cy="403187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Wohnst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Kommst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…….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Magst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………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Spielst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……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844824"/>
            <a:ext cx="4032448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/>
              <a:t> </a:t>
            </a:r>
            <a:r>
              <a:rPr lang="cs-CZ" sz="3600" dirty="0" err="1" smtClean="0"/>
              <a:t>Wohnst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……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  </a:t>
            </a:r>
            <a:r>
              <a:rPr lang="cs-CZ" sz="3600" dirty="0" err="1" smtClean="0"/>
              <a:t>Kommst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…….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  </a:t>
            </a:r>
            <a:r>
              <a:rPr lang="cs-CZ" sz="3600" dirty="0" err="1" smtClean="0"/>
              <a:t>Heißt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……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  </a:t>
            </a:r>
            <a:r>
              <a:rPr lang="cs-CZ" sz="3600" dirty="0" err="1" smtClean="0"/>
              <a:t>Magst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………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  </a:t>
            </a:r>
            <a:r>
              <a:rPr lang="cs-CZ" sz="3600" dirty="0" err="1" smtClean="0"/>
              <a:t>Spielst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…… </a:t>
            </a:r>
          </a:p>
          <a:p>
            <a:endParaRPr lang="cs-CZ" sz="4000" dirty="0"/>
          </a:p>
          <a:p>
            <a:endParaRPr lang="cs-CZ" sz="40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88640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Přiřaď k otázce vhodnou  odpověď, </a:t>
            </a:r>
          </a:p>
          <a:p>
            <a:r>
              <a:rPr lang="cs-CZ" sz="3200" dirty="0" smtClean="0"/>
              <a:t>otázky dokonči. </a:t>
            </a:r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51512" y="1844824"/>
            <a:ext cx="43924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/>
              <a:t> </a:t>
            </a:r>
            <a:r>
              <a:rPr lang="cs-CZ" sz="3600" dirty="0" err="1" smtClean="0"/>
              <a:t>Ja</a:t>
            </a:r>
            <a:r>
              <a:rPr lang="cs-CZ" sz="3600" dirty="0" smtClean="0"/>
              <a:t>, </a:t>
            </a:r>
            <a:r>
              <a:rPr lang="cs-CZ" sz="3600" dirty="0" err="1" smtClean="0"/>
              <a:t>sehr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 </a:t>
            </a:r>
            <a:r>
              <a:rPr lang="cs-CZ" sz="3600" dirty="0" err="1" smtClean="0"/>
              <a:t>Nein</a:t>
            </a:r>
            <a:r>
              <a:rPr lang="cs-CZ" sz="3600" dirty="0" smtClean="0"/>
              <a:t>, </a:t>
            </a:r>
            <a:r>
              <a:rPr lang="cs-CZ" sz="3600" dirty="0" err="1" smtClean="0"/>
              <a:t>Helga</a:t>
            </a:r>
            <a:r>
              <a:rPr lang="cs-CZ" sz="3600" dirty="0" smtClean="0"/>
              <a:t> </a:t>
            </a:r>
            <a:r>
              <a:rPr lang="cs-CZ" sz="3600" dirty="0" err="1" smtClean="0"/>
              <a:t>Maier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 </a:t>
            </a:r>
            <a:r>
              <a:rPr lang="cs-CZ" sz="3600" dirty="0" err="1" smtClean="0"/>
              <a:t>Ja</a:t>
            </a:r>
            <a:r>
              <a:rPr lang="cs-CZ" sz="3600" dirty="0" smtClean="0"/>
              <a:t>,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spiele</a:t>
            </a:r>
            <a:r>
              <a:rPr lang="cs-CZ" sz="3600" dirty="0" smtClean="0"/>
              <a:t> </a:t>
            </a:r>
            <a:r>
              <a:rPr lang="cs-CZ" sz="3600" dirty="0" err="1" smtClean="0"/>
              <a:t>Tennis</a:t>
            </a:r>
            <a:r>
              <a:rPr lang="cs-CZ" sz="3600" dirty="0" smtClean="0"/>
              <a:t> </a:t>
            </a:r>
            <a:r>
              <a:rPr lang="cs-CZ" sz="3600" dirty="0" err="1" smtClean="0"/>
              <a:t>und</a:t>
            </a:r>
            <a:r>
              <a:rPr lang="cs-CZ" sz="3600" dirty="0" smtClean="0"/>
              <a:t> </a:t>
            </a:r>
            <a:r>
              <a:rPr lang="cs-CZ" sz="3600" dirty="0" err="1" smtClean="0"/>
              <a:t>auch</a:t>
            </a:r>
            <a:r>
              <a:rPr lang="cs-CZ" sz="3600" dirty="0" smtClean="0"/>
              <a:t> </a:t>
            </a:r>
            <a:r>
              <a:rPr lang="cs-CZ" sz="3600" dirty="0" err="1" smtClean="0"/>
              <a:t>Fußball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/>
              <a:t>Nein</a:t>
            </a:r>
            <a:r>
              <a:rPr lang="cs-CZ" sz="3600" dirty="0" smtClean="0"/>
              <a:t>, </a:t>
            </a:r>
            <a:r>
              <a:rPr lang="cs-CZ" sz="3600" dirty="0" err="1" smtClean="0"/>
              <a:t>aus</a:t>
            </a:r>
            <a:r>
              <a:rPr lang="cs-CZ" sz="3600" dirty="0" smtClean="0"/>
              <a:t> der </a:t>
            </a:r>
            <a:r>
              <a:rPr lang="cs-CZ" sz="3600" dirty="0" err="1" smtClean="0"/>
              <a:t>Schweiz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 </a:t>
            </a:r>
            <a:r>
              <a:rPr lang="cs-CZ" sz="3600" dirty="0" err="1" smtClean="0"/>
              <a:t>Ja</a:t>
            </a:r>
            <a:r>
              <a:rPr lang="cs-CZ" sz="3600" dirty="0" smtClean="0"/>
              <a:t>, in Salzburg, in </a:t>
            </a:r>
            <a:r>
              <a:rPr lang="cs-CZ" sz="3600" dirty="0" err="1" smtClean="0"/>
              <a:t>Österreich</a:t>
            </a:r>
            <a:r>
              <a:rPr lang="cs-CZ" sz="3600" dirty="0" smtClean="0"/>
              <a:t>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131840" y="2276872"/>
            <a:ext cx="1800200" cy="3312368"/>
          </a:xfrm>
          <a:prstGeom prst="lin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131840" y="2780928"/>
            <a:ext cx="1800200" cy="1800200"/>
          </a:xfrm>
          <a:prstGeom prst="line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2915816" y="2780928"/>
            <a:ext cx="1872208" cy="576064"/>
          </a:xfrm>
          <a:prstGeom prst="line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3203848" y="3501008"/>
            <a:ext cx="1728192" cy="936104"/>
          </a:xfrm>
          <a:prstGeom prst="lin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3203848" y="2204864"/>
            <a:ext cx="1656184" cy="1728192"/>
          </a:xfrm>
          <a:prstGeom prst="lin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1" y="2174621"/>
            <a:ext cx="3376852" cy="2262491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11560" y="692696"/>
            <a:ext cx="7704856" cy="523220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Na co se umíte zeptat ?     Tvořte otázky.</a:t>
            </a:r>
            <a:endParaRPr lang="de-DE" sz="2800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11560" y="1772816"/>
            <a:ext cx="2520280" cy="129614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67544" y="3212976"/>
            <a:ext cx="2736304" cy="43204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131840" y="5013176"/>
            <a:ext cx="36004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683568" y="3933056"/>
            <a:ext cx="2664296" cy="122413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300192" y="3789040"/>
            <a:ext cx="2520280" cy="129614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987824" y="1916832"/>
            <a:ext cx="309634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2771800" y="5589240"/>
            <a:ext cx="4536504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611560" y="6309320"/>
            <a:ext cx="3312368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6300192" y="1340768"/>
            <a:ext cx="2448272" cy="151216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372200" y="3284984"/>
            <a:ext cx="2771800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5004048" y="6309320"/>
            <a:ext cx="324036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479</Words>
  <Application>Microsoft Office PowerPoint</Application>
  <PresentationFormat>Předvádění na obrazovce (4:3)</PresentationFormat>
  <Paragraphs>137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Dokonči otázky doplňovací a zjišťovací.</vt:lpstr>
      <vt:lpstr>Snímek 14</vt:lpstr>
      <vt:lpstr>Snímek 15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40</cp:revision>
  <dcterms:created xsi:type="dcterms:W3CDTF">2012-10-30T14:13:34Z</dcterms:created>
  <dcterms:modified xsi:type="dcterms:W3CDTF">2013-03-20T17:00:31Z</dcterms:modified>
</cp:coreProperties>
</file>