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9" r:id="rId5"/>
    <p:sldId id="260" r:id="rId6"/>
    <p:sldId id="281" r:id="rId7"/>
    <p:sldId id="282" r:id="rId8"/>
    <p:sldId id="283" r:id="rId9"/>
    <p:sldId id="284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7434"/>
    <a:srgbClr val="E65A2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CFAD8-AD78-4369-A72D-FD8868CE9F92}" type="datetimeFigureOut">
              <a:rPr lang="cs-CZ" smtClean="0"/>
              <a:pPr/>
              <a:t>20.3.2013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3286124"/>
            <a:ext cx="66437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 Rýsujeme trojúhelník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5786454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2013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214950"/>
            <a:ext cx="3273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Matematika 4. ročník</a:t>
            </a:r>
            <a:endParaRPr lang="cs-CZ" sz="2800" dirty="0"/>
          </a:p>
        </p:txBody>
      </p:sp>
      <p:pic>
        <p:nvPicPr>
          <p:cNvPr id="2054" name="Picture 6" descr="C:\Documents and Settings\Jery\Local Settings\Temporary Internet Files\Content.IE5\0JHFYQRD\MC9002339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56275" y="576263"/>
            <a:ext cx="2355850" cy="1917700"/>
          </a:xfrm>
          <a:prstGeom prst="rect">
            <a:avLst/>
          </a:prstGeom>
          <a:noFill/>
        </p:spPr>
      </p:pic>
      <p:pic>
        <p:nvPicPr>
          <p:cNvPr id="2056" name="Picture 8" descr="C:\Documents and Settings\Jery\Local Settings\Temporary Internet Files\Content.IE5\1NRJTLSE\MC9003256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677863"/>
            <a:ext cx="1849438" cy="12192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072198" y="5286388"/>
            <a:ext cx="2370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Lenka Blažková</a:t>
            </a:r>
            <a:endParaRPr lang="cs-CZ" sz="2800" dirty="0"/>
          </a:p>
        </p:txBody>
      </p:sp>
      <p:pic>
        <p:nvPicPr>
          <p:cNvPr id="14337" name="Picture 1" descr="C:\Documents and Settings\Jery\Local Settings\Temporary Internet Files\Content.IE5\1NRJTLSE\MC9002327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3089" y="1243014"/>
            <a:ext cx="1927210" cy="101586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571480"/>
            <a:ext cx="8286808" cy="59521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714488"/>
            <a:ext cx="8358246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Anotace</a:t>
            </a:r>
          </a:p>
          <a:p>
            <a:endParaRPr lang="cs-CZ" sz="2800" dirty="0" smtClean="0"/>
          </a:p>
          <a:p>
            <a:r>
              <a:rPr lang="cs-CZ" sz="2800" dirty="0" smtClean="0"/>
              <a:t>Připomenout žákům 4. tříd postup rýsování trojúhelníku.</a:t>
            </a:r>
          </a:p>
          <a:p>
            <a:endParaRPr lang="cs-CZ" sz="2800" dirty="0" smtClean="0"/>
          </a:p>
          <a:p>
            <a:r>
              <a:rPr lang="cs-CZ" sz="2800" dirty="0" smtClean="0"/>
              <a:t>Obrázek                   značí, že žáci pracují do sešitu </a:t>
            </a:r>
          </a:p>
          <a:p>
            <a:r>
              <a:rPr lang="cs-CZ" sz="2800" dirty="0" smtClean="0"/>
              <a:t>			a postup práce si překontrolují</a:t>
            </a:r>
          </a:p>
          <a:p>
            <a:r>
              <a:rPr lang="cs-CZ" sz="2800" dirty="0" smtClean="0"/>
              <a:t>                                  s prezentací.</a:t>
            </a:r>
          </a:p>
        </p:txBody>
      </p:sp>
      <p:pic>
        <p:nvPicPr>
          <p:cNvPr id="3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643314"/>
            <a:ext cx="1428759" cy="93315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071546"/>
            <a:ext cx="27405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solidFill>
                  <a:srgbClr val="7030A0"/>
                </a:solidFill>
              </a:rPr>
              <a:t>Potřebujeme:</a:t>
            </a:r>
            <a:endParaRPr lang="cs-CZ" sz="3600" u="sng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928802"/>
            <a:ext cx="15325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pravítko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5357826"/>
            <a:ext cx="3417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E65A22"/>
                </a:solidFill>
              </a:rPr>
              <a:t>ořezanou tužku č. 3</a:t>
            </a:r>
            <a:endParaRPr lang="cs-CZ" sz="3200" dirty="0">
              <a:solidFill>
                <a:srgbClr val="E65A22"/>
              </a:solidFill>
            </a:endParaRPr>
          </a:p>
        </p:txBody>
      </p:sp>
      <p:pic>
        <p:nvPicPr>
          <p:cNvPr id="7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4786322"/>
            <a:ext cx="1571636" cy="157163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928662" y="3286124"/>
            <a:ext cx="15125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kružítko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28728" y="142852"/>
            <a:ext cx="641945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Rýsování trojúhelníku</a:t>
            </a:r>
            <a:endParaRPr lang="cs-CZ" sz="5400" dirty="0"/>
          </a:p>
        </p:txBody>
      </p:sp>
      <p:pic>
        <p:nvPicPr>
          <p:cNvPr id="2054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41588" y="3063875"/>
            <a:ext cx="1273175" cy="2216150"/>
          </a:xfrm>
          <a:prstGeom prst="rect">
            <a:avLst/>
          </a:prstGeom>
          <a:noFill/>
        </p:spPr>
      </p:pic>
      <p:pic>
        <p:nvPicPr>
          <p:cNvPr id="1026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2000240"/>
            <a:ext cx="5072098" cy="45846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1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Oblouk 71"/>
          <p:cNvSpPr/>
          <p:nvPr/>
        </p:nvSpPr>
        <p:spPr>
          <a:xfrm>
            <a:off x="2143108" y="2527465"/>
            <a:ext cx="1928826" cy="1714512"/>
          </a:xfrm>
          <a:prstGeom prst="arc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14348" y="285728"/>
            <a:ext cx="78581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POSTUP RÝSOVÁNÍ  TROJÚHELNÍKU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0" y="4429132"/>
            <a:ext cx="16852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Narýsujeme</a:t>
            </a:r>
          </a:p>
          <a:p>
            <a:pPr marL="457200" indent="-457200"/>
            <a:r>
              <a:rPr lang="cs-CZ" sz="2400" dirty="0" smtClean="0"/>
              <a:t>stranu </a:t>
            </a:r>
            <a:r>
              <a:rPr lang="cs-CZ" sz="2400" dirty="0" smtClean="0">
                <a:solidFill>
                  <a:srgbClr val="C00000"/>
                </a:solidFill>
              </a:rPr>
              <a:t>AB</a:t>
            </a:r>
            <a:r>
              <a:rPr lang="cs-CZ" sz="2400" dirty="0" smtClean="0"/>
              <a:t>.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0" y="6027003"/>
            <a:ext cx="28536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Opíši oblouk kružnice</a:t>
            </a:r>
          </a:p>
          <a:p>
            <a:pPr marL="457200" indent="-457200"/>
            <a:r>
              <a:rPr lang="cs-CZ" sz="2400" dirty="0" smtClean="0"/>
              <a:t>se středem </a:t>
            </a:r>
            <a:r>
              <a:rPr lang="cs-CZ" sz="2400" dirty="0" smtClean="0">
                <a:solidFill>
                  <a:srgbClr val="007434"/>
                </a:solidFill>
              </a:rPr>
              <a:t>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00364" y="5572140"/>
            <a:ext cx="2869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dirty="0" smtClean="0"/>
              <a:t>Opíši oblouk kružnice</a:t>
            </a:r>
          </a:p>
          <a:p>
            <a:pPr marL="457200" indent="-457200"/>
            <a:r>
              <a:rPr lang="cs-CZ" sz="2400" dirty="0" smtClean="0"/>
              <a:t>se středem </a:t>
            </a:r>
            <a:r>
              <a:rPr lang="cs-CZ" sz="2400" dirty="0" smtClean="0">
                <a:solidFill>
                  <a:srgbClr val="FF9900"/>
                </a:solidFill>
              </a:rPr>
              <a:t>B</a:t>
            </a:r>
            <a:r>
              <a:rPr lang="cs-CZ" sz="2400" dirty="0" smtClean="0"/>
              <a:t> tak, aby</a:t>
            </a:r>
          </a:p>
          <a:p>
            <a:pPr marL="457200" indent="-457200"/>
            <a:r>
              <a:rPr lang="cs-CZ" sz="2400" b="1" dirty="0" smtClean="0"/>
              <a:t>vznikl průsečík</a:t>
            </a:r>
            <a:r>
              <a:rPr lang="cs-CZ" sz="2400" dirty="0" smtClean="0"/>
              <a:t>.</a:t>
            </a:r>
          </a:p>
          <a:p>
            <a:pPr marL="457200" indent="-457200"/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6286480" y="4714884"/>
            <a:ext cx="28575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sz="2400" dirty="0" smtClean="0"/>
              <a:t>Průsečík označím</a:t>
            </a:r>
          </a:p>
          <a:p>
            <a:pPr marL="457200" indent="-457200"/>
            <a:r>
              <a:rPr lang="cs-CZ" sz="2400" dirty="0" smtClean="0"/>
              <a:t>jako vrchol </a:t>
            </a:r>
            <a:r>
              <a:rPr lang="cs-CZ" sz="2400" dirty="0" smtClean="0">
                <a:solidFill>
                  <a:srgbClr val="C00000"/>
                </a:solidFill>
              </a:rPr>
              <a:t>C</a:t>
            </a:r>
            <a:r>
              <a:rPr lang="cs-CZ" sz="2400" dirty="0" smtClean="0"/>
              <a:t>.</a:t>
            </a:r>
          </a:p>
        </p:txBody>
      </p: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759" y="1857364"/>
            <a:ext cx="1500198" cy="2143140"/>
          </a:xfrm>
          <a:prstGeom prst="rect">
            <a:avLst/>
          </a:prstGeom>
          <a:noFill/>
        </p:spPr>
      </p:pic>
      <p:sp>
        <p:nvSpPr>
          <p:cNvPr id="31" name="Obdélník 30"/>
          <p:cNvSpPr/>
          <p:nvPr/>
        </p:nvSpPr>
        <p:spPr>
          <a:xfrm>
            <a:off x="0" y="5214950"/>
            <a:ext cx="24288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sz="2400" dirty="0" smtClean="0"/>
              <a:t>Naměřím délku </a:t>
            </a:r>
          </a:p>
          <a:p>
            <a:pPr marL="457200" indent="-457200"/>
            <a:r>
              <a:rPr lang="cs-CZ" sz="2400" dirty="0" smtClean="0"/>
              <a:t>strany </a:t>
            </a:r>
            <a:r>
              <a:rPr lang="cs-CZ" sz="2400" dirty="0" smtClean="0">
                <a:solidFill>
                  <a:srgbClr val="007434"/>
                </a:solidFill>
              </a:rPr>
              <a:t>AC</a:t>
            </a:r>
            <a:r>
              <a:rPr lang="cs-CZ" sz="2400" dirty="0" smtClean="0"/>
              <a:t>.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3071802" y="4643446"/>
            <a:ext cx="22145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sz="2400" dirty="0" smtClean="0"/>
              <a:t>Naměřím délku </a:t>
            </a:r>
          </a:p>
          <a:p>
            <a:pPr marL="457200" indent="-457200"/>
            <a:r>
              <a:rPr lang="cs-CZ" sz="2400" dirty="0" smtClean="0"/>
              <a:t>strany </a:t>
            </a:r>
            <a:r>
              <a:rPr lang="cs-CZ" sz="2400" dirty="0" smtClean="0">
                <a:solidFill>
                  <a:srgbClr val="FF9900"/>
                </a:solidFill>
              </a:rPr>
              <a:t>BC</a:t>
            </a:r>
            <a:r>
              <a:rPr lang="cs-CZ" sz="2400" dirty="0" smtClean="0"/>
              <a:t>.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6357950" y="5786454"/>
            <a:ext cx="264320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sz="2400" dirty="0" smtClean="0"/>
              <a:t>Narýsuji strany</a:t>
            </a:r>
          </a:p>
          <a:p>
            <a:pPr marL="457200" indent="-457200"/>
            <a:r>
              <a:rPr lang="cs-CZ" sz="2400" dirty="0" smtClean="0">
                <a:solidFill>
                  <a:srgbClr val="007434"/>
                </a:solidFill>
              </a:rPr>
              <a:t>AC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FF9900"/>
                </a:solidFill>
              </a:rPr>
              <a:t>BC</a:t>
            </a:r>
            <a:r>
              <a:rPr lang="cs-CZ" sz="2400" dirty="0" smtClean="0"/>
              <a:t>.</a:t>
            </a:r>
          </a:p>
        </p:txBody>
      </p:sp>
      <p:pic>
        <p:nvPicPr>
          <p:cNvPr id="37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3" y="3874748"/>
            <a:ext cx="5000661" cy="452003"/>
          </a:xfrm>
          <a:prstGeom prst="rect">
            <a:avLst/>
          </a:prstGeom>
          <a:noFill/>
        </p:spPr>
      </p:pic>
      <p:pic>
        <p:nvPicPr>
          <p:cNvPr id="39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3071810"/>
            <a:ext cx="857256" cy="857256"/>
          </a:xfrm>
          <a:prstGeom prst="rect">
            <a:avLst/>
          </a:prstGeom>
          <a:noFill/>
        </p:spPr>
      </p:pic>
      <p:cxnSp>
        <p:nvCxnSpPr>
          <p:cNvPr id="41" name="Přímá spojovací čára 40"/>
          <p:cNvCxnSpPr/>
          <p:nvPr/>
        </p:nvCxnSpPr>
        <p:spPr>
          <a:xfrm>
            <a:off x="2643174" y="3857628"/>
            <a:ext cx="2500330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>
            <a:off x="2571736" y="3857628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>
            <a:off x="5072860" y="3856834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2428860" y="3929066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000628" y="400050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1" y="4000504"/>
            <a:ext cx="4429156" cy="400346"/>
          </a:xfrm>
          <a:prstGeom prst="rect">
            <a:avLst/>
          </a:prstGeom>
          <a:noFill/>
        </p:spPr>
      </p:pic>
      <p:pic>
        <p:nvPicPr>
          <p:cNvPr id="70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6376" y="1822138"/>
            <a:ext cx="2071702" cy="2143140"/>
          </a:xfrm>
          <a:prstGeom prst="rect">
            <a:avLst/>
          </a:prstGeom>
          <a:noFill/>
        </p:spPr>
      </p:pic>
      <p:pic>
        <p:nvPicPr>
          <p:cNvPr id="71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8862406">
            <a:off x="1619615" y="1498560"/>
            <a:ext cx="1643074" cy="2143140"/>
          </a:xfrm>
          <a:prstGeom prst="rect">
            <a:avLst/>
          </a:prstGeom>
          <a:noFill/>
        </p:spPr>
      </p:pic>
      <p:pic>
        <p:nvPicPr>
          <p:cNvPr id="2051" name="Picture 3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3929066"/>
            <a:ext cx="4742059" cy="428628"/>
          </a:xfrm>
          <a:prstGeom prst="rect">
            <a:avLst/>
          </a:prstGeom>
          <a:noFill/>
        </p:spPr>
      </p:pic>
      <p:pic>
        <p:nvPicPr>
          <p:cNvPr id="7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438570">
            <a:off x="4122810" y="1321866"/>
            <a:ext cx="2000264" cy="221615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74" name="Oblouk 73"/>
          <p:cNvSpPr/>
          <p:nvPr/>
        </p:nvSpPr>
        <p:spPr>
          <a:xfrm>
            <a:off x="2647297" y="2163194"/>
            <a:ext cx="1858374" cy="1857388"/>
          </a:xfrm>
          <a:prstGeom prst="arc">
            <a:avLst/>
          </a:prstGeom>
          <a:ln w="22225"/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3473236" y="2214554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2" name="Picture 4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8637397">
            <a:off x="1224264" y="2583254"/>
            <a:ext cx="5303857" cy="479408"/>
          </a:xfrm>
          <a:prstGeom prst="rect">
            <a:avLst/>
          </a:prstGeom>
          <a:noFill/>
        </p:spPr>
      </p:pic>
      <p:pic>
        <p:nvPicPr>
          <p:cNvPr id="76" name="Picture 4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278215">
            <a:off x="1561253" y="3212244"/>
            <a:ext cx="5303857" cy="479408"/>
          </a:xfrm>
          <a:prstGeom prst="rect">
            <a:avLst/>
          </a:prstGeom>
          <a:noFill/>
        </p:spPr>
      </p:pic>
      <p:cxnSp>
        <p:nvCxnSpPr>
          <p:cNvPr id="83" name="Přímá spojovací čára 82"/>
          <p:cNvCxnSpPr/>
          <p:nvPr/>
        </p:nvCxnSpPr>
        <p:spPr>
          <a:xfrm rot="5400000">
            <a:off x="2568120" y="2769378"/>
            <a:ext cx="1163306" cy="101319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>
            <a:stCxn id="75" idx="2"/>
          </p:cNvCxnSpPr>
          <p:nvPr/>
        </p:nvCxnSpPr>
        <p:spPr>
          <a:xfrm rot="16200000" flipH="1">
            <a:off x="3804709" y="2518832"/>
            <a:ext cx="1181409" cy="1496182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 descr="C:\Documents and Settings\Jery\Local Settings\Temporary Internet Files\Content.IE5\6BUR2L6B\MC90044173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73973" y="2357430"/>
            <a:ext cx="996933" cy="99693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91" name="Picture 5" descr="C:\Documents and Settings\Jery\Local Settings\Temporary Internet Files\Content.IE5\6BUR2L6B\MC90044173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88637" y="2285992"/>
            <a:ext cx="1000132" cy="100013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4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7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animBg="1"/>
      <p:bldP spid="2" grpId="0"/>
      <p:bldP spid="22" grpId="0"/>
      <p:bldP spid="23" grpId="0"/>
      <p:bldP spid="24" grpId="0"/>
      <p:bldP spid="15" grpId="0"/>
      <p:bldP spid="31" grpId="0"/>
      <p:bldP spid="32" grpId="0"/>
      <p:bldP spid="33" grpId="0"/>
      <p:bldP spid="68" grpId="0"/>
      <p:bldP spid="69" grpId="0"/>
      <p:bldP spid="74" grpId="0" animBg="1"/>
      <p:bldP spid="7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Oblouk 71"/>
          <p:cNvSpPr/>
          <p:nvPr/>
        </p:nvSpPr>
        <p:spPr>
          <a:xfrm>
            <a:off x="2143108" y="2527465"/>
            <a:ext cx="1928826" cy="1714512"/>
          </a:xfrm>
          <a:prstGeom prst="arc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285728"/>
            <a:ext cx="9001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POSTUP RÝSOVÁNÍ  TROJÚHELNÍKU - SHRNUTÍ</a:t>
            </a:r>
            <a:endParaRPr lang="cs-CZ" sz="3600" b="1" dirty="0">
              <a:solidFill>
                <a:srgbClr val="7030A0"/>
              </a:solidFill>
            </a:endParaRPr>
          </a:p>
        </p:txBody>
      </p: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759" y="1857364"/>
            <a:ext cx="1500198" cy="2143140"/>
          </a:xfrm>
          <a:prstGeom prst="rect">
            <a:avLst/>
          </a:prstGeom>
          <a:noFill/>
        </p:spPr>
      </p:pic>
      <p:pic>
        <p:nvPicPr>
          <p:cNvPr id="37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3" y="3874748"/>
            <a:ext cx="5000661" cy="452003"/>
          </a:xfrm>
          <a:prstGeom prst="rect">
            <a:avLst/>
          </a:prstGeom>
          <a:noFill/>
        </p:spPr>
      </p:pic>
      <p:pic>
        <p:nvPicPr>
          <p:cNvPr id="39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3071810"/>
            <a:ext cx="857256" cy="857256"/>
          </a:xfrm>
          <a:prstGeom prst="rect">
            <a:avLst/>
          </a:prstGeom>
          <a:noFill/>
        </p:spPr>
      </p:pic>
      <p:cxnSp>
        <p:nvCxnSpPr>
          <p:cNvPr id="41" name="Přímá spojovací čára 40"/>
          <p:cNvCxnSpPr/>
          <p:nvPr/>
        </p:nvCxnSpPr>
        <p:spPr>
          <a:xfrm>
            <a:off x="2643174" y="3857628"/>
            <a:ext cx="2500330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>
            <a:off x="2571736" y="3857628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>
            <a:off x="5072860" y="3856834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2428860" y="3929066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000628" y="400050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1" y="4000504"/>
            <a:ext cx="4429156" cy="400346"/>
          </a:xfrm>
          <a:prstGeom prst="rect">
            <a:avLst/>
          </a:prstGeom>
          <a:noFill/>
        </p:spPr>
      </p:pic>
      <p:pic>
        <p:nvPicPr>
          <p:cNvPr id="70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6376" y="1822138"/>
            <a:ext cx="2071702" cy="2143140"/>
          </a:xfrm>
          <a:prstGeom prst="rect">
            <a:avLst/>
          </a:prstGeom>
          <a:noFill/>
        </p:spPr>
      </p:pic>
      <p:pic>
        <p:nvPicPr>
          <p:cNvPr id="71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8862406">
            <a:off x="1619615" y="1498560"/>
            <a:ext cx="1643074" cy="2143140"/>
          </a:xfrm>
          <a:prstGeom prst="rect">
            <a:avLst/>
          </a:prstGeom>
          <a:noFill/>
        </p:spPr>
      </p:pic>
      <p:pic>
        <p:nvPicPr>
          <p:cNvPr id="2051" name="Picture 3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3929066"/>
            <a:ext cx="4742059" cy="428628"/>
          </a:xfrm>
          <a:prstGeom prst="rect">
            <a:avLst/>
          </a:prstGeom>
          <a:noFill/>
        </p:spPr>
      </p:pic>
      <p:pic>
        <p:nvPicPr>
          <p:cNvPr id="7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438570">
            <a:off x="4122810" y="1321866"/>
            <a:ext cx="2000264" cy="221615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74" name="Oblouk 73"/>
          <p:cNvSpPr/>
          <p:nvPr/>
        </p:nvSpPr>
        <p:spPr>
          <a:xfrm>
            <a:off x="2647297" y="2163194"/>
            <a:ext cx="1858374" cy="1857388"/>
          </a:xfrm>
          <a:prstGeom prst="arc">
            <a:avLst/>
          </a:prstGeom>
          <a:ln w="22225"/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3473236" y="2214554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2" name="Picture 4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8637397">
            <a:off x="1224264" y="2583254"/>
            <a:ext cx="5303857" cy="479408"/>
          </a:xfrm>
          <a:prstGeom prst="rect">
            <a:avLst/>
          </a:prstGeom>
          <a:noFill/>
        </p:spPr>
      </p:pic>
      <p:pic>
        <p:nvPicPr>
          <p:cNvPr id="76" name="Picture 4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278215">
            <a:off x="1561253" y="3212244"/>
            <a:ext cx="5303857" cy="479408"/>
          </a:xfrm>
          <a:prstGeom prst="rect">
            <a:avLst/>
          </a:prstGeom>
          <a:noFill/>
        </p:spPr>
      </p:pic>
      <p:cxnSp>
        <p:nvCxnSpPr>
          <p:cNvPr id="83" name="Přímá spojovací čára 82"/>
          <p:cNvCxnSpPr/>
          <p:nvPr/>
        </p:nvCxnSpPr>
        <p:spPr>
          <a:xfrm rot="5400000">
            <a:off x="2568120" y="2769378"/>
            <a:ext cx="1163306" cy="101319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>
            <a:stCxn id="75" idx="2"/>
          </p:cNvCxnSpPr>
          <p:nvPr/>
        </p:nvCxnSpPr>
        <p:spPr>
          <a:xfrm rot="16200000" flipH="1">
            <a:off x="3804709" y="2518832"/>
            <a:ext cx="1181409" cy="1496182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 descr="C:\Documents and Settings\Jery\Local Settings\Temporary Internet Files\Content.IE5\6BUR2L6B\MC90044173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73973" y="2357430"/>
            <a:ext cx="996933" cy="99693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91" name="Picture 5" descr="C:\Documents and Settings\Jery\Local Settings\Temporary Internet Files\Content.IE5\6BUR2L6B\MC90044173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88637" y="2285992"/>
            <a:ext cx="1000132" cy="100013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500"/>
                            </p:stCondLst>
                            <p:childTnLst>
                              <p:par>
                                <p:cTn id="5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6500"/>
                            </p:stCondLst>
                            <p:childTnLst>
                              <p:par>
                                <p:cTn id="58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500"/>
                            </p:stCondLst>
                            <p:childTnLst>
                              <p:par>
                                <p:cTn id="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500"/>
                            </p:stCondLst>
                            <p:childTnLst>
                              <p:par>
                                <p:cTn id="6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000"/>
                            </p:stCondLst>
                            <p:childTnLst>
                              <p:par>
                                <p:cTn id="72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3000"/>
                            </p:stCondLst>
                            <p:childTnLst>
                              <p:par>
                                <p:cTn id="7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3500"/>
                            </p:stCondLst>
                            <p:childTnLst>
                              <p:par>
                                <p:cTn id="8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4000"/>
                            </p:stCondLst>
                            <p:childTnLst>
                              <p:par>
                                <p:cTn id="85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500"/>
                            </p:stCondLst>
                            <p:childTnLst>
                              <p:par>
                                <p:cTn id="89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6500"/>
                            </p:stCondLst>
                            <p:childTnLst>
                              <p:par>
                                <p:cTn id="9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8500"/>
                            </p:stCondLst>
                            <p:childTnLst>
                              <p:par>
                                <p:cTn id="9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9000"/>
                            </p:stCondLst>
                            <p:childTnLst>
                              <p:par>
                                <p:cTn id="103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1000"/>
                            </p:stCondLst>
                            <p:childTnLst>
                              <p:par>
                                <p:cTn id="10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1500"/>
                            </p:stCondLst>
                            <p:childTnLst>
                              <p:par>
                                <p:cTn id="11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2000"/>
                            </p:stCondLst>
                            <p:childTnLst>
                              <p:par>
                                <p:cTn id="11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2500"/>
                            </p:stCondLst>
                            <p:childTnLst>
                              <p:par>
                                <p:cTn id="12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3000"/>
                            </p:stCondLst>
                            <p:childTnLst>
                              <p:par>
                                <p:cTn id="124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23500"/>
                            </p:stCondLst>
                            <p:childTnLst>
                              <p:par>
                                <p:cTn id="128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4000"/>
                            </p:stCondLst>
                            <p:childTnLst>
                              <p:par>
                                <p:cTn id="13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24500"/>
                            </p:stCondLst>
                            <p:childTnLst>
                              <p:par>
                                <p:cTn id="13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8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5000"/>
                            </p:stCondLst>
                            <p:childTnLst>
                              <p:par>
                                <p:cTn id="14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25500"/>
                            </p:stCondLst>
                            <p:childTnLst>
                              <p:par>
                                <p:cTn id="144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6000"/>
                            </p:stCondLst>
                            <p:childTnLst>
                              <p:par>
                                <p:cTn id="148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animBg="1"/>
      <p:bldP spid="2" grpId="0"/>
      <p:bldP spid="68" grpId="0"/>
      <p:bldP spid="69" grpId="0"/>
      <p:bldP spid="74" grpId="0" animBg="1"/>
      <p:bldP spid="7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Oblouk 71"/>
          <p:cNvSpPr/>
          <p:nvPr/>
        </p:nvSpPr>
        <p:spPr>
          <a:xfrm>
            <a:off x="2143108" y="2527465"/>
            <a:ext cx="1928826" cy="1714512"/>
          </a:xfrm>
          <a:prstGeom prst="arc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759" y="1857364"/>
            <a:ext cx="1500198" cy="2143140"/>
          </a:xfrm>
          <a:prstGeom prst="rect">
            <a:avLst/>
          </a:prstGeom>
          <a:noFill/>
        </p:spPr>
      </p:pic>
      <p:pic>
        <p:nvPicPr>
          <p:cNvPr id="37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3" y="3874748"/>
            <a:ext cx="5000661" cy="452003"/>
          </a:xfrm>
          <a:prstGeom prst="rect">
            <a:avLst/>
          </a:prstGeom>
          <a:noFill/>
        </p:spPr>
      </p:pic>
      <p:pic>
        <p:nvPicPr>
          <p:cNvPr id="39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3071810"/>
            <a:ext cx="857256" cy="857256"/>
          </a:xfrm>
          <a:prstGeom prst="rect">
            <a:avLst/>
          </a:prstGeom>
          <a:noFill/>
        </p:spPr>
      </p:pic>
      <p:cxnSp>
        <p:nvCxnSpPr>
          <p:cNvPr id="41" name="Přímá spojovací čára 40"/>
          <p:cNvCxnSpPr/>
          <p:nvPr/>
        </p:nvCxnSpPr>
        <p:spPr>
          <a:xfrm>
            <a:off x="2643174" y="3857628"/>
            <a:ext cx="2500330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>
            <a:off x="2571736" y="3857628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>
            <a:off x="5072860" y="3856834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2428860" y="3929066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000628" y="400050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1" y="4000504"/>
            <a:ext cx="4429156" cy="400346"/>
          </a:xfrm>
          <a:prstGeom prst="rect">
            <a:avLst/>
          </a:prstGeom>
          <a:noFill/>
        </p:spPr>
      </p:pic>
      <p:pic>
        <p:nvPicPr>
          <p:cNvPr id="70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6376" y="1822138"/>
            <a:ext cx="2071702" cy="2143140"/>
          </a:xfrm>
          <a:prstGeom prst="rect">
            <a:avLst/>
          </a:prstGeom>
          <a:noFill/>
        </p:spPr>
      </p:pic>
      <p:pic>
        <p:nvPicPr>
          <p:cNvPr id="71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8862406">
            <a:off x="1619615" y="1498560"/>
            <a:ext cx="1643074" cy="2143140"/>
          </a:xfrm>
          <a:prstGeom prst="rect">
            <a:avLst/>
          </a:prstGeom>
          <a:noFill/>
        </p:spPr>
      </p:pic>
      <p:pic>
        <p:nvPicPr>
          <p:cNvPr id="2051" name="Picture 3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3929066"/>
            <a:ext cx="4742059" cy="428628"/>
          </a:xfrm>
          <a:prstGeom prst="rect">
            <a:avLst/>
          </a:prstGeom>
          <a:noFill/>
        </p:spPr>
      </p:pic>
      <p:pic>
        <p:nvPicPr>
          <p:cNvPr id="7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438570">
            <a:off x="4122810" y="1321866"/>
            <a:ext cx="2000264" cy="221615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74" name="Oblouk 73"/>
          <p:cNvSpPr/>
          <p:nvPr/>
        </p:nvSpPr>
        <p:spPr>
          <a:xfrm>
            <a:off x="2647297" y="2163194"/>
            <a:ext cx="1858374" cy="1857388"/>
          </a:xfrm>
          <a:prstGeom prst="arc">
            <a:avLst/>
          </a:prstGeom>
          <a:ln w="22225"/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3473236" y="2214554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2" name="Picture 4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8637397">
            <a:off x="1224264" y="2583254"/>
            <a:ext cx="5303857" cy="479408"/>
          </a:xfrm>
          <a:prstGeom prst="rect">
            <a:avLst/>
          </a:prstGeom>
          <a:noFill/>
        </p:spPr>
      </p:pic>
      <p:pic>
        <p:nvPicPr>
          <p:cNvPr id="76" name="Picture 4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278215">
            <a:off x="1561253" y="3212244"/>
            <a:ext cx="5303857" cy="479408"/>
          </a:xfrm>
          <a:prstGeom prst="rect">
            <a:avLst/>
          </a:prstGeom>
          <a:noFill/>
        </p:spPr>
      </p:pic>
      <p:cxnSp>
        <p:nvCxnSpPr>
          <p:cNvPr id="83" name="Přímá spojovací čára 82"/>
          <p:cNvCxnSpPr/>
          <p:nvPr/>
        </p:nvCxnSpPr>
        <p:spPr>
          <a:xfrm rot="5400000">
            <a:off x="2568120" y="2769378"/>
            <a:ext cx="1163306" cy="101319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>
            <a:stCxn id="75" idx="2"/>
          </p:cNvCxnSpPr>
          <p:nvPr/>
        </p:nvCxnSpPr>
        <p:spPr>
          <a:xfrm rot="16200000" flipH="1">
            <a:off x="3804709" y="2518832"/>
            <a:ext cx="1181409" cy="1496182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 descr="C:\Documents and Settings\Jery\Local Settings\Temporary Internet Files\Content.IE5\6BUR2L6B\MC90044173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73973" y="2357430"/>
            <a:ext cx="996933" cy="99693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91" name="Picture 5" descr="C:\Documents and Settings\Jery\Local Settings\Temporary Internet Files\Content.IE5\6BUR2L6B\MC90044173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88637" y="2285992"/>
            <a:ext cx="1000132" cy="1000132"/>
          </a:xfrm>
          <a:prstGeom prst="rect">
            <a:avLst/>
          </a:prstGeom>
          <a:noFill/>
        </p:spPr>
      </p:pic>
      <p:pic>
        <p:nvPicPr>
          <p:cNvPr id="25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142852"/>
            <a:ext cx="1750068" cy="1143008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2000200" y="0"/>
            <a:ext cx="7143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Narýsuj trojúhelník ABC, jestliže znáš: </a:t>
            </a:r>
            <a:r>
              <a:rPr lang="en-US" sz="2400" dirty="0" smtClean="0"/>
              <a:t>|</a:t>
            </a:r>
            <a:r>
              <a:rPr lang="cs-CZ" sz="2400" dirty="0" smtClean="0"/>
              <a:t>AB</a:t>
            </a:r>
            <a:r>
              <a:rPr lang="en-US" sz="2400" dirty="0" smtClean="0"/>
              <a:t>|</a:t>
            </a:r>
            <a:r>
              <a:rPr lang="cs-CZ" sz="2400" dirty="0" smtClean="0"/>
              <a:t>= 6 cm, </a:t>
            </a:r>
          </a:p>
          <a:p>
            <a:r>
              <a:rPr lang="en-US" sz="2400" dirty="0" smtClean="0"/>
              <a:t>|</a:t>
            </a:r>
            <a:r>
              <a:rPr lang="cs-CZ" sz="2400" dirty="0" smtClean="0"/>
              <a:t>AC</a:t>
            </a:r>
            <a:r>
              <a:rPr lang="en-US" sz="2400" dirty="0" smtClean="0"/>
              <a:t>|</a:t>
            </a:r>
            <a:r>
              <a:rPr lang="cs-CZ" sz="2400" dirty="0" smtClean="0"/>
              <a:t>= 4cm,</a:t>
            </a:r>
            <a:r>
              <a:rPr lang="en-US" sz="2400" dirty="0" smtClean="0"/>
              <a:t> |</a:t>
            </a:r>
            <a:r>
              <a:rPr lang="cs-CZ" sz="2400" dirty="0" smtClean="0"/>
              <a:t>BC</a:t>
            </a:r>
            <a:r>
              <a:rPr lang="en-US" sz="2400" dirty="0" smtClean="0"/>
              <a:t>|</a:t>
            </a:r>
            <a:r>
              <a:rPr lang="cs-CZ" sz="2400" dirty="0" smtClean="0"/>
              <a:t>= </a:t>
            </a:r>
            <a:r>
              <a:rPr lang="cs-CZ" sz="2400" dirty="0" smtClean="0"/>
              <a:t>5 </a:t>
            </a:r>
            <a:r>
              <a:rPr lang="cs-CZ" sz="2400" dirty="0" smtClean="0"/>
              <a:t>cm. 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15074" y="500042"/>
            <a:ext cx="891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NÁČRT: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rot="5400000">
            <a:off x="7036611" y="678637"/>
            <a:ext cx="857256" cy="64294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7143768" y="1428736"/>
            <a:ext cx="1357322" cy="1588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6200000" flipV="1">
            <a:off x="7715272" y="642918"/>
            <a:ext cx="857256" cy="7143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7000892" y="142873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29652" y="135729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651901" y="284742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643834" y="1428736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6 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072462" y="71435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58016" y="785794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4 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42844" y="1500174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KONSTRUKCE: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142844" y="6072206"/>
            <a:ext cx="87154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Provedu kontrolu: </a:t>
            </a:r>
            <a:r>
              <a:rPr lang="cs-CZ" sz="2400" dirty="0" smtClean="0">
                <a:solidFill>
                  <a:srgbClr val="7030A0"/>
                </a:solidFill>
              </a:rPr>
              <a:t>Přeměřím všechny strany trojúhelníku.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2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animBg="1"/>
      <p:bldP spid="68" grpId="0"/>
      <p:bldP spid="69" grpId="0"/>
      <p:bldP spid="74" grpId="0" animBg="1"/>
      <p:bldP spid="75" grpId="0"/>
      <p:bldP spid="26" grpId="0"/>
      <p:bldP spid="28" grpId="0"/>
      <p:bldP spid="36" grpId="0"/>
      <p:bldP spid="38" grpId="0"/>
      <p:bldP spid="40" grpId="0"/>
      <p:bldP spid="42" grpId="0"/>
      <p:bldP spid="44" grpId="0"/>
      <p:bldP spid="45" grpId="0"/>
      <p:bldP spid="47" grpId="0"/>
      <p:bldP spid="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" name="Přímá spojovací čára 82"/>
          <p:cNvCxnSpPr/>
          <p:nvPr/>
        </p:nvCxnSpPr>
        <p:spPr>
          <a:xfrm rot="5400000">
            <a:off x="2568120" y="2769378"/>
            <a:ext cx="1163306" cy="101319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Oblouk 71"/>
          <p:cNvSpPr/>
          <p:nvPr/>
        </p:nvSpPr>
        <p:spPr>
          <a:xfrm>
            <a:off x="2143108" y="2527465"/>
            <a:ext cx="1928826" cy="1714512"/>
          </a:xfrm>
          <a:prstGeom prst="arc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759" y="1857364"/>
            <a:ext cx="1500198" cy="2143140"/>
          </a:xfrm>
          <a:prstGeom prst="rect">
            <a:avLst/>
          </a:prstGeom>
          <a:noFill/>
        </p:spPr>
      </p:pic>
      <p:pic>
        <p:nvPicPr>
          <p:cNvPr id="37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51241" y="3873941"/>
            <a:ext cx="4286281" cy="387431"/>
          </a:xfrm>
          <a:prstGeom prst="rect">
            <a:avLst/>
          </a:prstGeom>
          <a:noFill/>
        </p:spPr>
      </p:pic>
      <p:pic>
        <p:nvPicPr>
          <p:cNvPr id="39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3071810"/>
            <a:ext cx="857256" cy="857256"/>
          </a:xfrm>
          <a:prstGeom prst="rect">
            <a:avLst/>
          </a:prstGeom>
          <a:noFill/>
        </p:spPr>
      </p:pic>
      <p:cxnSp>
        <p:nvCxnSpPr>
          <p:cNvPr id="41" name="Přímá spojovací čára 40"/>
          <p:cNvCxnSpPr/>
          <p:nvPr/>
        </p:nvCxnSpPr>
        <p:spPr>
          <a:xfrm>
            <a:off x="2643174" y="3857628"/>
            <a:ext cx="2500330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>
            <a:off x="2571736" y="3857628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>
            <a:off x="5072860" y="3856834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2428860" y="3929066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000628" y="4000504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L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865" y="3984549"/>
            <a:ext cx="3473303" cy="313948"/>
          </a:xfrm>
          <a:prstGeom prst="rect">
            <a:avLst/>
          </a:prstGeom>
          <a:noFill/>
        </p:spPr>
      </p:pic>
      <p:pic>
        <p:nvPicPr>
          <p:cNvPr id="70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6376" y="1822138"/>
            <a:ext cx="2071702" cy="2143140"/>
          </a:xfrm>
          <a:prstGeom prst="rect">
            <a:avLst/>
          </a:prstGeom>
          <a:noFill/>
        </p:spPr>
      </p:pic>
      <p:pic>
        <p:nvPicPr>
          <p:cNvPr id="71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8862406">
            <a:off x="1618628" y="1488521"/>
            <a:ext cx="1643074" cy="2143140"/>
          </a:xfrm>
          <a:prstGeom prst="rect">
            <a:avLst/>
          </a:prstGeom>
          <a:noFill/>
        </p:spPr>
      </p:pic>
      <p:pic>
        <p:nvPicPr>
          <p:cNvPr id="2051" name="Picture 3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9747" y="3929066"/>
            <a:ext cx="5786478" cy="523032"/>
          </a:xfrm>
          <a:prstGeom prst="rect">
            <a:avLst/>
          </a:prstGeom>
          <a:noFill/>
        </p:spPr>
      </p:pic>
      <p:pic>
        <p:nvPicPr>
          <p:cNvPr id="7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438570">
            <a:off x="4122810" y="1321866"/>
            <a:ext cx="2000264" cy="221615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74" name="Oblouk 73"/>
          <p:cNvSpPr/>
          <p:nvPr/>
        </p:nvSpPr>
        <p:spPr>
          <a:xfrm>
            <a:off x="2647297" y="2163194"/>
            <a:ext cx="1858374" cy="1857388"/>
          </a:xfrm>
          <a:prstGeom prst="arc">
            <a:avLst/>
          </a:prstGeom>
          <a:ln w="22225"/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3473236" y="2214554"/>
            <a:ext cx="447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M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2" name="Picture 4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8637397">
            <a:off x="899675" y="2955476"/>
            <a:ext cx="5303857" cy="479408"/>
          </a:xfrm>
          <a:prstGeom prst="rect">
            <a:avLst/>
          </a:prstGeom>
          <a:noFill/>
        </p:spPr>
      </p:pic>
      <p:pic>
        <p:nvPicPr>
          <p:cNvPr id="76" name="Picture 4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278215">
            <a:off x="1229186" y="2929290"/>
            <a:ext cx="5303857" cy="479408"/>
          </a:xfrm>
          <a:prstGeom prst="rect">
            <a:avLst/>
          </a:prstGeom>
          <a:noFill/>
        </p:spPr>
      </p:pic>
      <p:cxnSp>
        <p:nvCxnSpPr>
          <p:cNvPr id="90" name="Přímá spojovací čára 89"/>
          <p:cNvCxnSpPr/>
          <p:nvPr/>
        </p:nvCxnSpPr>
        <p:spPr>
          <a:xfrm>
            <a:off x="3714744" y="2714620"/>
            <a:ext cx="1428759" cy="114300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 descr="C:\Documents and Settings\Jery\Local Settings\Temporary Internet Files\Content.IE5\6BUR2L6B\MC90044173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73973" y="2357430"/>
            <a:ext cx="996933" cy="99693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91" name="Picture 5" descr="C:\Documents and Settings\Jery\Local Settings\Temporary Internet Files\Content.IE5\6BUR2L6B\MC90044173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88637" y="2285992"/>
            <a:ext cx="1000132" cy="1000132"/>
          </a:xfrm>
          <a:prstGeom prst="rect">
            <a:avLst/>
          </a:prstGeom>
          <a:noFill/>
        </p:spPr>
      </p:pic>
      <p:pic>
        <p:nvPicPr>
          <p:cNvPr id="25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142852"/>
            <a:ext cx="1750068" cy="1143008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2000200" y="0"/>
            <a:ext cx="7143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Narýsuj trojúhelník </a:t>
            </a:r>
            <a:r>
              <a:rPr lang="cs-CZ" sz="2400" dirty="0" smtClean="0"/>
              <a:t>KLM</a:t>
            </a:r>
            <a:r>
              <a:rPr lang="cs-CZ" sz="2400" dirty="0" smtClean="0"/>
              <a:t>, </a:t>
            </a:r>
            <a:r>
              <a:rPr lang="cs-CZ" sz="2400" dirty="0" smtClean="0"/>
              <a:t>jestliže znáš: </a:t>
            </a:r>
            <a:r>
              <a:rPr lang="en-US" sz="2400" dirty="0" smtClean="0"/>
              <a:t>|</a:t>
            </a:r>
            <a:r>
              <a:rPr lang="cs-CZ" sz="2400" dirty="0" smtClean="0"/>
              <a:t>KL</a:t>
            </a:r>
            <a:r>
              <a:rPr lang="en-US" sz="2400" dirty="0" smtClean="0"/>
              <a:t>|</a:t>
            </a:r>
            <a:r>
              <a:rPr lang="cs-CZ" sz="2400" dirty="0" smtClean="0"/>
              <a:t>= </a:t>
            </a:r>
            <a:r>
              <a:rPr lang="cs-CZ" sz="2400" dirty="0" smtClean="0"/>
              <a:t>7 </a:t>
            </a:r>
            <a:r>
              <a:rPr lang="cs-CZ" sz="2400" dirty="0" smtClean="0"/>
              <a:t>cm, </a:t>
            </a:r>
          </a:p>
          <a:p>
            <a:r>
              <a:rPr lang="en-US" sz="2400" dirty="0" smtClean="0"/>
              <a:t>|</a:t>
            </a:r>
            <a:r>
              <a:rPr lang="cs-CZ" sz="2400" dirty="0" smtClean="0"/>
              <a:t>LM</a:t>
            </a:r>
            <a:r>
              <a:rPr lang="en-US" sz="2400" dirty="0" smtClean="0"/>
              <a:t>|</a:t>
            </a:r>
            <a:r>
              <a:rPr lang="cs-CZ" sz="2400" dirty="0" smtClean="0"/>
              <a:t>= </a:t>
            </a:r>
            <a:r>
              <a:rPr lang="cs-CZ" sz="2400" dirty="0" smtClean="0"/>
              <a:t>5cm</a:t>
            </a:r>
            <a:r>
              <a:rPr lang="cs-CZ" sz="2400" dirty="0" smtClean="0"/>
              <a:t>,</a:t>
            </a:r>
            <a:r>
              <a:rPr lang="en-US" sz="2400" dirty="0" smtClean="0"/>
              <a:t> </a:t>
            </a:r>
            <a:r>
              <a:rPr lang="en-US" sz="2400" dirty="0" smtClean="0"/>
              <a:t>|</a:t>
            </a:r>
            <a:r>
              <a:rPr lang="cs-CZ" sz="2400" dirty="0" smtClean="0"/>
              <a:t>KM</a:t>
            </a:r>
            <a:r>
              <a:rPr lang="en-US" sz="2400" dirty="0" smtClean="0"/>
              <a:t>|</a:t>
            </a:r>
            <a:r>
              <a:rPr lang="cs-CZ" sz="2400" dirty="0" smtClean="0"/>
              <a:t>= </a:t>
            </a:r>
            <a:r>
              <a:rPr lang="cs-CZ" sz="2400" dirty="0" smtClean="0"/>
              <a:t>4</a:t>
            </a:r>
            <a:r>
              <a:rPr lang="cs-CZ" sz="2400" dirty="0" smtClean="0"/>
              <a:t> </a:t>
            </a:r>
            <a:r>
              <a:rPr lang="cs-CZ" sz="2400" dirty="0" smtClean="0"/>
              <a:t>cm. 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15074" y="500042"/>
            <a:ext cx="891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NÁČRT: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rot="5400000">
            <a:off x="7036611" y="678637"/>
            <a:ext cx="857256" cy="64294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7143768" y="1428736"/>
            <a:ext cx="1357322" cy="1588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6200000" flipV="1">
            <a:off x="7715272" y="642918"/>
            <a:ext cx="857256" cy="7143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7000892" y="1428736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29652" y="135729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651901" y="28474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643834" y="142873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7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072462" y="71435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58016" y="785794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4 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42844" y="1500174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KONSTRUKCE: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142844" y="6072206"/>
            <a:ext cx="87154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Provedu kontrolu: </a:t>
            </a:r>
            <a:r>
              <a:rPr lang="cs-CZ" sz="2400" dirty="0" smtClean="0">
                <a:solidFill>
                  <a:srgbClr val="7030A0"/>
                </a:solidFill>
              </a:rPr>
              <a:t>Přeměřím všechny strany trojúhelníku.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2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animBg="1"/>
      <p:bldP spid="68" grpId="0"/>
      <p:bldP spid="69" grpId="0"/>
      <p:bldP spid="74" grpId="0" animBg="1"/>
      <p:bldP spid="75" grpId="0"/>
      <p:bldP spid="26" grpId="0"/>
      <p:bldP spid="28" grpId="0"/>
      <p:bldP spid="36" grpId="0"/>
      <p:bldP spid="38" grpId="0"/>
      <p:bldP spid="40" grpId="0"/>
      <p:bldP spid="42" grpId="0"/>
      <p:bldP spid="44" grpId="0"/>
      <p:bldP spid="45" grpId="0"/>
      <p:bldP spid="47" grpId="0"/>
      <p:bldP spid="4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" name="Přímá spojovací čára 82"/>
          <p:cNvCxnSpPr/>
          <p:nvPr/>
        </p:nvCxnSpPr>
        <p:spPr>
          <a:xfrm rot="5400000">
            <a:off x="2568120" y="2769378"/>
            <a:ext cx="1163306" cy="101319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Oblouk 71"/>
          <p:cNvSpPr/>
          <p:nvPr/>
        </p:nvSpPr>
        <p:spPr>
          <a:xfrm>
            <a:off x="2143108" y="2527465"/>
            <a:ext cx="1928826" cy="1714512"/>
          </a:xfrm>
          <a:prstGeom prst="arc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759" y="1857364"/>
            <a:ext cx="1500198" cy="2143140"/>
          </a:xfrm>
          <a:prstGeom prst="rect">
            <a:avLst/>
          </a:prstGeom>
          <a:noFill/>
        </p:spPr>
      </p:pic>
      <p:pic>
        <p:nvPicPr>
          <p:cNvPr id="37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5" y="3874748"/>
            <a:ext cx="5929354" cy="535946"/>
          </a:xfrm>
          <a:prstGeom prst="rect">
            <a:avLst/>
          </a:prstGeom>
          <a:noFill/>
        </p:spPr>
      </p:pic>
      <p:pic>
        <p:nvPicPr>
          <p:cNvPr id="39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3071810"/>
            <a:ext cx="857256" cy="857256"/>
          </a:xfrm>
          <a:prstGeom prst="rect">
            <a:avLst/>
          </a:prstGeom>
          <a:noFill/>
        </p:spPr>
      </p:pic>
      <p:cxnSp>
        <p:nvCxnSpPr>
          <p:cNvPr id="41" name="Přímá spojovací čára 40"/>
          <p:cNvCxnSpPr/>
          <p:nvPr/>
        </p:nvCxnSpPr>
        <p:spPr>
          <a:xfrm>
            <a:off x="2643174" y="3857628"/>
            <a:ext cx="2500330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5400000">
            <a:off x="2571736" y="3857628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>
            <a:off x="5072860" y="3856834"/>
            <a:ext cx="14287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2428860" y="3929066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000628" y="4000504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T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9051" y="3973344"/>
            <a:ext cx="5661709" cy="511755"/>
          </a:xfrm>
          <a:prstGeom prst="rect">
            <a:avLst/>
          </a:prstGeom>
          <a:noFill/>
        </p:spPr>
      </p:pic>
      <p:pic>
        <p:nvPicPr>
          <p:cNvPr id="70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1643050"/>
            <a:ext cx="1714512" cy="2143140"/>
          </a:xfrm>
          <a:prstGeom prst="rect">
            <a:avLst/>
          </a:prstGeom>
          <a:noFill/>
        </p:spPr>
      </p:pic>
      <p:pic>
        <p:nvPicPr>
          <p:cNvPr id="71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8862406">
            <a:off x="1619615" y="1498560"/>
            <a:ext cx="1643074" cy="2143140"/>
          </a:xfrm>
          <a:prstGeom prst="rect">
            <a:avLst/>
          </a:prstGeom>
          <a:noFill/>
        </p:spPr>
      </p:pic>
      <p:pic>
        <p:nvPicPr>
          <p:cNvPr id="2051" name="Picture 3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34517" y="3741911"/>
            <a:ext cx="4795399" cy="433450"/>
          </a:xfrm>
          <a:prstGeom prst="rect">
            <a:avLst/>
          </a:prstGeom>
          <a:noFill/>
        </p:spPr>
      </p:pic>
      <p:pic>
        <p:nvPicPr>
          <p:cNvPr id="73" name="Picture 6" descr="C:\Documents and Settings\Jery\Local Settings\Temporary Internet Files\Content.IE5\U98NIT6X\MC9002910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438570">
            <a:off x="4122810" y="1321866"/>
            <a:ext cx="2000264" cy="221615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74" name="Oblouk 73"/>
          <p:cNvSpPr/>
          <p:nvPr/>
        </p:nvSpPr>
        <p:spPr>
          <a:xfrm>
            <a:off x="2647297" y="2163194"/>
            <a:ext cx="1858374" cy="1857388"/>
          </a:xfrm>
          <a:prstGeom prst="arc">
            <a:avLst/>
          </a:prstGeom>
          <a:ln w="22225"/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3473236" y="2214554"/>
            <a:ext cx="38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U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2" name="Picture 4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8637397">
            <a:off x="997466" y="2839758"/>
            <a:ext cx="5303857" cy="479408"/>
          </a:xfrm>
          <a:prstGeom prst="rect">
            <a:avLst/>
          </a:prstGeom>
          <a:noFill/>
        </p:spPr>
      </p:pic>
      <p:pic>
        <p:nvPicPr>
          <p:cNvPr id="76" name="Picture 4" descr="C:\Documents and Settings\Jery\Local Settings\Temporary Internet Files\Content.IE5\6BUR2L6B\MC9000150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278215">
            <a:off x="1800690" y="3374860"/>
            <a:ext cx="5303857" cy="479408"/>
          </a:xfrm>
          <a:prstGeom prst="rect">
            <a:avLst/>
          </a:prstGeom>
          <a:noFill/>
        </p:spPr>
      </p:pic>
      <p:cxnSp>
        <p:nvCxnSpPr>
          <p:cNvPr id="90" name="Přímá spojovací čára 89"/>
          <p:cNvCxnSpPr>
            <a:stCxn id="75" idx="2"/>
          </p:cNvCxnSpPr>
          <p:nvPr/>
        </p:nvCxnSpPr>
        <p:spPr>
          <a:xfrm rot="16200000" flipH="1">
            <a:off x="3813124" y="2527249"/>
            <a:ext cx="1181408" cy="147934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 descr="C:\Documents and Settings\Jery\Local Settings\Temporary Internet Files\Content.IE5\6BUR2L6B\MC90044173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73973" y="2357430"/>
            <a:ext cx="996933" cy="99693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91" name="Picture 5" descr="C:\Documents and Settings\Jery\Local Settings\Temporary Internet Files\Content.IE5\6BUR2L6B\MC900441732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88637" y="2285992"/>
            <a:ext cx="1000132" cy="1000132"/>
          </a:xfrm>
          <a:prstGeom prst="rect">
            <a:avLst/>
          </a:prstGeom>
          <a:noFill/>
        </p:spPr>
      </p:pic>
      <p:pic>
        <p:nvPicPr>
          <p:cNvPr id="25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142852"/>
            <a:ext cx="1750068" cy="1143008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2000200" y="0"/>
            <a:ext cx="7143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Narýsuj trojúhelník </a:t>
            </a:r>
            <a:r>
              <a:rPr lang="cs-CZ" sz="2400" dirty="0" smtClean="0"/>
              <a:t>STU, </a:t>
            </a:r>
            <a:r>
              <a:rPr lang="cs-CZ" sz="2400" dirty="0" smtClean="0"/>
              <a:t>jestliže znáš: </a:t>
            </a:r>
            <a:r>
              <a:rPr lang="en-US" sz="2400" dirty="0" smtClean="0"/>
              <a:t>|</a:t>
            </a:r>
            <a:r>
              <a:rPr lang="cs-CZ" sz="2400" dirty="0" smtClean="0"/>
              <a:t>ST</a:t>
            </a:r>
            <a:r>
              <a:rPr lang="en-US" sz="2400" dirty="0" smtClean="0"/>
              <a:t>|</a:t>
            </a:r>
            <a:r>
              <a:rPr lang="cs-CZ" sz="2400" dirty="0" smtClean="0"/>
              <a:t>= </a:t>
            </a:r>
            <a:r>
              <a:rPr lang="cs-CZ" sz="2400" dirty="0" smtClean="0"/>
              <a:t>5 </a:t>
            </a:r>
            <a:r>
              <a:rPr lang="cs-CZ" sz="2400" dirty="0" smtClean="0"/>
              <a:t>cm, </a:t>
            </a:r>
          </a:p>
          <a:p>
            <a:r>
              <a:rPr lang="en-US" sz="2400" dirty="0" smtClean="0"/>
              <a:t>|</a:t>
            </a:r>
            <a:r>
              <a:rPr lang="cs-CZ" sz="2400" dirty="0" smtClean="0"/>
              <a:t>TU</a:t>
            </a:r>
            <a:r>
              <a:rPr lang="en-US" sz="2400" dirty="0" smtClean="0"/>
              <a:t>|</a:t>
            </a:r>
            <a:r>
              <a:rPr lang="cs-CZ" sz="2400" dirty="0" smtClean="0"/>
              <a:t>= 4</a:t>
            </a:r>
            <a:r>
              <a:rPr lang="cs-CZ" sz="2400" dirty="0" smtClean="0"/>
              <a:t> </a:t>
            </a:r>
            <a:r>
              <a:rPr lang="cs-CZ" sz="2400" dirty="0" smtClean="0"/>
              <a:t>cm</a:t>
            </a:r>
            <a:r>
              <a:rPr lang="cs-CZ" sz="2400" dirty="0" smtClean="0"/>
              <a:t>,</a:t>
            </a:r>
            <a:r>
              <a:rPr lang="en-US" sz="2400" dirty="0" smtClean="0"/>
              <a:t> </a:t>
            </a:r>
            <a:r>
              <a:rPr lang="en-US" sz="2400" dirty="0" smtClean="0"/>
              <a:t>|</a:t>
            </a:r>
            <a:r>
              <a:rPr lang="cs-CZ" sz="2400" dirty="0" smtClean="0"/>
              <a:t>SU</a:t>
            </a:r>
            <a:r>
              <a:rPr lang="en-US" sz="2400" dirty="0" smtClean="0"/>
              <a:t>|</a:t>
            </a:r>
            <a:r>
              <a:rPr lang="cs-CZ" sz="2400" dirty="0" smtClean="0"/>
              <a:t>= </a:t>
            </a:r>
            <a:r>
              <a:rPr lang="cs-CZ" sz="2400" dirty="0" smtClean="0"/>
              <a:t>3 </a:t>
            </a:r>
            <a:r>
              <a:rPr lang="cs-CZ" sz="2400" dirty="0" smtClean="0"/>
              <a:t>cm. 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15074" y="500042"/>
            <a:ext cx="891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NÁČRT: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rot="5400000">
            <a:off x="7036611" y="678637"/>
            <a:ext cx="857256" cy="642942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7143768" y="1428736"/>
            <a:ext cx="1357322" cy="1588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6200000" flipV="1">
            <a:off x="7715272" y="642918"/>
            <a:ext cx="857256" cy="7143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7000892" y="142873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29652" y="135729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651901" y="28474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643834" y="142873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072462" y="71435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4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58016" y="78579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cm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42844" y="1500174"/>
            <a:ext cx="15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KONSTRUKCE: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142844" y="6072206"/>
            <a:ext cx="87154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Provedu kontrolu: </a:t>
            </a:r>
            <a:r>
              <a:rPr lang="cs-CZ" sz="2400" dirty="0" smtClean="0">
                <a:solidFill>
                  <a:srgbClr val="7030A0"/>
                </a:solidFill>
              </a:rPr>
              <a:t>Přeměřím všechny strany trojúhelníku.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2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animBg="1"/>
      <p:bldP spid="68" grpId="0"/>
      <p:bldP spid="69" grpId="0"/>
      <p:bldP spid="74" grpId="0" animBg="1"/>
      <p:bldP spid="75" grpId="0"/>
      <p:bldP spid="26" grpId="0"/>
      <p:bldP spid="28" grpId="0"/>
      <p:bldP spid="36" grpId="0"/>
      <p:bldP spid="38" grpId="0"/>
      <p:bldP spid="40" grpId="0"/>
      <p:bldP spid="42" grpId="0"/>
      <p:bldP spid="44" grpId="0"/>
      <p:bldP spid="45" grpId="0"/>
      <p:bldP spid="47" grpId="0"/>
      <p:bldP spid="4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85794"/>
            <a:ext cx="1354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1428736"/>
            <a:ext cx="75724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BLAŽKOVÁ, Růžena; MATOUŠKOVÁ, Květoslava; VAŇUROVÁ, Milena. </a:t>
            </a:r>
            <a:r>
              <a:rPr lang="cs-CZ" i="1" dirty="0" smtClean="0"/>
              <a:t>Matematika pro 4. ročník základních škol 1. díl. Všeň: Alter, s. r. o., 2003, ISBN 80-85775-97-2.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57224" y="4500570"/>
            <a:ext cx="27757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 obrázků: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Klipart  MS Office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12834" y="2428868"/>
            <a:ext cx="74295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BLAŽKOVÁ, Růžena; MATOUŠKOVÁ, Květoslava; VAŇUROVÁ, Milena. </a:t>
            </a:r>
            <a:r>
              <a:rPr lang="cs-CZ" i="1" dirty="0" smtClean="0"/>
              <a:t>Matematika pro 3. ročník základních škol 3. díl</a:t>
            </a:r>
            <a:r>
              <a:rPr lang="cs-CZ" dirty="0" smtClean="0"/>
              <a:t>. Všeň: Alter, s. r. o., 1995, ISBN 80-85775-28-X.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789</TotalTime>
  <Words>337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Paran</dc:creator>
  <cp:lastModifiedBy>Paran</cp:lastModifiedBy>
  <cp:revision>104</cp:revision>
  <dcterms:created xsi:type="dcterms:W3CDTF">2012-11-11T17:12:08Z</dcterms:created>
  <dcterms:modified xsi:type="dcterms:W3CDTF">2013-03-20T18:01:56Z</dcterms:modified>
</cp:coreProperties>
</file>