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57" r:id="rId2"/>
    <p:sldId id="258" r:id="rId3"/>
    <p:sldId id="259" r:id="rId4"/>
    <p:sldId id="260" r:id="rId5"/>
    <p:sldId id="261" r:id="rId6"/>
    <p:sldId id="262" r:id="rId7"/>
    <p:sldId id="268" r:id="rId8"/>
    <p:sldId id="269" r:id="rId9"/>
    <p:sldId id="263" r:id="rId10"/>
    <p:sldId id="270" r:id="rId11"/>
    <p:sldId id="264" r:id="rId12"/>
    <p:sldId id="265" r:id="rId13"/>
    <p:sldId id="271" r:id="rId14"/>
    <p:sldId id="266" r:id="rId15"/>
    <p:sldId id="273" r:id="rId16"/>
    <p:sldId id="275" r:id="rId17"/>
    <p:sldId id="276" r:id="rId18"/>
    <p:sldId id="277" r:id="rId19"/>
    <p:sldId id="267" r:id="rId2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8FB837D-C827-4EFA-A057-4D05807E0F7C}" styleName="Styl s motivem 1 – zvýraznění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7912" autoAdjust="0"/>
  </p:normalViewPr>
  <p:slideViewPr>
    <p:cSldViewPr>
      <p:cViewPr>
        <p:scale>
          <a:sx n="82" d="100"/>
          <a:sy n="82" d="100"/>
        </p:scale>
        <p:origin x="-804" y="-48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B83CA42-8615-4CF1-85CA-E6CB39EB8D96}" type="datetimeFigureOut">
              <a:rPr lang="cs-CZ" smtClean="0"/>
              <a:pPr/>
              <a:t>20.3.2013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F30CA1D-8DE1-495A-88F8-75046A0A398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7384996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6EBE8-6D38-4A62-BB11-0762BD97FCB9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6EBE8-6D38-4A62-BB11-0762BD97FCB9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0C57FE-F91F-4062-929C-C403C7E16748}" type="datetimeFigureOut">
              <a:rPr lang="cs-CZ" smtClean="0"/>
              <a:pPr/>
              <a:t>20.3.2013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E2858-13B2-461C-B2C6-E106BF26F6D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0C57FE-F91F-4062-929C-C403C7E16748}" type="datetimeFigureOut">
              <a:rPr lang="cs-CZ" smtClean="0"/>
              <a:pPr/>
              <a:t>20.3.2013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E2858-13B2-461C-B2C6-E106BF26F6D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0C57FE-F91F-4062-929C-C403C7E16748}" type="datetimeFigureOut">
              <a:rPr lang="cs-CZ" smtClean="0"/>
              <a:pPr/>
              <a:t>20.3.2013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E2858-13B2-461C-B2C6-E106BF26F6D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0C57FE-F91F-4062-929C-C403C7E16748}" type="datetimeFigureOut">
              <a:rPr lang="cs-CZ" smtClean="0"/>
              <a:pPr/>
              <a:t>20.3.2013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E2858-13B2-461C-B2C6-E106BF26F6D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0C57FE-F91F-4062-929C-C403C7E16748}" type="datetimeFigureOut">
              <a:rPr lang="cs-CZ" smtClean="0"/>
              <a:pPr/>
              <a:t>20.3.2013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E2858-13B2-461C-B2C6-E106BF26F6D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0C57FE-F91F-4062-929C-C403C7E16748}" type="datetimeFigureOut">
              <a:rPr lang="cs-CZ" smtClean="0"/>
              <a:pPr/>
              <a:t>20.3.2013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E2858-13B2-461C-B2C6-E106BF26F6D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0C57FE-F91F-4062-929C-C403C7E16748}" type="datetimeFigureOut">
              <a:rPr lang="cs-CZ" smtClean="0"/>
              <a:pPr/>
              <a:t>20.3.2013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E2858-13B2-461C-B2C6-E106BF26F6D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0C57FE-F91F-4062-929C-C403C7E16748}" type="datetimeFigureOut">
              <a:rPr lang="cs-CZ" smtClean="0"/>
              <a:pPr/>
              <a:t>20.3.2013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E2858-13B2-461C-B2C6-E106BF26F6D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0C57FE-F91F-4062-929C-C403C7E16748}" type="datetimeFigureOut">
              <a:rPr lang="cs-CZ" smtClean="0"/>
              <a:pPr/>
              <a:t>20.3.2013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E2858-13B2-461C-B2C6-E106BF26F6D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0C57FE-F91F-4062-929C-C403C7E16748}" type="datetimeFigureOut">
              <a:rPr lang="cs-CZ" smtClean="0"/>
              <a:pPr/>
              <a:t>20.3.2013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E2858-13B2-461C-B2C6-E106BF26F6D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0C57FE-F91F-4062-929C-C403C7E16748}" type="datetimeFigureOut">
              <a:rPr lang="cs-CZ" smtClean="0"/>
              <a:pPr/>
              <a:t>20.3.2013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E2858-13B2-461C-B2C6-E106BF26F6D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0C57FE-F91F-4062-929C-C403C7E16748}" type="datetimeFigureOut">
              <a:rPr lang="cs-CZ" smtClean="0"/>
              <a:pPr/>
              <a:t>20.3.2013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1E2858-13B2-461C-B2C6-E106BF26F6D7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www.healthyskinsolutions.com/sun-damaged-skin/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hyperlink" Target="http://commons.wikimedia.org/wiki/File:Gray937.png" TargetMode="External"/><Relationship Id="rId3" Type="http://schemas.openxmlformats.org/officeDocument/2006/relationships/hyperlink" Target="http://commons.wikimedia.org/wiki/File:Fingerprintonpaper.jpg" TargetMode="External"/><Relationship Id="rId7" Type="http://schemas.openxmlformats.org/officeDocument/2006/relationships/hyperlink" Target="http://commons.wikimedia.org/wiki/File:Gray935.png" TargetMode="External"/><Relationship Id="rId2" Type="http://schemas.openxmlformats.org/officeDocument/2006/relationships/hyperlink" Target="http://commons.wikimedia.org/wiki/File:Fingerprint_detail_on_male_finger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ommons.wikimedia.org/wiki/File:Human_Hair_10x.JPG" TargetMode="External"/><Relationship Id="rId5" Type="http://schemas.openxmlformats.org/officeDocument/2006/relationships/hyperlink" Target="http://www.kcosmetic.cz/www-kcosmetic-cz/eshop/11-1-Fototypy-kuze" TargetMode="External"/><Relationship Id="rId4" Type="http://schemas.openxmlformats.org/officeDocument/2006/relationships/hyperlink" Target="http://commons.wikimedia.org/wiki/File:Human_skin_structure.jpg" TargetMode="External"/><Relationship Id="rId9" Type="http://schemas.openxmlformats.org/officeDocument/2006/relationships/hyperlink" Target="http://office.microsoft.com/cs-cz/images/results.aspx?qu=m%C3%BDdlo&amp;ex=2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1547664" y="2132856"/>
          <a:ext cx="6264696" cy="1738514"/>
        </p:xfrm>
        <a:graphic>
          <a:graphicData uri="http://schemas.openxmlformats.org/drawingml/2006/table">
            <a:tbl>
              <a:tblPr/>
              <a:tblGrid>
                <a:gridCol w="2006236"/>
                <a:gridCol w="4258460"/>
              </a:tblGrid>
              <a:tr h="60530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Název školy</a:t>
                      </a:r>
                      <a:endParaRPr lang="cs-CZ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ZÁKLADNÍ ŠKOLA, JIČÍN, HUSOVA 170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217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CZ.1.07/1.4.00/21.2862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9071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Číslo a název klíčové aktivity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3.2 Inovace a zkvalitnění výuky prostřednictvím ICT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27784" y="548680"/>
            <a:ext cx="3767138" cy="132873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4" name="TextovéPole 3"/>
          <p:cNvSpPr txBox="1"/>
          <p:nvPr/>
        </p:nvSpPr>
        <p:spPr>
          <a:xfrm>
            <a:off x="1187624" y="4509120"/>
            <a:ext cx="712879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Název DUM:  VY_32_INOVACE_XII_3_13_KOŽNÍ SOUSTAVA </a:t>
            </a:r>
          </a:p>
          <a:p>
            <a:endParaRPr lang="cs-CZ" b="1" dirty="0" smtClean="0"/>
          </a:p>
          <a:p>
            <a:r>
              <a:rPr lang="cs-CZ" b="1" dirty="0" smtClean="0"/>
              <a:t>Šablona číslo:      XII         Sada číslo:  3              Pořadové číslo DUM</a:t>
            </a:r>
            <a:r>
              <a:rPr lang="cs-CZ" b="1" smtClean="0"/>
              <a:t>: 13  </a:t>
            </a:r>
            <a:endParaRPr lang="cs-CZ" dirty="0" smtClean="0"/>
          </a:p>
          <a:p>
            <a:endParaRPr lang="cs-CZ" b="1" dirty="0" smtClean="0"/>
          </a:p>
          <a:p>
            <a:r>
              <a:rPr lang="cs-CZ" b="1" dirty="0" smtClean="0"/>
              <a:t>Autor:  Mgr. Kateřina Zikmundová</a:t>
            </a:r>
            <a:endParaRPr lang="cs-CZ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827584" y="764705"/>
            <a:ext cx="7272808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 smtClean="0"/>
              <a:t>Anotace: </a:t>
            </a:r>
            <a:r>
              <a:rPr lang="cs-CZ" dirty="0" smtClean="0"/>
              <a:t>Výklad základních pojmů kožní soustavy</a:t>
            </a:r>
          </a:p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>Očekávaný výstup</a:t>
            </a:r>
            <a:r>
              <a:rPr lang="cs-CZ" sz="1600" b="1" dirty="0" smtClean="0"/>
              <a:t>: </a:t>
            </a:r>
            <a:r>
              <a:rPr lang="cs-CZ" dirty="0" smtClean="0"/>
              <a:t>Žák zná stavbu kůže, rozliší  její jednotlivé vrstvy, uvede  deriváty kůže, uvědomuje si význam kůže pro lidský organismus, chápe nutnost  čistoty i péče o kůži</a:t>
            </a:r>
          </a:p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>Druh učebního materiálu: </a:t>
            </a:r>
            <a:r>
              <a:rPr lang="cs-CZ" dirty="0" smtClean="0"/>
              <a:t>prezentace</a:t>
            </a:r>
          </a:p>
          <a:p>
            <a:r>
              <a:rPr lang="cs-CZ" b="1" dirty="0" smtClean="0"/>
              <a:t>Typická věková skupina: </a:t>
            </a:r>
            <a:r>
              <a:rPr lang="cs-CZ" dirty="0" smtClean="0"/>
              <a:t>8. ročník, 13 – 14 let </a:t>
            </a:r>
          </a:p>
          <a:p>
            <a:r>
              <a:rPr lang="cs-CZ" b="1" dirty="0" smtClean="0"/>
              <a:t>Klíčová slova: </a:t>
            </a:r>
            <a:r>
              <a:rPr lang="cs-CZ" dirty="0" smtClean="0"/>
              <a:t>kůže, pokožka, škára, podkožní vazivo, vlasy, chlupy, nehty, papilární linie,  daktyloskopie, mozoly, pigment, mazové žlázy, potní žlázy,  hmatová tělíska, akné, otisky prstů, </a:t>
            </a:r>
            <a:r>
              <a:rPr lang="cs-CZ" dirty="0" err="1" smtClean="0"/>
              <a:t>fototypy</a:t>
            </a:r>
            <a:r>
              <a:rPr lang="cs-CZ" dirty="0" smtClean="0"/>
              <a:t> kůže, první pomoc </a:t>
            </a:r>
          </a:p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>Pomůcky a materiál: </a:t>
            </a:r>
            <a:r>
              <a:rPr lang="cs-CZ" dirty="0" smtClean="0"/>
              <a:t>prezentace, interaktivní tabule</a:t>
            </a:r>
          </a:p>
          <a:p>
            <a:r>
              <a:rPr lang="cs-CZ" b="1" dirty="0" smtClean="0"/>
              <a:t>Potřebný čas pro výuku DUM: </a:t>
            </a:r>
            <a:r>
              <a:rPr lang="cs-CZ" dirty="0" smtClean="0"/>
              <a:t>30 min.</a:t>
            </a:r>
          </a:p>
          <a:p>
            <a:r>
              <a:rPr lang="cs-CZ" b="1" dirty="0" smtClean="0"/>
              <a:t>Metodické zhodnocení a popis práce s digitálním učebním materiálem: </a:t>
            </a:r>
            <a:r>
              <a:rPr lang="cs-CZ" dirty="0" smtClean="0"/>
              <a:t>Učitel seznámí žáky se stavbou kůže, podrobně vysvětlí její jednotlivé části, upozorní na význam kůže, nutnost péče o kůži a důležitost poskytnutí první pomoci. Žáci aktivně doplňují  a odpovídají na zadané otázky s využitím interaktivní tabule.</a:t>
            </a:r>
          </a:p>
          <a:p>
            <a:r>
              <a:rPr lang="cs-CZ" b="1" dirty="0" smtClean="0"/>
              <a:t>    </a:t>
            </a:r>
            <a:endParaRPr lang="cs-CZ" dirty="0" smtClean="0"/>
          </a:p>
          <a:p>
            <a:endParaRPr lang="cs-CZ" b="1" dirty="0" smtClean="0"/>
          </a:p>
          <a:p>
            <a:endParaRPr lang="cs-CZ" b="1" dirty="0" smtClean="0"/>
          </a:p>
          <a:p>
            <a:endParaRPr lang="cs-CZ" b="1" dirty="0" smtClean="0"/>
          </a:p>
          <a:p>
            <a:r>
              <a:rPr lang="cs-CZ" b="1" dirty="0" smtClean="0"/>
              <a:t> </a:t>
            </a:r>
            <a:endParaRPr lang="cs-CZ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395536" y="2780928"/>
            <a:ext cx="8229600" cy="1143000"/>
          </a:xfr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cs-CZ" sz="7200" b="1" dirty="0" smtClean="0">
                <a:solidFill>
                  <a:schemeClr val="tx1"/>
                </a:solidFill>
              </a:rPr>
              <a:t>Kožní soustava</a:t>
            </a:r>
            <a:endParaRPr lang="cs-CZ" sz="72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Kůže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844824"/>
            <a:ext cx="8229600" cy="4205064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sz="2400" dirty="0" smtClean="0"/>
              <a:t>tvoří pokryv těla</a:t>
            </a:r>
          </a:p>
          <a:p>
            <a:r>
              <a:rPr lang="cs-CZ" sz="2400" dirty="0" smtClean="0"/>
              <a:t>chrání před vnějšími vlivy</a:t>
            </a:r>
          </a:p>
          <a:p>
            <a:r>
              <a:rPr lang="cs-CZ" sz="2400" dirty="0" smtClean="0"/>
              <a:t>vylučuje pot</a:t>
            </a:r>
          </a:p>
          <a:p>
            <a:r>
              <a:rPr lang="cs-CZ" sz="2400" dirty="0" smtClean="0"/>
              <a:t>podílí se na dýchání</a:t>
            </a:r>
          </a:p>
          <a:p>
            <a:r>
              <a:rPr lang="cs-CZ" sz="2400" dirty="0" smtClean="0"/>
              <a:t>reguluje teplotu těla</a:t>
            </a:r>
          </a:p>
          <a:p>
            <a:r>
              <a:rPr lang="cs-CZ" sz="2400" dirty="0" smtClean="0"/>
              <a:t>obsahuje citlivá nervová zakončení</a:t>
            </a:r>
          </a:p>
          <a:p>
            <a:r>
              <a:rPr lang="cs-CZ" sz="2400" dirty="0" smtClean="0"/>
              <a:t>tělíska pro dotyk, tlak, teplo, chlad, bolest</a:t>
            </a:r>
          </a:p>
          <a:p>
            <a:r>
              <a:rPr lang="cs-CZ" sz="2400" dirty="0" smtClean="0"/>
              <a:t>zaujímá až 12 procent tělesné hmotnosti</a:t>
            </a:r>
          </a:p>
          <a:p>
            <a:r>
              <a:rPr lang="cs-CZ" sz="2400" dirty="0" smtClean="0"/>
              <a:t>na různých místech těla různě silná</a:t>
            </a:r>
            <a:endParaRPr lang="cs-CZ" sz="2400" dirty="0"/>
          </a:p>
        </p:txBody>
      </p:sp>
      <p:pic>
        <p:nvPicPr>
          <p:cNvPr id="9218" name="Picture 2" descr="File:Human skin structur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68144" y="2276872"/>
            <a:ext cx="2620206" cy="1801392"/>
          </a:xfrm>
          <a:prstGeom prst="rect">
            <a:avLst/>
          </a:prstGeom>
          <a:noFill/>
        </p:spPr>
      </p:pic>
      <p:sp>
        <p:nvSpPr>
          <p:cNvPr id="5" name="Obdélník 4"/>
          <p:cNvSpPr/>
          <p:nvPr/>
        </p:nvSpPr>
        <p:spPr>
          <a:xfrm>
            <a:off x="6516216" y="4149080"/>
            <a:ext cx="1953483" cy="40011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cs-CZ" sz="2000" dirty="0" smtClean="0"/>
              <a:t>detail lidské kůže</a:t>
            </a:r>
            <a:endParaRPr lang="cs-CZ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Stavba kůže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713387"/>
          </a:xfrm>
        </p:spPr>
        <p:txBody>
          <a:bodyPr/>
          <a:lstStyle/>
          <a:p>
            <a:r>
              <a:rPr lang="cs-CZ" dirty="0" smtClean="0"/>
              <a:t>pokožka, škára, podkožní vazivo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 b="10843"/>
          <a:stretch>
            <a:fillRect/>
          </a:stretch>
        </p:blipFill>
        <p:spPr bwMode="auto">
          <a:xfrm>
            <a:off x="1259632" y="2132856"/>
            <a:ext cx="6301332" cy="41764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Pokožka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r>
              <a:rPr lang="cs-CZ" sz="2400" b="1" dirty="0" smtClean="0"/>
              <a:t>svrchní </a:t>
            </a:r>
            <a:r>
              <a:rPr lang="cs-CZ" sz="2400" dirty="0" smtClean="0"/>
              <a:t>vrstva</a:t>
            </a:r>
          </a:p>
          <a:p>
            <a:r>
              <a:rPr lang="cs-CZ" sz="2400" dirty="0" smtClean="0"/>
              <a:t>povrchové zrohovatělé buňky se odlupují v šupinkách</a:t>
            </a:r>
          </a:p>
          <a:p>
            <a:r>
              <a:rPr lang="cs-CZ" sz="2400" b="1" dirty="0" smtClean="0"/>
              <a:t>daktyloskopie </a:t>
            </a:r>
            <a:r>
              <a:rPr lang="cs-CZ" sz="2400" dirty="0" smtClean="0"/>
              <a:t>– metoda zjišťování totožnosti lidí založená na rozrýhování pokožky charakteristickém pro každého jedince, tzv. </a:t>
            </a:r>
            <a:r>
              <a:rPr lang="cs-CZ" sz="2400" b="1" dirty="0" smtClean="0"/>
              <a:t>papilárních liniích </a:t>
            </a:r>
            <a:r>
              <a:rPr lang="cs-CZ" sz="2400" dirty="0" smtClean="0"/>
              <a:t>(r. 1823 </a:t>
            </a:r>
            <a:r>
              <a:rPr lang="cs-CZ" sz="2400" dirty="0"/>
              <a:t>J</a:t>
            </a:r>
            <a:r>
              <a:rPr lang="cs-CZ" sz="2400" dirty="0" smtClean="0"/>
              <a:t>. E. </a:t>
            </a:r>
            <a:r>
              <a:rPr lang="cs-CZ" sz="2400" dirty="0" err="1" smtClean="0"/>
              <a:t>Purkyně</a:t>
            </a:r>
            <a:r>
              <a:rPr lang="cs-CZ" sz="2400" dirty="0" smtClean="0"/>
              <a:t>)</a:t>
            </a:r>
          </a:p>
          <a:p>
            <a:r>
              <a:rPr lang="cs-CZ" sz="2400" b="1" dirty="0" smtClean="0"/>
              <a:t>mozoly</a:t>
            </a:r>
            <a:r>
              <a:rPr lang="cs-CZ" sz="2400" dirty="0" smtClean="0"/>
              <a:t> – zrohovatělá místa pokožky vzniklá otlakem, nejčastěji na dlaních a chodidlech</a:t>
            </a:r>
          </a:p>
          <a:p>
            <a:r>
              <a:rPr lang="cs-CZ" sz="2400" b="1" dirty="0" smtClean="0"/>
              <a:t>pigment </a:t>
            </a:r>
            <a:r>
              <a:rPr lang="cs-CZ" sz="2400" dirty="0" smtClean="0"/>
              <a:t>– barvivo, čím více pigmentu, tím tmavší pokožka;</a:t>
            </a:r>
          </a:p>
          <a:p>
            <a:pPr>
              <a:buNone/>
            </a:pPr>
            <a:r>
              <a:rPr lang="cs-CZ" sz="2400" dirty="0" smtClean="0"/>
              <a:t>	pigment zachycuje ultrafialové záření, nadměrné opalování škodí pokožce, vznikají spáleniny i rakovina kůže (r. 1975 dermatolog z </a:t>
            </a:r>
            <a:r>
              <a:rPr lang="cs-CZ" sz="2400" dirty="0" err="1" smtClean="0"/>
              <a:t>Harvardovy</a:t>
            </a:r>
            <a:r>
              <a:rPr lang="cs-CZ" sz="2400" dirty="0" smtClean="0"/>
              <a:t> univerzity Thomas </a:t>
            </a:r>
            <a:r>
              <a:rPr lang="cs-CZ" sz="2400" dirty="0" err="1" smtClean="0"/>
              <a:t>Fitzpatrick</a:t>
            </a:r>
            <a:r>
              <a:rPr lang="cs-CZ" sz="2400" dirty="0" smtClean="0"/>
              <a:t> popsal 6 </a:t>
            </a:r>
            <a:r>
              <a:rPr lang="cs-CZ" sz="2400" dirty="0" err="1" smtClean="0"/>
              <a:t>fototypů</a:t>
            </a:r>
            <a:r>
              <a:rPr lang="cs-CZ" sz="2400" dirty="0" smtClean="0"/>
              <a:t>)</a:t>
            </a:r>
          </a:p>
          <a:p>
            <a:endParaRPr lang="cs-CZ" sz="2400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Papilární linie</a:t>
            </a:r>
            <a:endParaRPr lang="cs-CZ" dirty="0"/>
          </a:p>
        </p:txBody>
      </p:sp>
      <p:pic>
        <p:nvPicPr>
          <p:cNvPr id="1026" name="Picture 2" descr="File:Fingerprint detail on male finger.jpg"/>
          <p:cNvPicPr>
            <a:picLocks noChangeAspect="1" noChangeArrowheads="1"/>
          </p:cNvPicPr>
          <p:nvPr/>
        </p:nvPicPr>
        <p:blipFill>
          <a:blip r:embed="rId2" cstate="print"/>
          <a:srcRect t="5425"/>
          <a:stretch>
            <a:fillRect/>
          </a:stretch>
        </p:blipFill>
        <p:spPr bwMode="auto">
          <a:xfrm>
            <a:off x="395536" y="1628800"/>
            <a:ext cx="5616624" cy="3539066"/>
          </a:xfrm>
          <a:prstGeom prst="rect">
            <a:avLst/>
          </a:prstGeom>
          <a:noFill/>
        </p:spPr>
      </p:pic>
      <p:pic>
        <p:nvPicPr>
          <p:cNvPr id="1028" name="Picture 4" descr="File:Fingerprintonpape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72200" y="3356992"/>
            <a:ext cx="2520280" cy="3276365"/>
          </a:xfrm>
          <a:prstGeom prst="rect">
            <a:avLst/>
          </a:prstGeom>
          <a:noFill/>
        </p:spPr>
      </p:pic>
      <p:sp>
        <p:nvSpPr>
          <p:cNvPr id="6" name="Obdélník 5"/>
          <p:cNvSpPr/>
          <p:nvPr/>
        </p:nvSpPr>
        <p:spPr>
          <a:xfrm>
            <a:off x="5076056" y="6237312"/>
            <a:ext cx="1167179" cy="36933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cs-CZ" dirty="0" smtClean="0"/>
              <a:t>otisk prstu</a:t>
            </a:r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395536" y="5229200"/>
            <a:ext cx="1459054" cy="36933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cs-CZ" dirty="0" smtClean="0"/>
              <a:t>papilární linie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err="1" smtClean="0"/>
              <a:t>Fitzpatrikovy</a:t>
            </a:r>
            <a:r>
              <a:rPr lang="cs-CZ" dirty="0" smtClean="0"/>
              <a:t> </a:t>
            </a:r>
            <a:r>
              <a:rPr lang="cs-CZ" dirty="0" err="1" smtClean="0"/>
              <a:t>fototypy</a:t>
            </a:r>
            <a:r>
              <a:rPr lang="cs-CZ" dirty="0" smtClean="0"/>
              <a:t> kůže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179512" y="1556793"/>
          <a:ext cx="8820471" cy="4236720"/>
        </p:xfrm>
        <a:graphic>
          <a:graphicData uri="http://schemas.openxmlformats.org/drawingml/2006/table">
            <a:tbl>
              <a:tblPr firstRow="1" bandRow="1">
                <a:tableStyleId>{08FB837D-C827-4EFA-A057-4D05807E0F7C}</a:tableStyleId>
              </a:tblPr>
              <a:tblGrid>
                <a:gridCol w="491091"/>
                <a:gridCol w="2776460"/>
                <a:gridCol w="2776460"/>
                <a:gridCol w="2776460"/>
              </a:tblGrid>
              <a:tr h="368883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solidFill>
                            <a:schemeClr val="tx1"/>
                          </a:solidFill>
                        </a:rPr>
                        <a:t>TYP KŮŽE</a:t>
                      </a:r>
                      <a:endParaRPr lang="cs-CZ" sz="20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solidFill>
                            <a:schemeClr val="tx1"/>
                          </a:solidFill>
                        </a:rPr>
                        <a:t>CHARAKTERISTIKA</a:t>
                      </a:r>
                      <a:endParaRPr lang="cs-CZ" sz="20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solidFill>
                            <a:schemeClr val="tx1"/>
                          </a:solidFill>
                        </a:rPr>
                        <a:t>REAKCE</a:t>
                      </a:r>
                      <a:endParaRPr lang="cs-CZ" sz="20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595888">
                <a:tc>
                  <a:txBody>
                    <a:bodyPr/>
                    <a:lstStyle/>
                    <a:p>
                      <a:r>
                        <a:rPr lang="cs-CZ" dirty="0" smtClean="0"/>
                        <a:t>I.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velmi</a:t>
                      </a:r>
                      <a:r>
                        <a:rPr lang="cs-CZ" baseline="0" dirty="0" smtClean="0"/>
                        <a:t> světlá (bílá), pihovatá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má lehké poškození,</a:t>
                      </a:r>
                      <a:endParaRPr lang="cs-CZ" dirty="0" smtClean="0"/>
                    </a:p>
                    <a:p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žádný hnědý nádech</a:t>
                      </a:r>
                      <a:endParaRPr lang="cs-CZ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vždy se spálí, nikdy se neopálí</a:t>
                      </a:r>
                      <a:endParaRPr lang="cs-CZ" dirty="0"/>
                    </a:p>
                  </a:txBody>
                  <a:tcPr/>
                </a:tc>
              </a:tr>
              <a:tr h="595888">
                <a:tc>
                  <a:txBody>
                    <a:bodyPr/>
                    <a:lstStyle/>
                    <a:p>
                      <a:r>
                        <a:rPr lang="cs-CZ" dirty="0" smtClean="0"/>
                        <a:t>II.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bílá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často má lehké poškození,</a:t>
                      </a:r>
                      <a:endParaRPr lang="cs-CZ" dirty="0" smtClean="0"/>
                    </a:p>
                    <a:p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občas má hnědý nádech</a:t>
                      </a:r>
                      <a:endParaRPr lang="cs-CZ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většinou se spálí, téměř nikdy se neopálí</a:t>
                      </a:r>
                      <a:endParaRPr lang="cs-CZ" dirty="0"/>
                    </a:p>
                  </a:txBody>
                  <a:tcPr/>
                </a:tc>
              </a:tr>
              <a:tr h="595888">
                <a:tc>
                  <a:txBody>
                    <a:bodyPr/>
                    <a:lstStyle/>
                    <a:p>
                      <a:r>
                        <a:rPr lang="cs-CZ" dirty="0" smtClean="0"/>
                        <a:t>III.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bílá až olivová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někdy má lehké poškození, má hnědý nádech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někdy se středně spálí,</a:t>
                      </a:r>
                      <a:endParaRPr lang="cs-CZ" dirty="0" smtClean="0"/>
                    </a:p>
                    <a:p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běžné opálení</a:t>
                      </a:r>
                      <a:endParaRPr lang="cs-CZ" dirty="0"/>
                    </a:p>
                  </a:txBody>
                  <a:tcPr/>
                </a:tc>
              </a:tr>
              <a:tr h="595888">
                <a:tc>
                  <a:txBody>
                    <a:bodyPr/>
                    <a:lstStyle/>
                    <a:p>
                      <a:r>
                        <a:rPr lang="cs-CZ" dirty="0" smtClean="0"/>
                        <a:t>IV.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světle</a:t>
                      </a:r>
                      <a:r>
                        <a:rPr lang="cs-CZ" baseline="0" dirty="0" smtClean="0"/>
                        <a:t> hnědá kůže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zřídka má lehké škody,</a:t>
                      </a:r>
                      <a:endParaRPr lang="cs-CZ" dirty="0" smtClean="0"/>
                    </a:p>
                    <a:p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má hnědý nádech</a:t>
                      </a:r>
                      <a:endParaRPr lang="cs-CZ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spálí se málo,</a:t>
                      </a:r>
                      <a:endParaRPr lang="es-ES" dirty="0" smtClean="0"/>
                    </a:p>
                    <a:p>
                      <a:r>
                        <a:rPr lang="es-E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opaluje snadno</a:t>
                      </a:r>
                      <a:endParaRPr lang="es-ES" dirty="0"/>
                    </a:p>
                  </a:txBody>
                  <a:tcPr/>
                </a:tc>
              </a:tr>
              <a:tr h="612115">
                <a:tc>
                  <a:txBody>
                    <a:bodyPr/>
                    <a:lstStyle/>
                    <a:p>
                      <a:r>
                        <a:rPr lang="cs-CZ" dirty="0" smtClean="0"/>
                        <a:t>V.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tmavě hnědá kůže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neobvyklé</a:t>
                      </a:r>
                      <a:r>
                        <a:rPr lang="cs-CZ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lehké poškození,</a:t>
                      </a:r>
                      <a:endParaRPr lang="cs-CZ" dirty="0" smtClean="0"/>
                    </a:p>
                    <a:p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často hnědý nádech</a:t>
                      </a:r>
                      <a:endParaRPr lang="cs-CZ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zřídka se spálí,</a:t>
                      </a:r>
                      <a:endParaRPr lang="cs-CZ" dirty="0" smtClean="0"/>
                    </a:p>
                    <a:p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opaluje se velmi snadno</a:t>
                      </a:r>
                      <a:endParaRPr lang="cs-CZ" dirty="0"/>
                    </a:p>
                  </a:txBody>
                  <a:tcPr/>
                </a:tc>
              </a:tr>
              <a:tr h="595888">
                <a:tc>
                  <a:txBody>
                    <a:bodyPr/>
                    <a:lstStyle/>
                    <a:p>
                      <a:r>
                        <a:rPr lang="cs-CZ" dirty="0" smtClean="0"/>
                        <a:t>VI.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černá kůže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žádné lehké škody,</a:t>
                      </a:r>
                      <a:endParaRPr lang="cs-CZ" dirty="0" smtClean="0"/>
                    </a:p>
                    <a:p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má hnědý nádech</a:t>
                      </a:r>
                      <a:endParaRPr lang="cs-CZ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nikdy se nespálí (černoši) </a:t>
                      </a:r>
                    </a:p>
                    <a:p>
                      <a:r>
                        <a:rPr lang="cs-CZ" dirty="0" smtClean="0"/>
                        <a:t>opaluje se</a:t>
                      </a:r>
                      <a:r>
                        <a:rPr lang="cs-CZ" baseline="0" dirty="0" smtClean="0"/>
                        <a:t> snadno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Obdélník 4"/>
          <p:cNvSpPr/>
          <p:nvPr/>
        </p:nvSpPr>
        <p:spPr>
          <a:xfrm>
            <a:off x="107504" y="5949280"/>
            <a:ext cx="698477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>
                <a:hlinkClick r:id="rId2"/>
              </a:rPr>
              <a:t>http://www.</a:t>
            </a:r>
            <a:r>
              <a:rPr lang="cs-CZ" dirty="0" err="1" smtClean="0">
                <a:hlinkClick r:id="rId2"/>
              </a:rPr>
              <a:t>healthyskinsolutions.com</a:t>
            </a:r>
            <a:r>
              <a:rPr lang="cs-CZ" dirty="0" smtClean="0">
                <a:hlinkClick r:id="rId2"/>
              </a:rPr>
              <a:t>/sun-</a:t>
            </a:r>
            <a:r>
              <a:rPr lang="cs-CZ" dirty="0" err="1" smtClean="0">
                <a:hlinkClick r:id="rId2"/>
              </a:rPr>
              <a:t>damaged</a:t>
            </a:r>
            <a:r>
              <a:rPr lang="cs-CZ" dirty="0" smtClean="0">
                <a:hlinkClick r:id="rId2"/>
              </a:rPr>
              <a:t>-skin/</a:t>
            </a:r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/>
              <a:t>Š</a:t>
            </a:r>
            <a:r>
              <a:rPr lang="cs-CZ" dirty="0" smtClean="0"/>
              <a:t>kára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700808"/>
            <a:ext cx="8229600" cy="4741987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r>
              <a:rPr lang="cs-CZ" sz="2400" dirty="0" smtClean="0"/>
              <a:t>obsahuje </a:t>
            </a:r>
            <a:r>
              <a:rPr lang="cs-CZ" sz="2400" b="1" dirty="0" smtClean="0"/>
              <a:t>cévy</a:t>
            </a:r>
            <a:r>
              <a:rPr lang="cs-CZ" sz="2400" dirty="0" smtClean="0"/>
              <a:t>, </a:t>
            </a:r>
            <a:r>
              <a:rPr lang="cs-CZ" sz="2400" b="1" dirty="0" smtClean="0"/>
              <a:t>nervy</a:t>
            </a:r>
            <a:r>
              <a:rPr lang="cs-CZ" sz="2400" dirty="0" smtClean="0"/>
              <a:t>, </a:t>
            </a:r>
            <a:r>
              <a:rPr lang="cs-CZ" sz="2400" b="1" dirty="0" smtClean="0"/>
              <a:t>pružná vazivová vlákna</a:t>
            </a:r>
            <a:r>
              <a:rPr lang="cs-CZ" sz="2400" dirty="0" smtClean="0"/>
              <a:t>, </a:t>
            </a:r>
            <a:r>
              <a:rPr lang="cs-CZ" sz="2400" b="1" dirty="0" smtClean="0"/>
              <a:t>mazové a potní žlázy</a:t>
            </a:r>
          </a:p>
          <a:p>
            <a:r>
              <a:rPr lang="cs-CZ" sz="2400" dirty="0" smtClean="0"/>
              <a:t>vyrůstají z ní </a:t>
            </a:r>
            <a:r>
              <a:rPr lang="cs-CZ" sz="2400" b="1" dirty="0" smtClean="0"/>
              <a:t>vlasy</a:t>
            </a:r>
            <a:r>
              <a:rPr lang="cs-CZ" sz="2400" dirty="0" smtClean="0"/>
              <a:t>, </a:t>
            </a:r>
            <a:r>
              <a:rPr lang="cs-CZ" sz="2400" b="1" dirty="0" smtClean="0"/>
              <a:t>chlupy</a:t>
            </a:r>
            <a:r>
              <a:rPr lang="cs-CZ" sz="2400" dirty="0" smtClean="0"/>
              <a:t>, na prstech </a:t>
            </a:r>
            <a:r>
              <a:rPr lang="cs-CZ" sz="2400" b="1" dirty="0" smtClean="0"/>
              <a:t>nehty</a:t>
            </a:r>
            <a:r>
              <a:rPr lang="cs-CZ" sz="2400" dirty="0" smtClean="0"/>
              <a:t> (deriváty kůže)</a:t>
            </a:r>
          </a:p>
          <a:p>
            <a:r>
              <a:rPr lang="cs-CZ" sz="2400" dirty="0" smtClean="0"/>
              <a:t>nacházejí se zde </a:t>
            </a:r>
            <a:r>
              <a:rPr lang="cs-CZ" sz="2400" b="1" dirty="0" smtClean="0"/>
              <a:t>tělíska</a:t>
            </a:r>
            <a:r>
              <a:rPr lang="cs-CZ" sz="2400" dirty="0" smtClean="0"/>
              <a:t> a </a:t>
            </a:r>
            <a:r>
              <a:rPr lang="cs-CZ" sz="2400" b="1" dirty="0" smtClean="0"/>
              <a:t>nervová zakončení</a:t>
            </a:r>
          </a:p>
          <a:p>
            <a:r>
              <a:rPr lang="cs-CZ" sz="2400" u="sng" dirty="0" smtClean="0"/>
              <a:t>cévy</a:t>
            </a:r>
            <a:r>
              <a:rPr lang="cs-CZ" sz="2400" dirty="0" smtClean="0"/>
              <a:t> – zajišťují přísun živin a dýchání kůže,svým rozšiřováním </a:t>
            </a:r>
            <a:r>
              <a:rPr lang="cs-CZ" sz="2400" dirty="0" smtClean="0"/>
              <a:t>                     i </a:t>
            </a:r>
            <a:r>
              <a:rPr lang="cs-CZ" sz="2400" dirty="0" smtClean="0"/>
              <a:t>stahováním regulují teplotu</a:t>
            </a:r>
          </a:p>
          <a:p>
            <a:r>
              <a:rPr lang="cs-CZ" sz="2400" u="sng" dirty="0" smtClean="0"/>
              <a:t>potní žlázy </a:t>
            </a:r>
            <a:r>
              <a:rPr lang="cs-CZ" sz="2400" dirty="0" smtClean="0"/>
              <a:t>– snižují teplotu pocením, vylučují vodu se solí </a:t>
            </a:r>
            <a:r>
              <a:rPr lang="cs-CZ" sz="2400" dirty="0" smtClean="0"/>
              <a:t>                          a </a:t>
            </a:r>
            <a:r>
              <a:rPr lang="cs-CZ" sz="2400" dirty="0" smtClean="0"/>
              <a:t>odpadními látkami chrání proti přehřátí (v klidu se odpaří za 24 h až 500 ml)</a:t>
            </a:r>
          </a:p>
          <a:p>
            <a:r>
              <a:rPr lang="cs-CZ" sz="2400" u="sng" dirty="0" smtClean="0"/>
              <a:t>mazové žlázy </a:t>
            </a:r>
            <a:r>
              <a:rPr lang="cs-CZ" sz="2400" dirty="0" smtClean="0"/>
              <a:t>– maz chrání pokožku před vysycháním a mastí vlasy, mazové žlázy nejsou na dlaních a chodidlech</a:t>
            </a:r>
          </a:p>
          <a:p>
            <a:r>
              <a:rPr lang="cs-CZ" sz="2400" u="sng" dirty="0" smtClean="0"/>
              <a:t>akné</a:t>
            </a:r>
            <a:r>
              <a:rPr lang="cs-CZ" sz="2400" dirty="0" smtClean="0"/>
              <a:t> vzniká ucpáním mazových žláz odumřelými buňkami (žlázy hnisají, hnis ve škáře tvoří bílý vřídek, zejména v období puberty, kdy jsou aktivní hormony)</a:t>
            </a:r>
          </a:p>
          <a:p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Kožní deriváty</a:t>
            </a:r>
            <a:endParaRPr lang="cs-CZ" dirty="0"/>
          </a:p>
        </p:txBody>
      </p:sp>
      <p:pic>
        <p:nvPicPr>
          <p:cNvPr id="28674" name="Picture 2" descr="File:Human Hair 10x.JPG"/>
          <p:cNvPicPr>
            <a:picLocks noChangeAspect="1" noChangeArrowheads="1"/>
          </p:cNvPicPr>
          <p:nvPr/>
        </p:nvPicPr>
        <p:blipFill>
          <a:blip r:embed="rId2" cstate="print"/>
          <a:srcRect t="31500" b="28181"/>
          <a:stretch>
            <a:fillRect/>
          </a:stretch>
        </p:blipFill>
        <p:spPr bwMode="auto">
          <a:xfrm>
            <a:off x="539552" y="2852936"/>
            <a:ext cx="3816424" cy="115407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Obdélník 4"/>
          <p:cNvSpPr/>
          <p:nvPr/>
        </p:nvSpPr>
        <p:spPr>
          <a:xfrm>
            <a:off x="1259632" y="4293096"/>
            <a:ext cx="1404359" cy="36933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cs-CZ" dirty="0" smtClean="0"/>
              <a:t>zvětšený vlas</a:t>
            </a:r>
            <a:endParaRPr lang="cs-CZ" dirty="0"/>
          </a:p>
        </p:txBody>
      </p:sp>
      <p:pic>
        <p:nvPicPr>
          <p:cNvPr id="28676" name="Picture 4" descr="File:Thumbnail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68144" y="1988840"/>
            <a:ext cx="2232248" cy="2734390"/>
          </a:xfrm>
          <a:prstGeom prst="rect">
            <a:avLst/>
          </a:prstGeom>
          <a:noFill/>
        </p:spPr>
      </p:pic>
      <p:sp>
        <p:nvSpPr>
          <p:cNvPr id="7" name="Obdélník 6"/>
          <p:cNvSpPr/>
          <p:nvPr/>
        </p:nvSpPr>
        <p:spPr>
          <a:xfrm>
            <a:off x="6660232" y="4869160"/>
            <a:ext cx="734881" cy="36933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cs-CZ" dirty="0" smtClean="0"/>
              <a:t>nehet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Podkožní vazivo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916832"/>
            <a:ext cx="8229600" cy="2404864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sz="2400" dirty="0" smtClean="0"/>
              <a:t>pružné, ukládá se v něm tuk</a:t>
            </a:r>
          </a:p>
          <a:p>
            <a:r>
              <a:rPr lang="cs-CZ" sz="2400" dirty="0" smtClean="0"/>
              <a:t>nejvíce nervových zakončení je na rukou – dlaních a konci prstů</a:t>
            </a:r>
          </a:p>
          <a:p>
            <a:r>
              <a:rPr lang="cs-CZ" sz="2400" dirty="0" smtClean="0"/>
              <a:t>nejméně na zádech</a:t>
            </a:r>
          </a:p>
          <a:p>
            <a:r>
              <a:rPr lang="cs-CZ" sz="2400" dirty="0" smtClean="0"/>
              <a:t>tělíska v kůži – dotyk, tlak, teplo, chlad, bolest</a:t>
            </a:r>
            <a:endParaRPr lang="cs-CZ" sz="2400" dirty="0"/>
          </a:p>
        </p:txBody>
      </p:sp>
      <p:pic>
        <p:nvPicPr>
          <p:cNvPr id="5122" name="Picture 2" descr="File:Gray935.png"/>
          <p:cNvPicPr>
            <a:picLocks noChangeAspect="1" noChangeArrowheads="1"/>
          </p:cNvPicPr>
          <p:nvPr/>
        </p:nvPicPr>
        <p:blipFill>
          <a:blip r:embed="rId2" cstate="print"/>
          <a:srcRect l="4167"/>
          <a:stretch>
            <a:fillRect/>
          </a:stretch>
        </p:blipFill>
        <p:spPr bwMode="auto">
          <a:xfrm rot="16200000">
            <a:off x="5593769" y="3775383"/>
            <a:ext cx="1656184" cy="2979641"/>
          </a:xfrm>
          <a:prstGeom prst="rect">
            <a:avLst/>
          </a:prstGeom>
          <a:noFill/>
        </p:spPr>
      </p:pic>
      <p:sp>
        <p:nvSpPr>
          <p:cNvPr id="5" name="Obdélník 4"/>
          <p:cNvSpPr/>
          <p:nvPr/>
        </p:nvSpPr>
        <p:spPr>
          <a:xfrm>
            <a:off x="4932040" y="6165304"/>
            <a:ext cx="2253053" cy="36933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cs-CZ" dirty="0" smtClean="0"/>
              <a:t>Vater-</a:t>
            </a:r>
            <a:r>
              <a:rPr lang="cs-CZ" dirty="0" err="1" smtClean="0"/>
              <a:t>Paciniho</a:t>
            </a:r>
            <a:r>
              <a:rPr lang="cs-CZ" dirty="0" smtClean="0"/>
              <a:t> tělísko</a:t>
            </a:r>
            <a:endParaRPr lang="cs-CZ" dirty="0"/>
          </a:p>
        </p:txBody>
      </p:sp>
      <p:pic>
        <p:nvPicPr>
          <p:cNvPr id="5124" name="Picture 4" descr="File:Gray937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4437112"/>
            <a:ext cx="3888432" cy="1600738"/>
          </a:xfrm>
          <a:prstGeom prst="rect">
            <a:avLst/>
          </a:prstGeom>
          <a:noFill/>
        </p:spPr>
      </p:pic>
      <p:sp>
        <p:nvSpPr>
          <p:cNvPr id="7" name="Obdélník 6"/>
          <p:cNvSpPr/>
          <p:nvPr/>
        </p:nvSpPr>
        <p:spPr>
          <a:xfrm>
            <a:off x="467544" y="6165304"/>
            <a:ext cx="1744645" cy="36933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cs-CZ" dirty="0" err="1" smtClean="0"/>
              <a:t>Ruffiniho</a:t>
            </a:r>
            <a:r>
              <a:rPr lang="cs-CZ" dirty="0" smtClean="0"/>
              <a:t> tělísko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Péče o kůži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69160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sz="2400" dirty="0" smtClean="0"/>
              <a:t>základem je čistota</a:t>
            </a:r>
          </a:p>
          <a:p>
            <a:r>
              <a:rPr lang="cs-CZ" sz="2400" dirty="0" smtClean="0"/>
              <a:t>péče o vlasy, nehty</a:t>
            </a:r>
          </a:p>
          <a:p>
            <a:r>
              <a:rPr lang="cs-CZ" sz="2400" dirty="0" smtClean="0"/>
              <a:t>tetování a piercing kůži neprospívá</a:t>
            </a:r>
          </a:p>
          <a:p>
            <a:r>
              <a:rPr lang="cs-CZ" sz="2400" dirty="0" smtClean="0"/>
              <a:t>otužování – zlepšuje odolnost organismu proti nemocem </a:t>
            </a:r>
            <a:r>
              <a:rPr lang="cs-CZ" sz="2400" dirty="0" smtClean="0"/>
              <a:t>                   z </a:t>
            </a:r>
            <a:r>
              <a:rPr lang="cs-CZ" sz="2400" dirty="0" smtClean="0"/>
              <a:t>nachlazení, má být pravidelné, základem je voda, čerstvý vzduch a rozumné slunění</a:t>
            </a:r>
          </a:p>
          <a:p>
            <a:r>
              <a:rPr lang="cs-CZ" sz="2400" dirty="0" smtClean="0"/>
              <a:t>každé poranění je nutné ošetřit, vážné poranění musí ošetřit lékař</a:t>
            </a:r>
          </a:p>
          <a:p>
            <a:r>
              <a:rPr lang="cs-CZ" sz="2400" dirty="0" smtClean="0"/>
              <a:t>poskytnutí 1. pomoci je zákonnou povinností každého občana</a:t>
            </a:r>
          </a:p>
          <a:p>
            <a:r>
              <a:rPr lang="cs-CZ" sz="2400" dirty="0" smtClean="0"/>
              <a:t>poškození kůže – omrzliny, popáleniny, poleptání kyselinou </a:t>
            </a:r>
            <a:r>
              <a:rPr lang="cs-CZ" sz="2400" dirty="0" smtClean="0"/>
              <a:t>             a </a:t>
            </a:r>
            <a:r>
              <a:rPr lang="cs-CZ" sz="2400" dirty="0" smtClean="0"/>
              <a:t>louhem</a:t>
            </a:r>
            <a:endParaRPr lang="cs-CZ" sz="2400" dirty="0"/>
          </a:p>
        </p:txBody>
      </p:sp>
      <p:pic>
        <p:nvPicPr>
          <p:cNvPr id="4098" name="Picture 2" descr="domácnost,fotografie,kv&amp;ecaron;tiny,mýdla,rostliny,ru&amp;ccaron;níky"/>
          <p:cNvPicPr>
            <a:picLocks noChangeAspect="1" noChangeArrowheads="1"/>
          </p:cNvPicPr>
          <p:nvPr/>
        </p:nvPicPr>
        <p:blipFill>
          <a:blip r:embed="rId2" cstate="print"/>
          <a:srcRect t="17724" b="17144"/>
          <a:stretch>
            <a:fillRect/>
          </a:stretch>
        </p:blipFill>
        <p:spPr bwMode="auto">
          <a:xfrm>
            <a:off x="6444208" y="980728"/>
            <a:ext cx="2275890" cy="148231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První pomoc</a:t>
            </a:r>
            <a:endParaRPr lang="cs-CZ" dirty="0"/>
          </a:p>
        </p:txBody>
      </p:sp>
      <p:pic>
        <p:nvPicPr>
          <p:cNvPr id="4" name="Zástupný symbol pro obsah 3" descr="skenování000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l="6101" t="31264" r="26696" b="41066"/>
          <a:stretch>
            <a:fillRect/>
          </a:stretch>
        </p:blipFill>
        <p:spPr>
          <a:xfrm>
            <a:off x="539552" y="1700808"/>
            <a:ext cx="8136904" cy="460851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Otázky 1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152"/>
          </a:xfrm>
        </p:spPr>
        <p:txBody>
          <a:bodyPr>
            <a:normAutofit/>
          </a:bodyPr>
          <a:lstStyle/>
          <a:p>
            <a:r>
              <a:rPr lang="cs-CZ" sz="2400" dirty="0" smtClean="0"/>
              <a:t>Vyjmenuj tři vrstvy kůže:</a:t>
            </a:r>
          </a:p>
          <a:p>
            <a:r>
              <a:rPr lang="cs-CZ" sz="2400" dirty="0" smtClean="0"/>
              <a:t>Obor zkoumající papilární linie:</a:t>
            </a:r>
          </a:p>
          <a:p>
            <a:r>
              <a:rPr lang="cs-CZ" sz="2400" dirty="0" smtClean="0"/>
              <a:t>Barvivo v kůži:</a:t>
            </a:r>
          </a:p>
          <a:p>
            <a:r>
              <a:rPr lang="cs-CZ" sz="2400" dirty="0" smtClean="0"/>
              <a:t>Onemocnění kůže z nadměrného slunění:</a:t>
            </a:r>
          </a:p>
          <a:p>
            <a:r>
              <a:rPr lang="cs-CZ" sz="2400" dirty="0" smtClean="0"/>
              <a:t>Deriváty kůže:</a:t>
            </a:r>
          </a:p>
          <a:p>
            <a:r>
              <a:rPr lang="cs-CZ" sz="2400" dirty="0" smtClean="0"/>
              <a:t>Složení potu:</a:t>
            </a:r>
          </a:p>
          <a:p>
            <a:r>
              <a:rPr lang="cs-CZ" sz="2400" dirty="0" smtClean="0"/>
              <a:t>Žlázy chránící kůži proti vysycháním:</a:t>
            </a:r>
          </a:p>
          <a:p>
            <a:r>
              <a:rPr lang="cs-CZ" sz="2400" dirty="0" smtClean="0"/>
              <a:t>Co vnímáme nervovými zakončeními:</a:t>
            </a:r>
          </a:p>
          <a:p>
            <a:r>
              <a:rPr lang="cs-CZ" sz="2400" dirty="0" smtClean="0"/>
              <a:t>Základem péče o kůži je:</a:t>
            </a:r>
          </a:p>
          <a:p>
            <a:r>
              <a:rPr lang="cs-CZ" sz="2400" dirty="0" smtClean="0"/>
              <a:t>Časté onemocnění kůže v období puberty:</a:t>
            </a:r>
            <a:endParaRPr lang="cs-CZ" sz="2400" dirty="0"/>
          </a:p>
        </p:txBody>
      </p:sp>
      <p:sp>
        <p:nvSpPr>
          <p:cNvPr id="4" name="Obdélník 3"/>
          <p:cNvSpPr/>
          <p:nvPr/>
        </p:nvSpPr>
        <p:spPr>
          <a:xfrm>
            <a:off x="4572000" y="1556792"/>
            <a:ext cx="3458639" cy="40011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cs-CZ" sz="2000" dirty="0" smtClean="0"/>
              <a:t>pokožka, škára, podkožní vazivo</a:t>
            </a:r>
            <a:endParaRPr lang="cs-CZ" sz="2000" dirty="0"/>
          </a:p>
        </p:txBody>
      </p:sp>
      <p:sp>
        <p:nvSpPr>
          <p:cNvPr id="5" name="Obdélník 4"/>
          <p:cNvSpPr/>
          <p:nvPr/>
        </p:nvSpPr>
        <p:spPr>
          <a:xfrm>
            <a:off x="4932040" y="2060848"/>
            <a:ext cx="1607812" cy="40011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cs-CZ" sz="2000" dirty="0" smtClean="0"/>
              <a:t>daktyloskopie</a:t>
            </a:r>
            <a:endParaRPr lang="cs-CZ" sz="2000" dirty="0"/>
          </a:p>
        </p:txBody>
      </p:sp>
      <p:sp>
        <p:nvSpPr>
          <p:cNvPr id="6" name="Obdélník 5"/>
          <p:cNvSpPr/>
          <p:nvPr/>
        </p:nvSpPr>
        <p:spPr>
          <a:xfrm>
            <a:off x="2915816" y="2564904"/>
            <a:ext cx="1051122" cy="40011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cs-CZ" sz="2000" dirty="0" smtClean="0"/>
              <a:t>pigment</a:t>
            </a:r>
            <a:endParaRPr lang="cs-CZ" sz="2000" dirty="0"/>
          </a:p>
        </p:txBody>
      </p:sp>
      <p:sp>
        <p:nvSpPr>
          <p:cNvPr id="7" name="Obdélník 6"/>
          <p:cNvSpPr/>
          <p:nvPr/>
        </p:nvSpPr>
        <p:spPr>
          <a:xfrm>
            <a:off x="6084168" y="2996952"/>
            <a:ext cx="2689582" cy="40011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cs-CZ" sz="2000" dirty="0" smtClean="0"/>
              <a:t>spáleniny, rakovina kůže</a:t>
            </a:r>
            <a:endParaRPr lang="cs-CZ" sz="2000" dirty="0"/>
          </a:p>
        </p:txBody>
      </p:sp>
      <p:sp>
        <p:nvSpPr>
          <p:cNvPr id="8" name="Obdélník 7"/>
          <p:cNvSpPr/>
          <p:nvPr/>
        </p:nvSpPr>
        <p:spPr>
          <a:xfrm>
            <a:off x="2771800" y="3356992"/>
            <a:ext cx="2185278" cy="40011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cs-CZ" sz="2000" dirty="0" smtClean="0"/>
              <a:t>vlasy, chlupy, nehty</a:t>
            </a:r>
            <a:endParaRPr lang="cs-CZ" sz="2000" dirty="0"/>
          </a:p>
        </p:txBody>
      </p:sp>
      <p:sp>
        <p:nvSpPr>
          <p:cNvPr id="9" name="Obdélník 8"/>
          <p:cNvSpPr/>
          <p:nvPr/>
        </p:nvSpPr>
        <p:spPr>
          <a:xfrm>
            <a:off x="2627784" y="3789040"/>
            <a:ext cx="2642134" cy="40011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cs-CZ" sz="2000" dirty="0" smtClean="0"/>
              <a:t>voda, sůl, odpadní látky</a:t>
            </a:r>
            <a:endParaRPr lang="cs-CZ" sz="2000" dirty="0"/>
          </a:p>
        </p:txBody>
      </p:sp>
      <p:sp>
        <p:nvSpPr>
          <p:cNvPr id="10" name="Obdélník 9"/>
          <p:cNvSpPr/>
          <p:nvPr/>
        </p:nvSpPr>
        <p:spPr>
          <a:xfrm>
            <a:off x="5508104" y="4221088"/>
            <a:ext cx="983283" cy="40011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cs-CZ" sz="2000" dirty="0" smtClean="0"/>
              <a:t>mazové</a:t>
            </a:r>
            <a:endParaRPr lang="cs-CZ" sz="2000" dirty="0"/>
          </a:p>
        </p:txBody>
      </p:sp>
      <p:sp>
        <p:nvSpPr>
          <p:cNvPr id="11" name="Obdélník 10"/>
          <p:cNvSpPr/>
          <p:nvPr/>
        </p:nvSpPr>
        <p:spPr>
          <a:xfrm>
            <a:off x="5580112" y="4725144"/>
            <a:ext cx="3385222" cy="40011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cs-CZ" sz="2000" dirty="0" smtClean="0"/>
              <a:t>dotyk, tlak, teplo, chlad, bolest</a:t>
            </a:r>
            <a:endParaRPr lang="cs-CZ" sz="2000" dirty="0"/>
          </a:p>
        </p:txBody>
      </p:sp>
      <p:sp>
        <p:nvSpPr>
          <p:cNvPr id="12" name="Obdélník 11"/>
          <p:cNvSpPr/>
          <p:nvPr/>
        </p:nvSpPr>
        <p:spPr>
          <a:xfrm>
            <a:off x="3995936" y="5157192"/>
            <a:ext cx="876650" cy="40011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cs-CZ" sz="2000" dirty="0" smtClean="0"/>
              <a:t>čistota</a:t>
            </a:r>
            <a:endParaRPr lang="cs-CZ" sz="2000" dirty="0"/>
          </a:p>
        </p:txBody>
      </p:sp>
      <p:sp>
        <p:nvSpPr>
          <p:cNvPr id="13" name="Obdélník 12"/>
          <p:cNvSpPr/>
          <p:nvPr/>
        </p:nvSpPr>
        <p:spPr>
          <a:xfrm>
            <a:off x="6156176" y="5589240"/>
            <a:ext cx="688009" cy="40011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cs-CZ" sz="2000" dirty="0" smtClean="0"/>
              <a:t>akné</a:t>
            </a:r>
            <a:endParaRPr lang="cs-CZ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1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cs-CZ" dirty="0" smtClean="0"/>
              <a:t>Otázky 2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179512" y="1124744"/>
            <a:ext cx="2016899" cy="40011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chemeClr val="tx1"/>
                </a:solidFill>
              </a:rPr>
              <a:t>DRUH PORANĚNÍ</a:t>
            </a:r>
            <a:endParaRPr lang="cs-CZ" sz="2000" b="1" dirty="0">
              <a:solidFill>
                <a:schemeClr val="tx1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79512" y="1628800"/>
            <a:ext cx="1184940" cy="36933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dirty="0" smtClean="0"/>
              <a:t>ODŘENINY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3059832" y="2996952"/>
            <a:ext cx="4821256" cy="646331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dirty="0" smtClean="0"/>
              <a:t>POPÁLENÉ MÍSTO CHLADÍME VE STUDENÉ VODĚ, </a:t>
            </a:r>
            <a:br>
              <a:rPr lang="cs-CZ" dirty="0" smtClean="0"/>
            </a:br>
            <a:r>
              <a:rPr lang="cs-CZ" dirty="0" smtClean="0"/>
              <a:t>HEŘMÁNKOVÁ MAST, STERILNÍ KRYTÍ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2555776" y="5517232"/>
            <a:ext cx="6018571" cy="36933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dirty="0" smtClean="0"/>
              <a:t>UMYJEME PROUDEM VODY, POTOM VODOU S JEDLOU SODOU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2555776" y="4221088"/>
            <a:ext cx="3178819" cy="36933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dirty="0" smtClean="0"/>
              <a:t>OMRZLÉ ČÁSTI TEPLE ZABALÍME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2555776" y="4725144"/>
            <a:ext cx="5377370" cy="646331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dirty="0" smtClean="0"/>
              <a:t>OMRZLÉ ČÁSTI OMÝVÁME VODOU POSTUPNĚ TEPLEJŠÍ </a:t>
            </a:r>
            <a:br>
              <a:rPr lang="cs-CZ" dirty="0" smtClean="0"/>
            </a:br>
            <a:r>
              <a:rPr lang="cs-CZ" dirty="0" smtClean="0"/>
              <a:t>A DO 40° CELSIA, K LÉKAŘI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2555776" y="6093296"/>
            <a:ext cx="5242525" cy="36933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dirty="0" smtClean="0"/>
              <a:t>UMYJEME PROUDEM VODY, POTOM VODOU S OCTEM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3059832" y="2276872"/>
            <a:ext cx="5135701" cy="646331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dirty="0" smtClean="0"/>
              <a:t>ZASTAVÍME KRVÁCENÍ, OKOLÍ RÁNY DEZINFIKUJEME, </a:t>
            </a:r>
          </a:p>
          <a:p>
            <a:r>
              <a:rPr lang="cs-CZ" dirty="0" smtClean="0"/>
              <a:t>DOPRAVÍME K LÉKAŘI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179512" y="5517232"/>
            <a:ext cx="2322944" cy="36933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dirty="0" smtClean="0"/>
              <a:t>POLEPTÁNÍ KYSELINOU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179512" y="4725144"/>
            <a:ext cx="1730410" cy="36933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dirty="0" smtClean="0"/>
              <a:t>TĚŽŠÍ OMRZLINY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179512" y="4221088"/>
            <a:ext cx="1822935" cy="36933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dirty="0" smtClean="0"/>
              <a:t>LEHKÉ OMRZLINY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179512" y="3645024"/>
            <a:ext cx="1915396" cy="36933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dirty="0" smtClean="0"/>
              <a:t>TĚŽŠÍ POPÁLENINY</a:t>
            </a:r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179512" y="2996952"/>
            <a:ext cx="2007922" cy="36933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dirty="0" smtClean="0"/>
              <a:t>LEHKÉ POPÁLENINY</a:t>
            </a:r>
            <a:endParaRPr lang="cs-CZ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179512" y="2348880"/>
            <a:ext cx="2746521" cy="36933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dirty="0" smtClean="0"/>
              <a:t>HLUBOKÉ KRVÁCEJÍCÍ RÁNY</a:t>
            </a:r>
            <a:endParaRPr lang="cs-CZ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3059832" y="1556792"/>
            <a:ext cx="3995004" cy="646331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dirty="0" smtClean="0"/>
              <a:t>UMYJEME ČISTOU VODOU, DEZINFEKCE, </a:t>
            </a:r>
            <a:br>
              <a:rPr lang="cs-CZ" dirty="0" smtClean="0"/>
            </a:br>
            <a:r>
              <a:rPr lang="cs-CZ" dirty="0" smtClean="0"/>
              <a:t>NÁPLAST S POLŠTÁŘKEM</a:t>
            </a:r>
            <a:endParaRPr lang="cs-CZ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2555776" y="3717032"/>
            <a:ext cx="6283900" cy="36933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dirty="0" smtClean="0"/>
              <a:t>PŘIVOLÁME LÉKAŘE, POSTIŽENÉHO DOPRAVÍME DO NEMOCNICE</a:t>
            </a:r>
            <a:endParaRPr lang="cs-CZ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179512" y="6021288"/>
            <a:ext cx="2116220" cy="36933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dirty="0" smtClean="0"/>
              <a:t>POLEPTÁNÍ LOUHEM</a:t>
            </a:r>
            <a:endParaRPr lang="cs-CZ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2627784" y="1124744"/>
            <a:ext cx="6264696" cy="40011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chemeClr val="tx1"/>
                </a:solidFill>
              </a:rPr>
              <a:t>PRVNÍ POMOC</a:t>
            </a:r>
            <a:endParaRPr lang="cs-CZ" sz="20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9" grpId="0" animBg="1"/>
      <p:bldP spid="20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cs-CZ" dirty="0" smtClean="0"/>
              <a:t>SPOJ 1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179512" y="1124744"/>
            <a:ext cx="2016899" cy="40011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chemeClr val="tx1"/>
                </a:solidFill>
              </a:rPr>
              <a:t>DRUH PORANĚNÍ</a:t>
            </a:r>
            <a:endParaRPr lang="cs-CZ" sz="2000" b="1" dirty="0">
              <a:solidFill>
                <a:schemeClr val="tx1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79512" y="1628800"/>
            <a:ext cx="1184940" cy="36933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dirty="0" smtClean="0"/>
              <a:t>ODŘENINY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4139952" y="4077072"/>
            <a:ext cx="4821256" cy="646331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dirty="0" smtClean="0"/>
              <a:t>POPÁLENÉ MÍSTO CHLADÍME VE STUDENÉ VODĚ, </a:t>
            </a:r>
            <a:br>
              <a:rPr lang="cs-CZ" dirty="0" smtClean="0"/>
            </a:br>
            <a:r>
              <a:rPr lang="cs-CZ" dirty="0" smtClean="0"/>
              <a:t>HEŘMÁNKOVÁ MAST, STERILNÍ KRYTÍ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3779912" y="6021288"/>
            <a:ext cx="5135701" cy="646331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dirty="0" smtClean="0"/>
              <a:t>ZASTAVÍME KRVÁCENÍ, OKOLÍ RÁNY DEZINFIKUJEME, </a:t>
            </a:r>
          </a:p>
          <a:p>
            <a:r>
              <a:rPr lang="cs-CZ" dirty="0" smtClean="0"/>
              <a:t>DOPRAVÍME K LÉKAŘI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179512" y="3645024"/>
            <a:ext cx="1915396" cy="36933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dirty="0" smtClean="0"/>
              <a:t>TĚŽŠÍ POPÁLENINY</a:t>
            </a:r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179512" y="2996952"/>
            <a:ext cx="2007922" cy="36933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dirty="0" smtClean="0"/>
              <a:t>LEHKÉ POPÁLENINY</a:t>
            </a:r>
            <a:endParaRPr lang="cs-CZ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179512" y="2348880"/>
            <a:ext cx="2746521" cy="36933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dirty="0" smtClean="0"/>
              <a:t>HLUBOKÉ KRVÁCEJÍCÍ RÁNY</a:t>
            </a:r>
            <a:endParaRPr lang="cs-CZ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4932040" y="4797152"/>
            <a:ext cx="3995004" cy="646331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dirty="0" smtClean="0"/>
              <a:t>UMYJEME ČISTOU VODOU, DEZINFEKCE, </a:t>
            </a:r>
            <a:br>
              <a:rPr lang="cs-CZ" dirty="0" smtClean="0"/>
            </a:br>
            <a:r>
              <a:rPr lang="cs-CZ" dirty="0" smtClean="0"/>
              <a:t>NÁPLAST S POLŠTÁŘKEM</a:t>
            </a:r>
            <a:endParaRPr lang="cs-CZ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2627784" y="5517232"/>
            <a:ext cx="6283900" cy="36933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dirty="0" smtClean="0"/>
              <a:t>PŘIVOLÁME LÉKAŘE, POSTIŽENÉHO DOPRAVÍME DO NEMOCNICE</a:t>
            </a:r>
            <a:endParaRPr lang="cs-CZ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2627784" y="1124744"/>
            <a:ext cx="6264696" cy="40011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chemeClr val="tx1"/>
                </a:solidFill>
              </a:rPr>
              <a:t>PRVNÍ POMOC</a:t>
            </a:r>
            <a:endParaRPr lang="cs-CZ" sz="20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539552" y="332656"/>
            <a:ext cx="8229600" cy="706090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cs-CZ" dirty="0" smtClean="0"/>
              <a:t>SPOJ 2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179512" y="1124744"/>
            <a:ext cx="2016899" cy="40011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chemeClr val="tx1"/>
                </a:solidFill>
              </a:rPr>
              <a:t>DRUH PORANĚNÍ</a:t>
            </a:r>
            <a:endParaRPr lang="cs-CZ" sz="2000" b="1" dirty="0">
              <a:solidFill>
                <a:schemeClr val="tx1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915816" y="6309320"/>
            <a:ext cx="6018571" cy="36933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dirty="0" smtClean="0"/>
              <a:t>UMYJEME PROUDEM VODY, POTOM VODOU S JEDLOU SODOU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5724128" y="5157192"/>
            <a:ext cx="3178819" cy="36933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dirty="0" smtClean="0"/>
              <a:t>OMRZLÉ ČÁSTI TEPLE ZABALÍME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563888" y="5589240"/>
            <a:ext cx="5377370" cy="646331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dirty="0" smtClean="0"/>
              <a:t>OMRZLÉ ČÁSTI OMÝVÁME VODOU POSTUPNĚ TEPLEJŠÍ </a:t>
            </a:r>
            <a:br>
              <a:rPr lang="cs-CZ" dirty="0" smtClean="0"/>
            </a:br>
            <a:r>
              <a:rPr lang="cs-CZ" dirty="0" smtClean="0"/>
              <a:t>A DO 40° CELSIA, K LÉKAŘI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3707904" y="4725144"/>
            <a:ext cx="5242525" cy="36933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dirty="0" smtClean="0"/>
              <a:t>UMYJEME PROUDEM VODY, POTOM VODOU S OCTEM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179512" y="3140968"/>
            <a:ext cx="2322944" cy="36933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dirty="0" smtClean="0"/>
              <a:t>POLEPTÁNÍ KYSELINOU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179512" y="2492896"/>
            <a:ext cx="1730410" cy="36933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dirty="0" smtClean="0"/>
              <a:t>TĚŽŠÍ OMRZLINY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179512" y="1700808"/>
            <a:ext cx="1822935" cy="36933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dirty="0" smtClean="0"/>
              <a:t>LEHKÉ OMRZLINY</a:t>
            </a:r>
            <a:endParaRPr lang="cs-CZ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179512" y="3861048"/>
            <a:ext cx="2116220" cy="36933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dirty="0" smtClean="0"/>
              <a:t>POLEPTÁNÍ LOUHEM</a:t>
            </a:r>
            <a:endParaRPr lang="cs-CZ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2627784" y="1124744"/>
            <a:ext cx="6264696" cy="40011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chemeClr val="tx1"/>
                </a:solidFill>
              </a:rPr>
              <a:t>PRVNÍ POMOC</a:t>
            </a:r>
            <a:endParaRPr lang="cs-CZ" sz="20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cs-CZ" dirty="0" smtClean="0"/>
              <a:t>ŘEŠENÍ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179512" y="1124744"/>
            <a:ext cx="2016899" cy="40011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chemeClr val="tx1"/>
                </a:solidFill>
              </a:rPr>
              <a:t>DRUH PORANĚNÍ</a:t>
            </a:r>
            <a:endParaRPr lang="cs-CZ" sz="2000" b="1" dirty="0">
              <a:solidFill>
                <a:schemeClr val="tx1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79512" y="1628800"/>
            <a:ext cx="1184940" cy="36933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dirty="0" smtClean="0"/>
              <a:t>ODŘENINY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3059832" y="2996952"/>
            <a:ext cx="4821256" cy="646331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dirty="0" smtClean="0"/>
              <a:t>POPÁLENÉ MÍSTO CHLADÍME VE STUDENÉ VODĚ, </a:t>
            </a:r>
            <a:br>
              <a:rPr lang="cs-CZ" dirty="0" smtClean="0"/>
            </a:br>
            <a:r>
              <a:rPr lang="cs-CZ" dirty="0" smtClean="0"/>
              <a:t>HEŘMÁNKOVÁ MAST, STERILNÍ KRYTÍ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2555776" y="5517232"/>
            <a:ext cx="6018571" cy="36933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dirty="0" smtClean="0"/>
              <a:t>UMYJEME PROUDEM VODY, POTOM VODOU S JEDLOU SODOU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2555776" y="4221088"/>
            <a:ext cx="3178819" cy="36933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dirty="0" smtClean="0"/>
              <a:t>OMRZLÉ ČÁSTI TEPLE ZABALÍME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2555776" y="4725144"/>
            <a:ext cx="5377370" cy="646331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dirty="0" smtClean="0"/>
              <a:t>OMRZLÉ ČÁSTI OMÝVÁME VODOU POSTUPNĚ TEPLEJŠÍ </a:t>
            </a:r>
            <a:br>
              <a:rPr lang="cs-CZ" dirty="0" smtClean="0"/>
            </a:br>
            <a:r>
              <a:rPr lang="cs-CZ" dirty="0" smtClean="0"/>
              <a:t>A DO 40° CELSIA, K LÉKAŘI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2555776" y="6093296"/>
            <a:ext cx="5242525" cy="36933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dirty="0" smtClean="0"/>
              <a:t>UMYJEME PROUDEM VODY, POTOM VODOU S OCTEM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3059832" y="2276872"/>
            <a:ext cx="5135701" cy="646331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dirty="0" smtClean="0"/>
              <a:t>ZASTAVÍME KRVÁCENÍ, OKOLÍ RÁNY DEZINFIKUJEME, </a:t>
            </a:r>
          </a:p>
          <a:p>
            <a:r>
              <a:rPr lang="cs-CZ" dirty="0" smtClean="0"/>
              <a:t>DOPRAVÍME K LÉKAŘI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179512" y="5517232"/>
            <a:ext cx="2322944" cy="36933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dirty="0" smtClean="0"/>
              <a:t>POLEPTÁNÍ KYSELINOU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179512" y="4725144"/>
            <a:ext cx="1730410" cy="36933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dirty="0" smtClean="0"/>
              <a:t>TĚŽŠÍ OMRZLINY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179512" y="4221088"/>
            <a:ext cx="1822935" cy="36933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dirty="0" smtClean="0"/>
              <a:t>LEHKÉ OMRZLINY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179512" y="3645024"/>
            <a:ext cx="1915396" cy="36933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dirty="0" smtClean="0"/>
              <a:t>TĚŽŠÍ POPÁLENINY</a:t>
            </a:r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179512" y="2996952"/>
            <a:ext cx="2007922" cy="36933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dirty="0" smtClean="0"/>
              <a:t>LEHKÉ POPÁLENINY</a:t>
            </a:r>
            <a:endParaRPr lang="cs-CZ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179512" y="2348880"/>
            <a:ext cx="2746521" cy="36933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dirty="0" smtClean="0"/>
              <a:t>HLUBOKÉ KRVÁCEJÍCÍ RÁNY</a:t>
            </a:r>
            <a:endParaRPr lang="cs-CZ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3059832" y="1556792"/>
            <a:ext cx="3995004" cy="646331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dirty="0" smtClean="0"/>
              <a:t>UMYJEME ČISTOU VODOU, DEZINFEKCE, </a:t>
            </a:r>
            <a:br>
              <a:rPr lang="cs-CZ" dirty="0" smtClean="0"/>
            </a:br>
            <a:r>
              <a:rPr lang="cs-CZ" dirty="0" smtClean="0"/>
              <a:t>NÁPLAST S POLŠTÁŘKEM</a:t>
            </a:r>
            <a:endParaRPr lang="cs-CZ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2555776" y="3717032"/>
            <a:ext cx="6283900" cy="36933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dirty="0" smtClean="0"/>
              <a:t>PŘIVOLÁME LÉKAŘE, POSTIŽENÉHO DOPRAVÍME DO NEMOCNICE</a:t>
            </a:r>
            <a:endParaRPr lang="cs-CZ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179512" y="6021288"/>
            <a:ext cx="2116220" cy="36933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dirty="0" smtClean="0"/>
              <a:t>POLEPTÁNÍ LOUHEM</a:t>
            </a:r>
            <a:endParaRPr lang="cs-CZ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2627784" y="1124744"/>
            <a:ext cx="6264696" cy="40011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chemeClr val="tx1"/>
                </a:solidFill>
              </a:rPr>
              <a:t>PRVNÍ POMOC</a:t>
            </a:r>
            <a:endParaRPr lang="cs-CZ" sz="20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277072"/>
          </a:xfr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r>
              <a:rPr lang="cs-CZ" sz="1800" dirty="0" smtClean="0">
                <a:hlinkClick r:id="rId2"/>
              </a:rPr>
              <a:t>http://commons.wikimedia.org/wiki/File:Fingerprint_detail_on_male_finger.jpg</a:t>
            </a:r>
            <a:endParaRPr lang="cs-CZ" sz="1800" dirty="0" smtClean="0"/>
          </a:p>
          <a:p>
            <a:r>
              <a:rPr lang="cs-CZ" sz="1800" dirty="0" smtClean="0">
                <a:hlinkClick r:id="rId3"/>
              </a:rPr>
              <a:t>http://commons.wikimedia.org/wiki/File:Fingerprintonpaper.jpg</a:t>
            </a:r>
            <a:endParaRPr lang="cs-CZ" sz="1800" dirty="0" smtClean="0"/>
          </a:p>
          <a:p>
            <a:r>
              <a:rPr lang="cs-CZ" sz="1800" dirty="0" smtClean="0">
                <a:hlinkClick r:id="rId4"/>
              </a:rPr>
              <a:t>http://commons.wikimedia.org/wiki/File:Human_skin_structure.jpg</a:t>
            </a:r>
            <a:endParaRPr lang="cs-CZ" sz="1800" dirty="0" smtClean="0"/>
          </a:p>
          <a:p>
            <a:r>
              <a:rPr lang="cs-CZ" sz="1800" dirty="0" smtClean="0">
                <a:hlinkClick r:id="rId5"/>
              </a:rPr>
              <a:t>http://www.</a:t>
            </a:r>
            <a:r>
              <a:rPr lang="cs-CZ" sz="1800" dirty="0" err="1" smtClean="0">
                <a:hlinkClick r:id="rId5"/>
              </a:rPr>
              <a:t>kcosmetic.cz</a:t>
            </a:r>
            <a:r>
              <a:rPr lang="cs-CZ" sz="1800" dirty="0" smtClean="0">
                <a:hlinkClick r:id="rId5"/>
              </a:rPr>
              <a:t>/www-</a:t>
            </a:r>
            <a:r>
              <a:rPr lang="cs-CZ" sz="1800" dirty="0" err="1" smtClean="0">
                <a:hlinkClick r:id="rId5"/>
              </a:rPr>
              <a:t>kcosmetic</a:t>
            </a:r>
            <a:r>
              <a:rPr lang="cs-CZ" sz="1800" dirty="0" smtClean="0">
                <a:hlinkClick r:id="rId5"/>
              </a:rPr>
              <a:t>-</a:t>
            </a:r>
            <a:r>
              <a:rPr lang="cs-CZ" sz="1800" dirty="0" err="1" smtClean="0">
                <a:hlinkClick r:id="rId5"/>
              </a:rPr>
              <a:t>cz</a:t>
            </a:r>
            <a:r>
              <a:rPr lang="cs-CZ" sz="1800" dirty="0" smtClean="0">
                <a:hlinkClick r:id="rId5"/>
              </a:rPr>
              <a:t>/</a:t>
            </a:r>
            <a:r>
              <a:rPr lang="cs-CZ" sz="1800" dirty="0" err="1" smtClean="0">
                <a:hlinkClick r:id="rId5"/>
              </a:rPr>
              <a:t>eshop</a:t>
            </a:r>
            <a:r>
              <a:rPr lang="cs-CZ" sz="1800" dirty="0" smtClean="0">
                <a:hlinkClick r:id="rId5"/>
              </a:rPr>
              <a:t>/11-1-</a:t>
            </a:r>
            <a:r>
              <a:rPr lang="cs-CZ" sz="1800" dirty="0" err="1" smtClean="0">
                <a:hlinkClick r:id="rId5"/>
              </a:rPr>
              <a:t>Fototypy</a:t>
            </a:r>
            <a:r>
              <a:rPr lang="cs-CZ" sz="1800" dirty="0" smtClean="0">
                <a:hlinkClick r:id="rId5"/>
              </a:rPr>
              <a:t>-</a:t>
            </a:r>
            <a:r>
              <a:rPr lang="cs-CZ" sz="1800" dirty="0" err="1" smtClean="0">
                <a:hlinkClick r:id="rId5"/>
              </a:rPr>
              <a:t>kuze</a:t>
            </a:r>
            <a:endParaRPr lang="cs-CZ" sz="1800" dirty="0" smtClean="0"/>
          </a:p>
          <a:p>
            <a:r>
              <a:rPr lang="cs-CZ" sz="1800" dirty="0" smtClean="0">
                <a:hlinkClick r:id="rId6"/>
              </a:rPr>
              <a:t>http://commons.wikimedia.org/wiki/File:Human_Hair_10x.JPG</a:t>
            </a:r>
            <a:endParaRPr lang="cs-CZ" sz="1800" dirty="0" smtClean="0"/>
          </a:p>
          <a:p>
            <a:r>
              <a:rPr lang="cs-CZ" sz="1800" dirty="0" smtClean="0">
                <a:hlinkClick r:id="rId7"/>
              </a:rPr>
              <a:t>http://commons.wikimedia.org/wiki/File:Gray935.png</a:t>
            </a:r>
            <a:endParaRPr lang="cs-CZ" sz="1800" dirty="0" smtClean="0"/>
          </a:p>
          <a:p>
            <a:r>
              <a:rPr lang="cs-CZ" sz="1800" dirty="0" smtClean="0">
                <a:hlinkClick r:id="rId8"/>
              </a:rPr>
              <a:t>http://commons.wikimedia.org/wiki/File:Gray937.png</a:t>
            </a:r>
            <a:endParaRPr lang="cs-CZ" sz="1800" dirty="0" smtClean="0"/>
          </a:p>
          <a:p>
            <a:r>
              <a:rPr lang="cs-CZ" sz="1800" dirty="0" smtClean="0">
                <a:hlinkClick r:id="rId9"/>
              </a:rPr>
              <a:t>http://office.</a:t>
            </a:r>
            <a:r>
              <a:rPr lang="cs-CZ" sz="1800" dirty="0" err="1" smtClean="0">
                <a:hlinkClick r:id="rId9"/>
              </a:rPr>
              <a:t>microsoft.com</a:t>
            </a:r>
            <a:r>
              <a:rPr lang="cs-CZ" sz="1800" dirty="0" smtClean="0">
                <a:hlinkClick r:id="rId9"/>
              </a:rPr>
              <a:t>/</a:t>
            </a:r>
            <a:r>
              <a:rPr lang="cs-CZ" sz="1800" dirty="0" err="1" smtClean="0">
                <a:hlinkClick r:id="rId9"/>
              </a:rPr>
              <a:t>cs</a:t>
            </a:r>
            <a:r>
              <a:rPr lang="cs-CZ" sz="1800" dirty="0" smtClean="0">
                <a:hlinkClick r:id="rId9"/>
              </a:rPr>
              <a:t>-</a:t>
            </a:r>
            <a:r>
              <a:rPr lang="cs-CZ" sz="1800" dirty="0" err="1" smtClean="0">
                <a:hlinkClick r:id="rId9"/>
              </a:rPr>
              <a:t>cz</a:t>
            </a:r>
            <a:r>
              <a:rPr lang="cs-CZ" sz="1800" dirty="0" smtClean="0">
                <a:hlinkClick r:id="rId9"/>
              </a:rPr>
              <a:t>/</a:t>
            </a:r>
            <a:r>
              <a:rPr lang="cs-CZ" sz="1800" dirty="0" err="1" smtClean="0">
                <a:hlinkClick r:id="rId9"/>
              </a:rPr>
              <a:t>images</a:t>
            </a:r>
            <a:r>
              <a:rPr lang="cs-CZ" sz="1800" dirty="0" smtClean="0">
                <a:hlinkClick r:id="rId9"/>
              </a:rPr>
              <a:t>/</a:t>
            </a:r>
            <a:r>
              <a:rPr lang="cs-CZ" sz="1800" dirty="0" err="1" smtClean="0">
                <a:hlinkClick r:id="rId9"/>
              </a:rPr>
              <a:t>results.aspx</a:t>
            </a:r>
            <a:r>
              <a:rPr lang="cs-CZ" sz="1800" dirty="0" smtClean="0">
                <a:hlinkClick r:id="rId9"/>
              </a:rPr>
              <a:t>?</a:t>
            </a:r>
            <a:r>
              <a:rPr lang="cs-CZ" sz="1800" dirty="0" err="1" smtClean="0">
                <a:hlinkClick r:id="rId9"/>
              </a:rPr>
              <a:t>qu</a:t>
            </a:r>
            <a:r>
              <a:rPr lang="cs-CZ" sz="1800" dirty="0" smtClean="0">
                <a:hlinkClick r:id="rId9"/>
              </a:rPr>
              <a:t>=m%C3%</a:t>
            </a:r>
            <a:r>
              <a:rPr lang="cs-CZ" sz="1800" dirty="0" err="1" smtClean="0">
                <a:hlinkClick r:id="rId9"/>
              </a:rPr>
              <a:t>BDdlo</a:t>
            </a:r>
            <a:r>
              <a:rPr lang="cs-CZ" sz="1800" dirty="0" smtClean="0">
                <a:hlinkClick r:id="rId9"/>
              </a:rPr>
              <a:t>&amp;ex=2#</a:t>
            </a:r>
            <a:r>
              <a:rPr lang="cs-CZ" sz="1800" dirty="0" err="1" smtClean="0">
                <a:hlinkClick r:id="rId9"/>
              </a:rPr>
              <a:t>ai</a:t>
            </a:r>
            <a:r>
              <a:rPr lang="cs-CZ" sz="1800" dirty="0" smtClean="0">
                <a:hlinkClick r:id="rId9"/>
              </a:rPr>
              <a:t>:MP900178049|</a:t>
            </a:r>
            <a:endParaRPr lang="cs-CZ" sz="1800" dirty="0" smtClean="0"/>
          </a:p>
          <a:p>
            <a:endParaRPr lang="cs-CZ" sz="1800" dirty="0" smtClean="0"/>
          </a:p>
          <a:p>
            <a:r>
              <a:rPr lang="cs-CZ" sz="1800" dirty="0" smtClean="0"/>
              <a:t>literatura: ČERNÍK, Vladimír. Přírodopis 8 pro základní školy, Biologie člověka. Praha: </a:t>
            </a:r>
            <a:r>
              <a:rPr lang="cs-CZ" sz="1800" dirty="0" err="1" smtClean="0"/>
              <a:t>Nakl</a:t>
            </a:r>
            <a:r>
              <a:rPr lang="cs-CZ" sz="1800" dirty="0" smtClean="0"/>
              <a:t>. SPN, 2009.</a:t>
            </a:r>
          </a:p>
          <a:p>
            <a:endParaRPr lang="cs-CZ" sz="1800" dirty="0" smtClean="0"/>
          </a:p>
          <a:p>
            <a:r>
              <a:rPr lang="cs-CZ" sz="1800" dirty="0" smtClean="0"/>
              <a:t>Autorem materiálu a všech jeho částí, není-li uvedeno jinak, je Mgr. Kateřina Zikmundová. </a:t>
            </a:r>
          </a:p>
          <a:p>
            <a:endParaRPr lang="cs-CZ" sz="1800" dirty="0" smtClean="0"/>
          </a:p>
          <a:p>
            <a:endParaRPr lang="cs-CZ" sz="1800" dirty="0" smtClean="0"/>
          </a:p>
          <a:p>
            <a:endParaRPr lang="cs-CZ" sz="1800" dirty="0" smtClean="0"/>
          </a:p>
          <a:p>
            <a:endParaRPr lang="cs-CZ" sz="1800" dirty="0" smtClean="0"/>
          </a:p>
          <a:p>
            <a:endParaRPr lang="cs-CZ" sz="1800" dirty="0" smtClean="0"/>
          </a:p>
          <a:p>
            <a:endParaRPr lang="cs-CZ" sz="1800" dirty="0" smtClean="0"/>
          </a:p>
          <a:p>
            <a:endParaRPr lang="cs-CZ" sz="1800" dirty="0" smtClean="0"/>
          </a:p>
          <a:p>
            <a:endParaRPr lang="cs-CZ" sz="1800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191</TotalTime>
  <Words>953</Words>
  <Application>Microsoft Office PowerPoint</Application>
  <PresentationFormat>Předvádění na obrazovce (4:3)</PresentationFormat>
  <Paragraphs>219</Paragraphs>
  <Slides>19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19</vt:i4>
      </vt:variant>
    </vt:vector>
  </HeadingPairs>
  <TitlesOfParts>
    <vt:vector size="20" baseType="lpstr">
      <vt:lpstr>Motiv sady Office</vt:lpstr>
      <vt:lpstr>Snímek 1</vt:lpstr>
      <vt:lpstr>Snímek 2</vt:lpstr>
      <vt:lpstr>Kožní soustava</vt:lpstr>
      <vt:lpstr>Kůže</vt:lpstr>
      <vt:lpstr>Stavba kůže</vt:lpstr>
      <vt:lpstr>Pokožka</vt:lpstr>
      <vt:lpstr>Papilární linie</vt:lpstr>
      <vt:lpstr>Fitzpatrikovy fototypy kůže</vt:lpstr>
      <vt:lpstr>Škára</vt:lpstr>
      <vt:lpstr>Kožní deriváty</vt:lpstr>
      <vt:lpstr>Podkožní vazivo</vt:lpstr>
      <vt:lpstr>Péče o kůži</vt:lpstr>
      <vt:lpstr>První pomoc</vt:lpstr>
      <vt:lpstr>Otázky 1</vt:lpstr>
      <vt:lpstr>Otázky 2</vt:lpstr>
      <vt:lpstr>SPOJ 1</vt:lpstr>
      <vt:lpstr>SPOJ 2</vt:lpstr>
      <vt:lpstr>ŘEŠENÍ</vt:lpstr>
      <vt:lpstr>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Kateřina</dc:creator>
  <cp:lastModifiedBy>Dum</cp:lastModifiedBy>
  <cp:revision>41</cp:revision>
  <dcterms:created xsi:type="dcterms:W3CDTF">2013-02-05T18:04:50Z</dcterms:created>
  <dcterms:modified xsi:type="dcterms:W3CDTF">2013-03-20T20:51:46Z</dcterms:modified>
</cp:coreProperties>
</file>