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6" r:id="rId4"/>
    <p:sldId id="284" r:id="rId5"/>
    <p:sldId id="259" r:id="rId6"/>
    <p:sldId id="276" r:id="rId7"/>
    <p:sldId id="260" r:id="rId8"/>
    <p:sldId id="278" r:id="rId9"/>
    <p:sldId id="261" r:id="rId10"/>
    <p:sldId id="262" r:id="rId11"/>
    <p:sldId id="283" r:id="rId12"/>
    <p:sldId id="263" r:id="rId13"/>
    <p:sldId id="264" r:id="rId14"/>
    <p:sldId id="265" r:id="rId15"/>
    <p:sldId id="266" r:id="rId16"/>
    <p:sldId id="267" r:id="rId17"/>
    <p:sldId id="279" r:id="rId18"/>
    <p:sldId id="268" r:id="rId19"/>
    <p:sldId id="269" r:id="rId20"/>
    <p:sldId id="281" r:id="rId21"/>
    <p:sldId id="273" r:id="rId22"/>
    <p:sldId id="282" r:id="rId23"/>
    <p:sldId id="274" r:id="rId24"/>
    <p:sldId id="275" r:id="rId25"/>
    <p:sldId id="27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0E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431B3E-A3CE-4362-8C06-F9D022DE0D2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33F800-9100-4C44-9A2D-1BDB4B5F54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758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46A40-165E-4FB8-8AC9-CD5F292527EA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5CA90-2089-4E14-A1B1-F151AF379F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TScan.jpg" TargetMode="External"/><Relationship Id="rId3" Type="http://schemas.openxmlformats.org/officeDocument/2006/relationships/hyperlink" Target="http://commons.wikimedia.org/wiki/File:Vertebrate-brain-regions.png" TargetMode="External"/><Relationship Id="rId7" Type="http://schemas.openxmlformats.org/officeDocument/2006/relationships/hyperlink" Target="http://commons.wikimedia.org/wiki/File:Vypocetni_tomograf.jpg" TargetMode="External"/><Relationship Id="rId2" Type="http://schemas.openxmlformats.org/officeDocument/2006/relationships/hyperlink" Target="http://commons.wikimedia.org/wiki/File:GolgiStainedPyramidalCel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andicapped_Accessible_sign.svg" TargetMode="External"/><Relationship Id="rId5" Type="http://schemas.openxmlformats.org/officeDocument/2006/relationships/hyperlink" Target="http://commons.wikimedia.org/wiki/File:Blue-lightweight-wheelchair.jpg?uselang=cs" TargetMode="External"/><Relationship Id="rId4" Type="http://schemas.openxmlformats.org/officeDocument/2006/relationships/hyperlink" Target="http://commons.wikimedia.org/wiki/File:Cerveaux_hommes_rhinoc%C3%A9ros_et_dauphi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VY_32_INOVACE_XII_3_19_NERVOVÁ SOUSTAVA – MOZEK, MÍCHA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3              Pořadové číslo DUM</a:t>
            </a:r>
            <a:r>
              <a:rPr lang="cs-CZ" b="1" smtClean="0"/>
              <a:t>: </a:t>
            </a:r>
            <a:r>
              <a:rPr lang="cs-CZ" b="1" smtClean="0"/>
              <a:t>19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27280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částí nervové soustavy – mozku, míchy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nejdůležitější součásti nervové soustavy, popíše stavbu mozku a míchy,  uvede význam jednotlivých částí  a na nákresech prokáže znalost jejich umístění, uvědomuje si význam  vyšší nervové činnosti člověka.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8. ročník, 13 – 14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neuron, mozek, mícha, nervy, prodloužená mícha, mozeček, most, střední mozek, mezimozek, koncová mozek, čelní lalok, temenní lalok, týlní lalok, spánkový lalok, hemisféra, mozková kůra, encefalograf, encefalogram, počítačová tomografie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40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stavbou mozku a míchy, podrobně vysvětlí jednotlivé části, upozorní na význam  nervových buněk a nezastupitelné místo vyšší nervové činnosti v myšlení, paměti a řeči člověka.</a:t>
            </a:r>
          </a:p>
          <a:p>
            <a:r>
              <a:rPr lang="cs-CZ" smtClean="0"/>
              <a:t>Žáci </a:t>
            </a:r>
            <a:r>
              <a:rPr lang="cs-CZ" dirty="0" smtClean="0"/>
              <a:t>aktivně doplňují 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Nervová soustava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05064"/>
            <a:ext cx="6400800" cy="55091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Mozek, mícha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Mozky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obratlovců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Zástupný symbol pro obsah 3" descr="skenování0004.jpg"/>
          <p:cNvPicPr>
            <a:picLocks noChangeAspect="1"/>
          </p:cNvPicPr>
          <p:nvPr/>
        </p:nvPicPr>
        <p:blipFill>
          <a:blip r:embed="rId2" cstate="print"/>
          <a:srcRect l="68980" t="61485" r="16466" b="32925"/>
          <a:stretch>
            <a:fillRect/>
          </a:stretch>
        </p:blipFill>
        <p:spPr>
          <a:xfrm rot="10800000">
            <a:off x="5940152" y="1628800"/>
            <a:ext cx="2631060" cy="1368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Zástupný symbol pro obsah 3" descr="skenování0004.jpg"/>
          <p:cNvPicPr>
            <a:picLocks noChangeAspect="1"/>
          </p:cNvPicPr>
          <p:nvPr/>
        </p:nvPicPr>
        <p:blipFill>
          <a:blip r:embed="rId2" cstate="print"/>
          <a:srcRect l="68980" t="52721" r="14137" b="38249"/>
          <a:stretch>
            <a:fillRect/>
          </a:stretch>
        </p:blipFill>
        <p:spPr>
          <a:xfrm rot="10800000">
            <a:off x="755576" y="4437112"/>
            <a:ext cx="2088231" cy="15121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Zástupný symbol pro obsah 3" descr="skenování00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68980" t="66466" r="16466" b="23968"/>
          <a:stretch>
            <a:fillRect/>
          </a:stretch>
        </p:blipFill>
        <p:spPr>
          <a:xfrm rot="10800000">
            <a:off x="3419872" y="1772816"/>
            <a:ext cx="1861076" cy="16561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Zástupný symbol pro obsah 3" descr="skenování0004.jpg"/>
          <p:cNvPicPr>
            <a:picLocks noChangeAspect="1"/>
          </p:cNvPicPr>
          <p:nvPr/>
        </p:nvPicPr>
        <p:blipFill>
          <a:blip r:embed="rId2" cstate="print"/>
          <a:srcRect l="68980" t="75675" r="16466" b="15295"/>
          <a:stretch>
            <a:fillRect/>
          </a:stretch>
        </p:blipFill>
        <p:spPr>
          <a:xfrm rot="10800000">
            <a:off x="683568" y="1628800"/>
            <a:ext cx="1800199" cy="15121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Zástupný symbol pro obsah 3" descr="skenování0004.jpg"/>
          <p:cNvPicPr>
            <a:picLocks noChangeAspect="1"/>
          </p:cNvPicPr>
          <p:nvPr/>
        </p:nvPicPr>
        <p:blipFill>
          <a:blip r:embed="rId2" cstate="print"/>
          <a:srcRect l="70144" t="43741" r="12973" b="47659"/>
          <a:stretch>
            <a:fillRect/>
          </a:stretch>
        </p:blipFill>
        <p:spPr>
          <a:xfrm rot="10800000">
            <a:off x="3347864" y="4437112"/>
            <a:ext cx="2088231" cy="14401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Zástupný symbol pro obsah 3" descr="skenování0004.jpg"/>
          <p:cNvPicPr>
            <a:picLocks noChangeAspect="1"/>
          </p:cNvPicPr>
          <p:nvPr/>
        </p:nvPicPr>
        <p:blipFill>
          <a:blip r:embed="rId2" cstate="print"/>
          <a:srcRect l="70144" t="31651" r="13555" b="55879"/>
          <a:stretch>
            <a:fillRect/>
          </a:stretch>
        </p:blipFill>
        <p:spPr>
          <a:xfrm rot="10800000">
            <a:off x="6156176" y="4005064"/>
            <a:ext cx="2016223" cy="20882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1187624" y="3284984"/>
            <a:ext cx="595035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573016"/>
            <a:ext cx="134459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3212976"/>
            <a:ext cx="61427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6021288"/>
            <a:ext cx="64088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6093296"/>
            <a:ext cx="63325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6237312"/>
            <a:ext cx="86409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člověk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Mozek člověka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6 částí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koncový mozek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mezimozek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střední mozek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mozeček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prodloužená mícha</a:t>
            </a:r>
          </a:p>
        </p:txBody>
      </p:sp>
      <p:pic>
        <p:nvPicPr>
          <p:cNvPr id="4" name="Obrázek 3" descr="skenování0004.jpg"/>
          <p:cNvPicPr>
            <a:picLocks noChangeAspect="1"/>
          </p:cNvPicPr>
          <p:nvPr/>
        </p:nvPicPr>
        <p:blipFill>
          <a:blip r:embed="rId2" cstate="print"/>
          <a:srcRect t="54850" r="39806" b="21000"/>
          <a:stretch>
            <a:fillRect/>
          </a:stretch>
        </p:blipFill>
        <p:spPr>
          <a:xfrm rot="10800000">
            <a:off x="3779912" y="2780928"/>
            <a:ext cx="5037430" cy="27363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NEURON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File:GolgiStainedPyramidalCe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832648" cy="38789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Povrch mozku a míchy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mozek </a:t>
            </a:r>
            <a:endParaRPr lang="cs-CZ" sz="2400" b="1" dirty="0" smtClean="0"/>
          </a:p>
          <a:p>
            <a:r>
              <a:rPr lang="cs-CZ" sz="2400" dirty="0" smtClean="0"/>
              <a:t>plena mozková – vazivový obal, přiléhá k lebce</a:t>
            </a:r>
          </a:p>
          <a:p>
            <a:r>
              <a:rPr lang="cs-CZ" sz="2400" dirty="0" smtClean="0"/>
              <a:t>mozkomíšní mok – tekutina vyplňující prostor</a:t>
            </a:r>
          </a:p>
          <a:p>
            <a:r>
              <a:rPr lang="cs-CZ" sz="2400" dirty="0" smtClean="0"/>
              <a:t>plena mozková – pokrývá mozkovou tkáň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mícha</a:t>
            </a:r>
            <a:endParaRPr lang="cs-CZ" sz="2400" dirty="0" smtClean="0"/>
          </a:p>
          <a:p>
            <a:r>
              <a:rPr lang="cs-CZ" sz="2400" dirty="0" smtClean="0"/>
              <a:t>plena míšní – vazivový obal, přiléhá k páteři</a:t>
            </a:r>
          </a:p>
          <a:p>
            <a:r>
              <a:rPr lang="cs-CZ" sz="2400" dirty="0" smtClean="0"/>
              <a:t>mozkomíšní mok – tekutina vyplňující prostor</a:t>
            </a:r>
          </a:p>
          <a:p>
            <a:r>
              <a:rPr lang="cs-CZ" sz="2400" dirty="0" smtClean="0"/>
              <a:t>plena míšní – pokrývá míchu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Mozek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4818" name="Picture 2" descr="File:Cerveaux hommes rhinocéros et dauphin.JPG"/>
          <p:cNvPicPr>
            <a:picLocks noChangeAspect="1" noChangeArrowheads="1"/>
          </p:cNvPicPr>
          <p:nvPr/>
        </p:nvPicPr>
        <p:blipFill>
          <a:blip r:embed="rId2" cstate="print"/>
          <a:srcRect t="7560" b="13061"/>
          <a:stretch>
            <a:fillRect/>
          </a:stretch>
        </p:blipFill>
        <p:spPr bwMode="auto">
          <a:xfrm>
            <a:off x="755576" y="1340768"/>
            <a:ext cx="7620000" cy="4536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827584" y="6021288"/>
            <a:ext cx="14251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lidský mozek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31840" y="6021288"/>
            <a:ext cx="18494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mozek nosorožce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84168" y="5949280"/>
            <a:ext cx="1492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mozek delfína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Mícha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nervová trubice</a:t>
            </a:r>
          </a:p>
          <a:p>
            <a:r>
              <a:rPr lang="cs-CZ" sz="2800" dirty="0" smtClean="0"/>
              <a:t>prochází páteřními otvory obratlů</a:t>
            </a:r>
          </a:p>
          <a:p>
            <a:r>
              <a:rPr lang="cs-CZ" sz="2800" dirty="0" smtClean="0"/>
              <a:t>horní konec napojen na prodlouženou míchu</a:t>
            </a:r>
          </a:p>
          <a:p>
            <a:r>
              <a:rPr lang="cs-CZ" sz="2800" dirty="0" smtClean="0"/>
              <a:t>dolní část končí u druhého bederního obratle</a:t>
            </a:r>
          </a:p>
          <a:p>
            <a:r>
              <a:rPr lang="cs-CZ" sz="2800" b="1" dirty="0" smtClean="0"/>
              <a:t>vychází z ní 31 párů míšních nervů</a:t>
            </a:r>
          </a:p>
          <a:p>
            <a:r>
              <a:rPr lang="cs-CZ" sz="2800" dirty="0" smtClean="0"/>
              <a:t>nervy dostředivé – vedou vzruchy z orgánů do míchy</a:t>
            </a:r>
          </a:p>
          <a:p>
            <a:r>
              <a:rPr lang="cs-CZ" sz="2800" dirty="0" smtClean="0"/>
              <a:t>nervy odstředivé – vedou od míchy do orgánů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Mícha - stavba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povrch: </a:t>
            </a:r>
            <a:r>
              <a:rPr lang="cs-CZ" sz="2800" b="1" dirty="0" smtClean="0"/>
              <a:t>bílá hmota </a:t>
            </a:r>
            <a:r>
              <a:rPr lang="cs-CZ" sz="2800" dirty="0" smtClean="0"/>
              <a:t>– obaly nervových vláken</a:t>
            </a:r>
          </a:p>
          <a:p>
            <a:r>
              <a:rPr lang="cs-CZ" sz="2800" dirty="0" smtClean="0"/>
              <a:t>vnitřek: </a:t>
            </a:r>
            <a:r>
              <a:rPr lang="cs-CZ" sz="2800" b="1" dirty="0" smtClean="0"/>
              <a:t>šedá hmota </a:t>
            </a:r>
            <a:r>
              <a:rPr lang="cs-CZ" sz="2800" dirty="0" smtClean="0"/>
              <a:t>– těla nervových buněk</a:t>
            </a:r>
          </a:p>
          <a:p>
            <a:r>
              <a:rPr lang="cs-CZ" sz="2800" b="1" dirty="0" smtClean="0"/>
              <a:t>přední rohy míšní </a:t>
            </a:r>
            <a:r>
              <a:rPr lang="cs-CZ" sz="2800" dirty="0" smtClean="0"/>
              <a:t>– předávají vzruchy po hybných motorických vláknech do svalů</a:t>
            </a:r>
          </a:p>
          <a:p>
            <a:r>
              <a:rPr lang="cs-CZ" sz="2800" b="1" dirty="0" smtClean="0"/>
              <a:t>zadní rohy míšní </a:t>
            </a:r>
            <a:r>
              <a:rPr lang="cs-CZ" sz="2800" dirty="0" smtClean="0"/>
              <a:t>– přiváděny informace ze smyslových receptorů ve svalech, kůži apod.</a:t>
            </a:r>
          </a:p>
          <a:p>
            <a:r>
              <a:rPr lang="cs-CZ" sz="2800" dirty="0" smtClean="0"/>
              <a:t>uprostřed je </a:t>
            </a:r>
            <a:r>
              <a:rPr lang="cs-CZ" sz="2800" b="1" dirty="0" smtClean="0"/>
              <a:t>míšní kanálek </a:t>
            </a:r>
            <a:r>
              <a:rPr lang="cs-CZ" sz="2800" dirty="0" smtClean="0"/>
              <a:t>vyplněný míšním mokem</a:t>
            </a:r>
          </a:p>
          <a:p>
            <a:r>
              <a:rPr lang="cs-CZ" sz="2800" b="1" dirty="0" smtClean="0"/>
              <a:t>mícha je spojena s mozkem</a:t>
            </a:r>
          </a:p>
          <a:p>
            <a:r>
              <a:rPr lang="cs-CZ" sz="2800" dirty="0" smtClean="0"/>
              <a:t>porušení nervových spojení míchy s mozkem má za následek vážné poruchy hybnosti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Příčný řez míchou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skenování00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9142" t="73818" r="21769" b="8181"/>
          <a:stretch>
            <a:fillRect/>
          </a:stretch>
        </p:blipFill>
        <p:spPr>
          <a:xfrm>
            <a:off x="1475656" y="1916832"/>
            <a:ext cx="6120680" cy="38472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Mícha - význam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zdravý vývoj nutné propojení míchy s mozkem</a:t>
            </a:r>
          </a:p>
          <a:p>
            <a:r>
              <a:rPr lang="cs-CZ" dirty="0" smtClean="0"/>
              <a:t>poškození míchy po úrazu může vést </a:t>
            </a:r>
            <a:br>
              <a:rPr lang="cs-CZ" dirty="0" smtClean="0"/>
            </a:br>
            <a:r>
              <a:rPr lang="cs-CZ" dirty="0" smtClean="0"/>
              <a:t>k ochrnutí horních a dolních končetin, poruchám dýchání, trávení, vylučování, rozmnožovacích schopností, mluvení</a:t>
            </a:r>
            <a:endParaRPr lang="cs-CZ" b="1" dirty="0"/>
          </a:p>
        </p:txBody>
      </p:sp>
      <p:pic>
        <p:nvPicPr>
          <p:cNvPr id="11266" name="Picture 2" descr="File:Blue-lightweight-wheelchai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221088"/>
            <a:ext cx="1764704" cy="2352938"/>
          </a:xfrm>
          <a:prstGeom prst="rect">
            <a:avLst/>
          </a:prstGeom>
          <a:noFill/>
        </p:spPr>
      </p:pic>
      <p:pic>
        <p:nvPicPr>
          <p:cNvPr id="11268" name="Picture 4" descr="File:Handicapped Accessible sign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085184"/>
            <a:ext cx="1055415" cy="105541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347864" y="6237312"/>
            <a:ext cx="32664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Mezinárodní symbol přístupnosti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Mozek - části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prodloužená mícha</a:t>
            </a:r>
          </a:p>
          <a:p>
            <a:r>
              <a:rPr lang="cs-CZ" sz="2800" dirty="0" smtClean="0"/>
              <a:t>navazuje na páteřní míchu</a:t>
            </a:r>
          </a:p>
          <a:p>
            <a:r>
              <a:rPr lang="cs-CZ" sz="2800" dirty="0" smtClean="0"/>
              <a:t>jsou zde uložena životně důležitá centra, která řídí činnost tělních soustav</a:t>
            </a:r>
          </a:p>
          <a:p>
            <a:r>
              <a:rPr lang="cs-CZ" sz="2800" dirty="0" smtClean="0"/>
              <a:t>jsou zde centra nepodmíněných reflexů:</a:t>
            </a:r>
          </a:p>
          <a:p>
            <a:pPr>
              <a:buNone/>
            </a:pPr>
            <a:r>
              <a:rPr lang="cs-CZ" sz="2800" dirty="0" smtClean="0"/>
              <a:t>	polykání, slinění, sání, kýchání, kašlání, zvracení</a:t>
            </a:r>
          </a:p>
          <a:p>
            <a:pPr>
              <a:buNone/>
            </a:pPr>
            <a:r>
              <a:rPr lang="cs-CZ" b="1" dirty="0" smtClean="0"/>
              <a:t>most </a:t>
            </a:r>
          </a:p>
          <a:p>
            <a:r>
              <a:rPr lang="cs-CZ" sz="2800" dirty="0" smtClean="0"/>
              <a:t>navazuje na prodlouženou míchu a propojuje ji s ostatními částmi mozku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Mozek - části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/>
              <a:t>mozeček</a:t>
            </a:r>
          </a:p>
          <a:p>
            <a:r>
              <a:rPr lang="cs-CZ" sz="2800" dirty="0" smtClean="0"/>
              <a:t>zpracovává informace z rovnovážného ústrojí, pohybových center</a:t>
            </a:r>
          </a:p>
          <a:p>
            <a:r>
              <a:rPr lang="cs-CZ" sz="2800" dirty="0" smtClean="0"/>
              <a:t>využívá je k udržování rovnováhy a řízení pohybů</a:t>
            </a:r>
          </a:p>
          <a:p>
            <a:r>
              <a:rPr lang="cs-CZ" sz="2800" dirty="0" smtClean="0"/>
              <a:t>činnost lze porušit alkoholem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střední mozek</a:t>
            </a:r>
          </a:p>
          <a:p>
            <a:r>
              <a:rPr lang="cs-CZ" sz="2800" dirty="0" smtClean="0"/>
              <a:t>vytvářejí se zde složité pohybové reflexy</a:t>
            </a:r>
          </a:p>
          <a:p>
            <a:r>
              <a:rPr lang="cs-CZ" sz="2800" dirty="0" smtClean="0"/>
              <a:t>nervy pro pohybovou souhru očí, hlavy a celého těla</a:t>
            </a:r>
          </a:p>
          <a:p>
            <a:r>
              <a:rPr lang="cs-CZ" sz="2800" dirty="0" smtClean="0"/>
              <a:t>centra pro rozlišení pohybujících se předmětů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Mozek - části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mezimozek</a:t>
            </a:r>
          </a:p>
          <a:p>
            <a:r>
              <a:rPr lang="cs-CZ" sz="2800" dirty="0" smtClean="0"/>
              <a:t>procházejí zde smyslové dráhy</a:t>
            </a:r>
          </a:p>
          <a:p>
            <a:r>
              <a:rPr lang="cs-CZ" sz="2800" dirty="0" smtClean="0"/>
              <a:t>centrum pro řízení a sjednocení činnosti vnitřních orgánů</a:t>
            </a:r>
          </a:p>
          <a:p>
            <a:r>
              <a:rPr lang="cs-CZ" sz="2800" dirty="0" smtClean="0"/>
              <a:t>pokyny upravují činnost soustav (oběhové, dýchací, trávicí) při zvýšené fyzické nebo psychické zátěži a v době klidu</a:t>
            </a:r>
          </a:p>
          <a:p>
            <a:r>
              <a:rPr lang="cs-CZ" sz="2800" dirty="0" smtClean="0"/>
              <a:t>centra pro řízení tělesné teploty</a:t>
            </a:r>
          </a:p>
          <a:p>
            <a:r>
              <a:rPr lang="cs-CZ" sz="2800" dirty="0" smtClean="0"/>
              <a:t>centra pro bdění a spánek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Mozek - části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/>
              <a:t>koncový mozek</a:t>
            </a:r>
          </a:p>
          <a:p>
            <a:r>
              <a:rPr lang="cs-CZ" sz="2800" dirty="0" smtClean="0"/>
              <a:t>největší část mozku</a:t>
            </a:r>
          </a:p>
          <a:p>
            <a:r>
              <a:rPr lang="cs-CZ" sz="2800" dirty="0" smtClean="0"/>
              <a:t>pravá a levá polokoule (hemisféra)</a:t>
            </a:r>
          </a:p>
          <a:p>
            <a:r>
              <a:rPr lang="cs-CZ" sz="2800" dirty="0" smtClean="0"/>
              <a:t>povrch – mozková kůra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šedá kůra mozková </a:t>
            </a:r>
            <a:r>
              <a:rPr lang="cs-CZ" sz="2800" dirty="0" smtClean="0"/>
              <a:t>– tvořena těly nervových buněk</a:t>
            </a:r>
          </a:p>
          <a:p>
            <a:r>
              <a:rPr lang="cs-CZ" sz="2800" dirty="0" smtClean="0"/>
              <a:t>po narození asi 15 mld. neuronů</a:t>
            </a:r>
          </a:p>
          <a:p>
            <a:r>
              <a:rPr lang="cs-CZ" sz="2800" dirty="0" smtClean="0"/>
              <a:t>během života se neobnovují, počet klesá</a:t>
            </a:r>
          </a:p>
          <a:p>
            <a:r>
              <a:rPr lang="cs-CZ" sz="2800" dirty="0" smtClean="0"/>
              <a:t>neurony ničí hlavně alkohol, drogy, hluk, stres</a:t>
            </a:r>
          </a:p>
          <a:p>
            <a:r>
              <a:rPr lang="cs-CZ" sz="2800" dirty="0" smtClean="0"/>
              <a:t>mozková kůra tvoří záhyby (závity), které povrch zvětšují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Mozek žraloka a člověka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6866" name="Picture 2" descr="File:Vertebrate-brain-regions.png"/>
          <p:cNvPicPr>
            <a:picLocks noChangeAspect="1" noChangeArrowheads="1"/>
          </p:cNvPicPr>
          <p:nvPr/>
        </p:nvPicPr>
        <p:blipFill>
          <a:blip r:embed="rId2" cstate="print"/>
          <a:srcRect t="21455"/>
          <a:stretch>
            <a:fillRect/>
          </a:stretch>
        </p:blipFill>
        <p:spPr bwMode="auto">
          <a:xfrm>
            <a:off x="3923928" y="1628800"/>
            <a:ext cx="3962400" cy="4481340"/>
          </a:xfrm>
          <a:prstGeom prst="rect">
            <a:avLst/>
          </a:prstGeom>
          <a:noFill/>
        </p:spPr>
      </p:pic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251520" y="2420888"/>
          <a:ext cx="2160240" cy="1800200"/>
        </p:xfrm>
        <a:graphic>
          <a:graphicData uri="http://schemas.openxmlformats.org/drawingml/2006/table">
            <a:tbl>
              <a:tblPr/>
              <a:tblGrid>
                <a:gridCol w="1080120"/>
                <a:gridCol w="1080120"/>
              </a:tblGrid>
              <a:tr h="1800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39552" y="2276872"/>
            <a:ext cx="2520280" cy="2351413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3A0EF6"/>
                </a:solidFill>
                <a:latin typeface="Times New Roman"/>
                <a:ea typeface="Times New Roman"/>
                <a:cs typeface="Times New Roman"/>
              </a:rPr>
              <a:t>Koncový mozek</a:t>
            </a:r>
            <a:r>
              <a:rPr lang="cs-CZ" sz="2000" dirty="0" smtClean="0">
                <a:solidFill>
                  <a:srgbClr val="3A0EF6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</a:rPr>
              <a:t>  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ea typeface="Times New Roman"/>
                <a:cs typeface="Times New Roman"/>
              </a:rPr>
              <a:t>  </a:t>
            </a:r>
            <a:r>
              <a:rPr lang="cs-CZ" dirty="0" smtClean="0">
                <a:latin typeface="Times New Roman"/>
                <a:ea typeface="Times New Roman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FFFF00"/>
                </a:solidFill>
                <a:latin typeface="Times New Roman"/>
                <a:ea typeface="Times New Roman"/>
                <a:cs typeface="Times New Roman"/>
              </a:rPr>
              <a:t>Mezimozek</a:t>
            </a:r>
            <a:r>
              <a:rPr lang="cs-CZ" sz="2000" dirty="0" smtClean="0">
                <a:solidFill>
                  <a:srgbClr val="FFFF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imes New Roman"/>
                <a:ea typeface="Times New Roman"/>
                <a:cs typeface="Times New Roman"/>
              </a:rPr>
              <a:t>    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00B050"/>
                </a:solidFill>
                <a:latin typeface="Times New Roman"/>
                <a:ea typeface="Times New Roman"/>
                <a:cs typeface="Times New Roman"/>
              </a:rPr>
              <a:t>Střední mozek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FF0000"/>
                </a:solidFill>
                <a:latin typeface="Times New Roman"/>
                <a:ea typeface="Calibri"/>
                <a:cs typeface="Times New Roman"/>
              </a:rPr>
              <a:t>Mozeček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Varolův most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/>
                <a:ea typeface="Calibri"/>
                <a:cs typeface="Times New Roman"/>
              </a:rPr>
              <a:t>Prodloužená mícha</a:t>
            </a: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  <a:ea typeface="Calibri"/>
              <a:cs typeface="Times New Roman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Koncový mozek - laloky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mozková kůra je členěna hlubokými brázdami v </a:t>
            </a:r>
            <a:r>
              <a:rPr lang="cs-CZ" sz="2800" b="1" dirty="0" smtClean="0"/>
              <a:t>mozkové laloky</a:t>
            </a:r>
          </a:p>
          <a:p>
            <a:r>
              <a:rPr lang="cs-CZ" sz="2800" dirty="0" smtClean="0"/>
              <a:t>čelní lalok</a:t>
            </a:r>
          </a:p>
          <a:p>
            <a:r>
              <a:rPr lang="cs-CZ" sz="2800" dirty="0" smtClean="0"/>
              <a:t>temenní lalok</a:t>
            </a:r>
          </a:p>
          <a:p>
            <a:r>
              <a:rPr lang="cs-CZ" sz="2800" dirty="0" smtClean="0"/>
              <a:t>týlní lalok</a:t>
            </a:r>
          </a:p>
          <a:p>
            <a:r>
              <a:rPr lang="cs-CZ" sz="2800" dirty="0" smtClean="0"/>
              <a:t>spánkový lalok</a:t>
            </a:r>
          </a:p>
        </p:txBody>
      </p:sp>
      <p:pic>
        <p:nvPicPr>
          <p:cNvPr id="4" name="Zástupný symbol pro obsah 3" descr="skenování0005.jpg"/>
          <p:cNvPicPr>
            <a:picLocks noChangeAspect="1"/>
          </p:cNvPicPr>
          <p:nvPr/>
        </p:nvPicPr>
        <p:blipFill>
          <a:blip r:embed="rId2" cstate="print"/>
          <a:srcRect l="1473" t="22124" r="67948" b="57490"/>
          <a:stretch>
            <a:fillRect/>
          </a:stretch>
        </p:blipFill>
        <p:spPr>
          <a:xfrm>
            <a:off x="4427984" y="2677091"/>
            <a:ext cx="4104456" cy="37562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Mozek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b="1" dirty="0" smtClean="0"/>
              <a:t>Plocha mozkové kůry – obsahuje centra pro:</a:t>
            </a:r>
          </a:p>
          <a:p>
            <a:r>
              <a:rPr lang="cs-CZ" sz="2800" dirty="0" smtClean="0"/>
              <a:t>pohyb svalstva horní končetiny</a:t>
            </a:r>
          </a:p>
          <a:p>
            <a:r>
              <a:rPr lang="cs-CZ" sz="2800" dirty="0" smtClean="0"/>
              <a:t>jemnou motoriku prstů ruky, palce</a:t>
            </a:r>
          </a:p>
          <a:p>
            <a:r>
              <a:rPr lang="cs-CZ" sz="2800" dirty="0" smtClean="0"/>
              <a:t>řízení svalstva jazyka a dalších svalů nutných k mluvení – řeči</a:t>
            </a:r>
          </a:p>
          <a:p>
            <a:r>
              <a:rPr lang="cs-CZ" sz="2800" dirty="0" smtClean="0"/>
              <a:t>myšlení</a:t>
            </a:r>
          </a:p>
          <a:p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Mozkové tkáně </a:t>
            </a:r>
            <a:r>
              <a:rPr lang="cs-CZ" sz="2800" dirty="0" smtClean="0"/>
              <a:t>jsou závislé na dostatečném přívodu kyslíku</a:t>
            </a:r>
          </a:p>
          <a:p>
            <a:r>
              <a:rPr lang="cs-CZ" sz="2800" dirty="0" smtClean="0"/>
              <a:t>mozkem proteče 1 l krve za minutu</a:t>
            </a:r>
          </a:p>
          <a:p>
            <a:r>
              <a:rPr lang="cs-CZ" sz="2800" b="1" dirty="0" smtClean="0"/>
              <a:t>pokud je mozek déle než 5 minut bez kyslíku, tkáň začne odumírat</a:t>
            </a:r>
          </a:p>
          <a:p>
            <a:r>
              <a:rPr lang="cs-CZ" sz="2800" dirty="0" smtClean="0"/>
              <a:t>první pomoc – </a:t>
            </a:r>
            <a:r>
              <a:rPr lang="cs-CZ" sz="2800" b="1" dirty="0" smtClean="0"/>
              <a:t>okamžitá resuscitace, umělé dýchání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Hlavní centra uložená v mozkové kůře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skenování0005.jpg"/>
          <p:cNvPicPr>
            <a:picLocks noChangeAspect="1"/>
          </p:cNvPicPr>
          <p:nvPr/>
        </p:nvPicPr>
        <p:blipFill>
          <a:blip r:embed="rId2" cstate="print"/>
          <a:srcRect l="31453" t="22124" r="30773" b="57490"/>
          <a:stretch>
            <a:fillRect/>
          </a:stretch>
        </p:blipFill>
        <p:spPr>
          <a:xfrm>
            <a:off x="1547664" y="1700808"/>
            <a:ext cx="5832648" cy="4321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Vyšší nervová činnost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nejsložitější podmíněné reflexy jejichž podnětem je </a:t>
            </a:r>
            <a:r>
              <a:rPr lang="cs-CZ" sz="2800" b="1" dirty="0" smtClean="0"/>
              <a:t>slovo</a:t>
            </a:r>
          </a:p>
          <a:p>
            <a:r>
              <a:rPr lang="cs-CZ" sz="2800" dirty="0" smtClean="0"/>
              <a:t>umožňuje člověku </a:t>
            </a:r>
            <a:r>
              <a:rPr lang="cs-CZ" sz="2800" b="1" dirty="0" smtClean="0"/>
              <a:t>myšlení, řeč, paměť</a:t>
            </a:r>
          </a:p>
          <a:p>
            <a:r>
              <a:rPr lang="cs-CZ" sz="2800" b="1" dirty="0" smtClean="0"/>
              <a:t>encefalograf </a:t>
            </a:r>
            <a:r>
              <a:rPr lang="cs-CZ" sz="2800" dirty="0" smtClean="0"/>
              <a:t>– přístroj</a:t>
            </a:r>
          </a:p>
          <a:p>
            <a:r>
              <a:rPr lang="cs-CZ" sz="2800" b="1" dirty="0" err="1" smtClean="0"/>
              <a:t>encefalogram</a:t>
            </a:r>
            <a:r>
              <a:rPr lang="cs-CZ" sz="2800" b="1" dirty="0" smtClean="0"/>
              <a:t> (EKG)</a:t>
            </a:r>
            <a:r>
              <a:rPr lang="cs-CZ" sz="2800" dirty="0" smtClean="0"/>
              <a:t>-</a:t>
            </a:r>
            <a:r>
              <a:rPr lang="cs-CZ" sz="2800" b="1" dirty="0" smtClean="0"/>
              <a:t> </a:t>
            </a:r>
            <a:r>
              <a:rPr lang="cs-CZ" sz="2800" dirty="0" smtClean="0"/>
              <a:t>záznam – křivka vypovídající o činnosti mozku, lze z ní vyčíst poruchy mozku</a:t>
            </a:r>
          </a:p>
          <a:p>
            <a:r>
              <a:rPr lang="cs-CZ" sz="2800" b="1" dirty="0" smtClean="0"/>
              <a:t>počítačová tomografie </a:t>
            </a:r>
            <a:r>
              <a:rPr lang="cs-CZ" sz="2800" dirty="0" smtClean="0"/>
              <a:t>– poskytuje informace o mozku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Počítačová tomografie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8914" name="Picture 2" descr="File:Vypocetni tomogra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4079776" cy="30598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916" name="Picture 4" descr="File:CTSca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429000"/>
            <a:ext cx="2597153" cy="2684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 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hlavní části nervové soustavy: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 části mozku: 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je uložen mozek?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je uložena mícha?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laloky tvoří koncový mozek? 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132856"/>
            <a:ext cx="2749599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mozek, mícha, nervy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971600" y="3068960"/>
            <a:ext cx="7632848" cy="83099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prodloužená mícha, most, mozeček, střední mozek, mezimozek, koncový mozek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427984" y="3933056"/>
            <a:ext cx="106311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v lebce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427984" y="4509120"/>
            <a:ext cx="113063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v páteři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043608" y="5445224"/>
            <a:ext cx="3962495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čelní, temenní, týlní, spánkový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 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přístroj zaznamenávající činnost mozku?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záznam činnosti mozku?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Který jiný přístroj informuje o mozku? 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podnětem nejsložitějšího podmíněného reflexu?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umožňuje vyšší nervová činnost typická pro člověka? 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060848"/>
            <a:ext cx="173560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encefalograf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732240" y="2492896"/>
            <a:ext cx="1888081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err="1" smtClean="0"/>
              <a:t>encefalogram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043608" y="3501008"/>
            <a:ext cx="297305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počítačová tomografie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339752" y="4509120"/>
            <a:ext cx="903389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 slovo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555776" y="5445224"/>
            <a:ext cx="262937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myšlení, paměť, řeč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http://commons.wikimedia.org/wiki/File:GolgiStainedPyramidalCell.jpg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http://commons.wikimedia.org/wiki/File:Vertebrate-brain-regions.png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http://commons.wikimedia.org/wiki/File:Cerveaux_hommes_rhinoc%C3%A9ros_et_dauphin.JPG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http://commons.wikimedia.org/wiki/File:Blue-lightweight-wheelchair.jpg?uselang=cs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http://commons.wikimedia.org/wiki/File:Handicapped_Accessible_sign.svg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http://commons.wikimedia.org/wiki/File:Vypocetni_tomograf.jpg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http://commons.wikimedia.org/wiki/File:CTScan.jpg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Autorem materiálu a všech jeho částí, není-li uvedeno jinak, je Mgr. Kateřina Zikmundová. 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literatura: ČERNÍK, Vladimír. Přírodopis 8 pro základní školy, Biologie člověka. Praha: </a:t>
            </a:r>
            <a:r>
              <a:rPr lang="cs-CZ" dirty="0" err="1" smtClean="0"/>
              <a:t>Nakl</a:t>
            </a:r>
            <a:r>
              <a:rPr lang="cs-CZ" dirty="0" smtClean="0"/>
              <a:t>. SPN, 2009.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724</Words>
  <Application>Microsoft Office PowerPoint</Application>
  <PresentationFormat>Předvádění na obrazovce (4:3)</PresentationFormat>
  <Paragraphs>190</Paragraphs>
  <Slides>25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Prezentace aplikace PowerPoint</vt:lpstr>
      <vt:lpstr>Prezentace aplikace PowerPoint</vt:lpstr>
      <vt:lpstr>Nervová soustava</vt:lpstr>
      <vt:lpstr>Mozky obratlovců</vt:lpstr>
      <vt:lpstr>Mozek člověka</vt:lpstr>
      <vt:lpstr>NEURON</vt:lpstr>
      <vt:lpstr>Povrch mozku a míchy</vt:lpstr>
      <vt:lpstr>Mozek</vt:lpstr>
      <vt:lpstr>Mícha</vt:lpstr>
      <vt:lpstr>Mícha - stavba</vt:lpstr>
      <vt:lpstr>Příčný řez míchou</vt:lpstr>
      <vt:lpstr>Mícha - význam</vt:lpstr>
      <vt:lpstr>Mozek - části</vt:lpstr>
      <vt:lpstr>Mozek - části</vt:lpstr>
      <vt:lpstr>Mozek - části</vt:lpstr>
      <vt:lpstr>Mozek - části</vt:lpstr>
      <vt:lpstr>Mozek žraloka a člověka</vt:lpstr>
      <vt:lpstr>Koncový mozek - laloky</vt:lpstr>
      <vt:lpstr>Mozek</vt:lpstr>
      <vt:lpstr>Hlavní centra uložená v mozkové kůře</vt:lpstr>
      <vt:lpstr>Vyšší nervová činnost</vt:lpstr>
      <vt:lpstr>Počítačová tomografie</vt:lpstr>
      <vt:lpstr>Otázky 1</vt:lpstr>
      <vt:lpstr>Otázky 2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zikmundovak</cp:lastModifiedBy>
  <cp:revision>39</cp:revision>
  <dcterms:created xsi:type="dcterms:W3CDTF">2013-03-11T21:06:02Z</dcterms:created>
  <dcterms:modified xsi:type="dcterms:W3CDTF">2013-03-19T22:02:59Z</dcterms:modified>
</cp:coreProperties>
</file>