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xpeko.wz.cz/priklady.php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2570" y="2547863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640451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CZ.1.07/1.5.00/34.0233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260648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VY_32_INOVACE_298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908720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II.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1.1.2013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2348880"/>
          <a:ext cx="5897880" cy="402336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Matematika pro druhý ročník střední školy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Finanční matematika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základní pojmy</a:t>
                      </a:r>
                      <a:r>
                        <a:rPr lang="cs-CZ" sz="1600" baseline="0" dirty="0" smtClean="0">
                          <a:latin typeface="Arial"/>
                          <a:ea typeface="Times New Roman"/>
                          <a:cs typeface="Times New Roman"/>
                        </a:rPr>
                        <a:t> finanční matematiky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jistina, úrok, úroková míra, anuita, jednoduché a složité úročení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latin typeface="Arial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412776"/>
            <a:ext cx="727280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9600" b="1" i="1" u="sng" dirty="0" smtClean="0"/>
              <a:t>Finanční matematika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0" y="1071320"/>
            <a:ext cx="91440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Jistina</a:t>
            </a: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peněžní částka (vklad či půjčka), z níž se počítá úrok.</a:t>
            </a:r>
            <a:endParaRPr kumimoji="0" lang="cs-CZ" sz="7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0" y="404664"/>
            <a:ext cx="8964487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Úrok</a:t>
            </a: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absolutní částka, jež je odměnou za poskytnutí peněžní částky (jistiny) po určité období.</a:t>
            </a:r>
            <a:endParaRPr kumimoji="0" lang="cs-CZ" sz="7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0" y="619500"/>
            <a:ext cx="9144000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Úroková míra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poměr úroku a jistiny, vyjadřovaný v </a:t>
            </a:r>
            <a:r>
              <a:rPr kumimoji="0" lang="cs-CZ" sz="54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%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nebo jako </a:t>
            </a:r>
            <a:r>
              <a:rPr kumimoji="0" lang="cs-CZ" sz="54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desetinné číslo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Vždy je udávána za určité období (roční, půlroční, čtvrtletní, měsíční, atd.)</a:t>
            </a:r>
            <a:endParaRPr kumimoji="0" lang="cs-CZ" sz="5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0" y="671691"/>
            <a:ext cx="8964488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Anuita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platba plynoucí pravidelně ve stejné výši po určitý počet období. </a:t>
            </a:r>
            <a:endParaRPr kumimoji="0" lang="cs-CZ" sz="7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158731"/>
            <a:ext cx="9144000" cy="5955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Jednoduché úročení</a:t>
            </a:r>
            <a:endParaRPr kumimoji="0" lang="cs-CZ" sz="48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Úrok se počítá pouze z jistiny bez získaných úroků.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Příklad: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Vložíme-li do banky 100 Kč na 3 roky při úrokové míře 10 %, kolik budeme mít po 3 letech v bance?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835697" y="3645024"/>
          <a:ext cx="5256585" cy="3027800"/>
        </p:xfrm>
        <a:graphic>
          <a:graphicData uri="http://schemas.openxmlformats.org/drawingml/2006/table">
            <a:tbl>
              <a:tblPr/>
              <a:tblGrid>
                <a:gridCol w="1051317"/>
                <a:gridCol w="1051317"/>
                <a:gridCol w="1051317"/>
                <a:gridCol w="1051317"/>
                <a:gridCol w="1051317"/>
              </a:tblGrid>
              <a:tr h="3784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84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Úrok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9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Jistina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100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100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100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100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39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Celková hodnota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100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110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120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130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260648"/>
            <a:ext cx="8964488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Řešení: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Jelikož se úrok počítá pouze z jistiny, dostaneme jej na konci každého roku ve výši 10 Kč. Na konci 3 let máme tedy jistinu 100 Kč + 3 x 10 Kč úroku, dohromady 130 Kč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107504" y="-77906"/>
            <a:ext cx="9144000" cy="6140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Složité úročení</a:t>
            </a:r>
            <a:endParaRPr kumimoji="0" lang="cs-CZ" sz="44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Úrok se počítá nejen z jistiny, ale i ze získaných úroků. Jistina tedy narůstá o úroky z předešlých let.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Vložíme-li do banky 100 Kč na 3 roky při úrokové míře 10 %, kolik budeme mít po 3 letech v bance?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63688" y="4797152"/>
          <a:ext cx="5040560" cy="1577340"/>
        </p:xfrm>
        <a:graphic>
          <a:graphicData uri="http://schemas.openxmlformats.org/drawingml/2006/table">
            <a:tbl>
              <a:tblPr/>
              <a:tblGrid>
                <a:gridCol w="1008112"/>
                <a:gridCol w="1008112"/>
                <a:gridCol w="1008112"/>
                <a:gridCol w="1008112"/>
                <a:gridCol w="1008112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Úrok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12,1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Jistina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100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110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121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133,1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Celková hodnota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100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110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121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133,1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107505" y="188640"/>
            <a:ext cx="9036495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Řešení: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Jistina v každém roce narůstá o úroky za daný rok získané. Z této jistiny se pak počítají úroky pro další rok. Na konci 3 let máme tedy opět jistinu 100 Kč a celkem 33,1 Kč na úrocích, což je o 3,1 Kč více než při jednoduchém úročení.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23528" y="1085256"/>
            <a:ext cx="8263031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http://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www.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expeko.wz.cz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/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priklady.php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4000" dirty="0" err="1" smtClean="0">
                <a:latin typeface="Calibri" pitchFamily="34" charset="0"/>
                <a:cs typeface="Times New Roman" pitchFamily="18" charset="0"/>
              </a:rPr>
              <a:t>Fzp.ujep.cz</a:t>
            </a:r>
            <a:r>
              <a:rPr lang="cs-CZ" sz="4000" dirty="0" smtClean="0">
                <a:latin typeface="Calibri" pitchFamily="34" charset="0"/>
                <a:cs typeface="Times New Roman" pitchFamily="18" charset="0"/>
              </a:rPr>
              <a:t>/</a:t>
            </a:r>
            <a:r>
              <a:rPr lang="cs-CZ" sz="4000" dirty="0" err="1" smtClean="0">
                <a:latin typeface="Calibri" pitchFamily="34" charset="0"/>
                <a:cs typeface="Times New Roman" pitchFamily="18" charset="0"/>
              </a:rPr>
              <a:t>vosatka</a:t>
            </a:r>
            <a:r>
              <a:rPr lang="cs-CZ" sz="4000" dirty="0" smtClean="0">
                <a:latin typeface="Calibri" pitchFamily="34" charset="0"/>
                <a:cs typeface="Times New Roman" pitchFamily="18" charset="0"/>
              </a:rPr>
              <a:t>/cviceni1.doc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233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5</cp:revision>
  <dcterms:modified xsi:type="dcterms:W3CDTF">2013-03-21T09:51:48Z</dcterms:modified>
</cp:coreProperties>
</file>