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972570" y="2547863"/>
            <a:ext cx="5198859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2192182" y="4640451"/>
            <a:ext cx="475963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CZ.1.07/1.5.00/34.0233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75656" y="260648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VY_32_INOVACE_299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908720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II.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1.1.2013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75656" y="2348880"/>
          <a:ext cx="5897880" cy="3657600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Matematika pro druhý ročník střední školy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Finanční matematika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vysvětlení pojmu úročitel </a:t>
                      </a: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                        a </a:t>
                      </a: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odúročitel, příklady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úročitel a odúročitel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smtClean="0">
                          <a:latin typeface="Arial"/>
                          <a:ea typeface="Times New Roman"/>
                          <a:cs typeface="Times New Roman"/>
                        </a:rPr>
                        <a:t>výukový </a:t>
                      </a: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/>
          <p:cNvSpPr>
            <a:spLocks noChangeArrowheads="1"/>
          </p:cNvSpPr>
          <p:nvPr/>
        </p:nvSpPr>
        <p:spPr bwMode="auto">
          <a:xfrm>
            <a:off x="1475656" y="2204864"/>
            <a:ext cx="5191421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600" b="1" i="1" u="sng" strike="noStrike" cap="none" normalizeH="0" baseline="0" dirty="0" smtClean="0">
                <a:ln>
                  <a:noFill/>
                </a:ln>
                <a:solidFill>
                  <a:srgbClr val="00B0F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ÚROČITEL</a:t>
            </a:r>
            <a:endParaRPr kumimoji="0" lang="cs-CZ" sz="9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>
            <a:spLocks noChangeArrowheads="1"/>
          </p:cNvSpPr>
          <p:nvPr/>
        </p:nvSpPr>
        <p:spPr bwMode="auto">
          <a:xfrm>
            <a:off x="179512" y="1484784"/>
            <a:ext cx="8964488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-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udává, 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kolikrát se zvýší </a:t>
            </a:r>
            <a:r>
              <a:rPr kumimoji="0" lang="cs-CZ" sz="6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peněžní částka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za </a:t>
            </a:r>
            <a:r>
              <a:rPr kumimoji="0" lang="cs-CZ" sz="6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období při úrokové míře </a:t>
            </a:r>
            <a:r>
              <a:rPr kumimoji="0" lang="cs-CZ" sz="6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</a:t>
            </a:r>
            <a:endParaRPr kumimoji="0" lang="cs-CZ" sz="6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179512" y="1206043"/>
            <a:ext cx="8784976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Na počátku úrokového období uložíme částku </a:t>
            </a:r>
            <a:r>
              <a:rPr kumimoji="0" lang="cs-CZ" sz="4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J₀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na konci úrokového období vzroste částka 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o 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úrok </a:t>
            </a:r>
            <a:r>
              <a:rPr kumimoji="0" lang="cs-CZ" sz="4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p%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 Pak po </a:t>
            </a:r>
            <a:r>
              <a:rPr kumimoji="0" lang="cs-CZ" sz="48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-úrokovacích obdobích činí vklad i s úroky:</a:t>
            </a:r>
            <a:endParaRPr kumimoji="0" lang="cs-CZ" sz="4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03648" y="1111704"/>
            <a:ext cx="1944216" cy="1098122"/>
          </a:xfrm>
          <a:prstGeom prst="rect">
            <a:avLst/>
          </a:prstGeom>
          <a:noFill/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31640" y="2924944"/>
            <a:ext cx="2526864" cy="879723"/>
          </a:xfrm>
          <a:prstGeom prst="rect">
            <a:avLst/>
          </a:prstGeom>
          <a:noFill/>
        </p:spPr>
      </p:pic>
      <p:pic>
        <p:nvPicPr>
          <p:cNvPr id="10241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87624" y="4797152"/>
            <a:ext cx="2537133" cy="864096"/>
          </a:xfrm>
          <a:prstGeom prst="rect">
            <a:avLst/>
          </a:prstGeom>
          <a:noFill/>
        </p:spPr>
      </p:pic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4067944" y="1196752"/>
            <a:ext cx="3923928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i . . .úroková sazba  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0" y="14859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             </a:t>
            </a:r>
            <a:endParaRPr kumimoji="0" lang="cs-CZ" sz="9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47" name="Rectangle 7"/>
          <p:cNvSpPr>
            <a:spLocks noChangeArrowheads="1"/>
          </p:cNvSpPr>
          <p:nvPr/>
        </p:nvSpPr>
        <p:spPr bwMode="auto">
          <a:xfrm>
            <a:off x="5148064" y="3068960"/>
            <a:ext cx="259228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r. . . úročitel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ChangeArrowheads="1"/>
          </p:cNvSpPr>
          <p:nvPr/>
        </p:nvSpPr>
        <p:spPr bwMode="auto">
          <a:xfrm>
            <a:off x="0" y="117693"/>
            <a:ext cx="9036496" cy="6740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400" b="0" i="1" u="sng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5400" b="0" i="1" u="sng" strike="noStrike" cap="none" normalizeH="0" baseline="0" dirty="0" smtClean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400" b="0" i="1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Budoucí hodnotu našich současných </a:t>
            </a:r>
            <a:r>
              <a:rPr kumimoji="0" lang="cs-CZ" sz="5400" b="0" i="1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100 Kč </a:t>
            </a:r>
            <a:r>
              <a:rPr kumimoji="0" lang="cs-CZ" sz="5400" b="0" i="1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uložených </a:t>
            </a:r>
            <a:r>
              <a:rPr kumimoji="0" lang="cs-CZ" sz="5400" b="0" i="1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při </a:t>
            </a:r>
            <a:r>
              <a:rPr kumimoji="0" lang="cs-CZ" sz="5400" b="0" i="1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10% úrokové míře na </a:t>
            </a:r>
            <a:r>
              <a:rPr kumimoji="0" lang="cs-CZ" sz="5400" b="0" i="1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3 roky </a:t>
            </a:r>
            <a:r>
              <a:rPr kumimoji="0" lang="cs-CZ" sz="5400" b="0" i="1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spočítáme: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5400" b="0" i="0" u="none" strike="noStrike" cap="none" normalizeH="0" baseline="0" dirty="0" smtClean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100.(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1+0,1)³=133,1 Kč</a:t>
            </a:r>
            <a:endParaRPr kumimoji="0" lang="cs-CZ" sz="5400" b="0" i="0" u="none" strike="noStrike" cap="none" normalizeH="0" baseline="0" dirty="0" smtClean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0" y="548680"/>
            <a:ext cx="8964488" cy="550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Hodláme vložit do banky získaných      1 000 </a:t>
            </a:r>
            <a:r>
              <a:rPr kumimoji="0" lang="cs-CZ" sz="4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000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Kč na 5 let při čisté úrokové míře 10% (tzn. již po odpočtu daně z příjmu). Kolik bude činit zůstatek 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na 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účtu na konci tohoto období? Počítáme se složitým úročením.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457200"/>
            <a:ext cx="47625" cy="304800"/>
          </a:xfrm>
          <a:prstGeom prst="rect">
            <a:avLst/>
          </a:prstGeom>
          <a:noFill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71600" y="1916832"/>
            <a:ext cx="2880320" cy="980214"/>
          </a:xfrm>
          <a:prstGeom prst="rect">
            <a:avLst/>
          </a:prstGeom>
          <a:noFill/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71600" y="3356992"/>
            <a:ext cx="1611790" cy="701427"/>
          </a:xfrm>
          <a:prstGeom prst="rect">
            <a:avLst/>
          </a:prstGeom>
          <a:noFill/>
        </p:spPr>
      </p:pic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4509120"/>
            <a:ext cx="6812295" cy="711324"/>
          </a:xfrm>
          <a:prstGeom prst="rect">
            <a:avLst/>
          </a:prstGeom>
          <a:noFill/>
        </p:spPr>
      </p:pic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611560" y="476672"/>
            <a:ext cx="4104456" cy="646331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Řešení: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177" name="Rectangle 9"/>
          <p:cNvSpPr>
            <a:spLocks noChangeArrowheads="1"/>
          </p:cNvSpPr>
          <p:nvPr/>
        </p:nvSpPr>
        <p:spPr bwMode="auto">
          <a:xfrm>
            <a:off x="0" y="5594757"/>
            <a:ext cx="9144000" cy="104644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Po pěti letech budeme mít v bance 1 610 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510Kč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1115616" y="2204864"/>
            <a:ext cx="6789616" cy="156966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600" b="1" i="1" u="sng" strike="noStrike" cap="none" normalizeH="0" baseline="0" dirty="0" smtClean="0">
                <a:ln>
                  <a:noFill/>
                </a:ln>
                <a:solidFill>
                  <a:srgbClr val="00B0F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ODÚROČITEL</a:t>
            </a:r>
            <a:endParaRPr kumimoji="0" lang="cs-CZ" sz="9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1052443"/>
            <a:ext cx="9144000" cy="4247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Částku </a:t>
            </a:r>
            <a:r>
              <a:rPr kumimoji="0" lang="cs-CZ" sz="54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J₀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kterou je nutno uložit, aby za </a:t>
            </a:r>
            <a:r>
              <a:rPr kumimoji="0" lang="cs-CZ" sz="54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úrokovacích období při úroku </a:t>
            </a:r>
            <a:r>
              <a:rPr kumimoji="0" lang="cs-CZ" sz="5400" b="1" i="1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p%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(za jedno úrokovací období) vzrostla 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na 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částku </a:t>
            </a:r>
            <a:endParaRPr kumimoji="0" lang="cs-CZ" sz="5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0" y="98072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771800" y="4149080"/>
            <a:ext cx="669459" cy="11071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15616" y="404664"/>
            <a:ext cx="1800200" cy="1098122"/>
          </a:xfrm>
          <a:prstGeom prst="rect">
            <a:avLst/>
          </a:prstGeom>
          <a:noFill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43608" y="1628800"/>
            <a:ext cx="2526864" cy="879723"/>
          </a:xfrm>
          <a:prstGeom prst="rect">
            <a:avLst/>
          </a:prstGeom>
          <a:noFill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43608" y="2780928"/>
            <a:ext cx="1440160" cy="1166712"/>
          </a:xfrm>
          <a:prstGeom prst="rect">
            <a:avLst/>
          </a:prstGeom>
          <a:noFill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4077072"/>
            <a:ext cx="2520280" cy="846094"/>
          </a:xfrm>
          <a:prstGeom prst="rect">
            <a:avLst/>
          </a:prstGeom>
          <a:noFill/>
        </p:spPr>
      </p:pic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71600" y="5301208"/>
            <a:ext cx="2592288" cy="1024114"/>
          </a:xfrm>
          <a:prstGeom prst="rect">
            <a:avLst/>
          </a:prstGeom>
          <a:noFill/>
        </p:spPr>
      </p:pic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103" name="Rectangle 7"/>
          <p:cNvSpPr>
            <a:spLocks noChangeArrowheads="1"/>
          </p:cNvSpPr>
          <p:nvPr/>
        </p:nvSpPr>
        <p:spPr bwMode="auto">
          <a:xfrm>
            <a:off x="0" y="1038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9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4" name="Rectangle 8"/>
          <p:cNvSpPr>
            <a:spLocks noChangeArrowheads="1"/>
          </p:cNvSpPr>
          <p:nvPr/>
        </p:nvSpPr>
        <p:spPr bwMode="auto">
          <a:xfrm>
            <a:off x="4427984" y="620688"/>
            <a:ext cx="3707904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i . . .úroková sazba  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5" name="Rectangle 9"/>
          <p:cNvSpPr>
            <a:spLocks noChangeArrowheads="1"/>
          </p:cNvSpPr>
          <p:nvPr/>
        </p:nvSpPr>
        <p:spPr bwMode="auto">
          <a:xfrm>
            <a:off x="4788024" y="2852936"/>
            <a:ext cx="3528392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v. . . odúročitel 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6" name="Rectangle 10"/>
          <p:cNvSpPr>
            <a:spLocks noChangeArrowheads="1"/>
          </p:cNvSpPr>
          <p:nvPr/>
        </p:nvSpPr>
        <p:spPr bwMode="auto">
          <a:xfrm>
            <a:off x="0" y="25431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      </a:t>
            </a:r>
            <a:endParaRPr kumimoji="0" lang="cs-CZ" sz="9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7" name="Rectangle 11"/>
          <p:cNvSpPr>
            <a:spLocks noChangeArrowheads="1"/>
          </p:cNvSpPr>
          <p:nvPr/>
        </p:nvSpPr>
        <p:spPr bwMode="auto">
          <a:xfrm>
            <a:off x="0" y="31527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9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487705"/>
            <a:ext cx="8964488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sng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Pokud bychom chtěli mít za tři roky v bance 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100 Kč 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při úrokové míře 10%, jakou musíme vložit v současnosti částku?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Současná hodnota 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100 Kč 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na tři roky je 100.(1+0,1)¯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³ = 75,13 Kč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 Dnes bychom museli mít 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75,13 Kč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, abychom za tři roky měli při 10% úrokové míře 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100 Kč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</a:t>
            </a:r>
            <a:endParaRPr kumimoji="0" lang="cs-CZ" sz="3600" b="0" i="1" u="none" strike="noStrike" cap="none" normalizeH="0" baseline="0" dirty="0" smtClean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1"/>
          <p:cNvSpPr>
            <a:spLocks noChangeArrowheads="1"/>
          </p:cNvSpPr>
          <p:nvPr/>
        </p:nvSpPr>
        <p:spPr bwMode="auto">
          <a:xfrm>
            <a:off x="0" y="786190"/>
            <a:ext cx="8964488" cy="48320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Kvůli sporu potřebujeme zjistit, jakou částku jsme před čtyřmi lety vložili 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do </a:t>
            </a: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banky, když úroková míra byla 4%. Zhodnocena byla na částku 1 200 000 Kč.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5536" y="1484784"/>
            <a:ext cx="2326412" cy="720080"/>
          </a:xfrm>
          <a:prstGeom prst="rect">
            <a:avLst/>
          </a:prstGeom>
          <a:noFill/>
        </p:spPr>
      </p:pic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2708920"/>
            <a:ext cx="2929347" cy="576064"/>
          </a:xfrm>
          <a:prstGeom prst="rect">
            <a:avLst/>
          </a:prstGeom>
          <a:noFill/>
        </p:spPr>
      </p:pic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3717032"/>
            <a:ext cx="2360219" cy="719708"/>
          </a:xfrm>
          <a:prstGeom prst="rect">
            <a:avLst/>
          </a:prstGeom>
          <a:noFill/>
        </p:spPr>
      </p:pic>
      <p:pic>
        <p:nvPicPr>
          <p:cNvPr id="26625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1520" y="4797152"/>
            <a:ext cx="5880366" cy="567308"/>
          </a:xfrm>
          <a:prstGeom prst="rect">
            <a:avLst/>
          </a:prstGeom>
          <a:noFill/>
        </p:spPr>
      </p:pic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251520" y="404664"/>
            <a:ext cx="1515030" cy="92333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Řešení: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1" name="Rectangle 7"/>
          <p:cNvSpPr>
            <a:spLocks noChangeArrowheads="1"/>
          </p:cNvSpPr>
          <p:nvPr/>
        </p:nvSpPr>
        <p:spPr bwMode="auto">
          <a:xfrm>
            <a:off x="0" y="2133600"/>
            <a:ext cx="9144000" cy="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9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2" name="Rectangle 8"/>
          <p:cNvSpPr>
            <a:spLocks noChangeArrowheads="1"/>
          </p:cNvSpPr>
          <p:nvPr/>
        </p:nvSpPr>
        <p:spPr bwMode="auto">
          <a:xfrm>
            <a:off x="0" y="2781300"/>
            <a:ext cx="9144000" cy="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9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0" y="5533782"/>
            <a:ext cx="9144000" cy="16004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Původní vklad před začátkem úrokování byl        1 025 765 Kč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23528" y="1393032"/>
            <a:ext cx="8263031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http://www.</a:t>
            </a:r>
            <a:r>
              <a:rPr kumimoji="0" 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expeko.wz.cz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priklady.php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310</Words>
  <Application>Microsoft Office PowerPoint</Application>
  <PresentationFormat>Předvádění na obrazovce (4:3)</PresentationFormat>
  <Paragraphs>68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7</cp:revision>
  <dcterms:modified xsi:type="dcterms:W3CDTF">2013-03-21T10:04:30Z</dcterms:modified>
</cp:coreProperties>
</file>