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</p:sldMasterIdLst>
  <p:sldIdLst>
    <p:sldId id="256" r:id="rId2"/>
    <p:sldId id="267" r:id="rId3"/>
    <p:sldId id="258" r:id="rId4"/>
    <p:sldId id="257" r:id="rId5"/>
    <p:sldId id="259" r:id="rId6"/>
    <p:sldId id="262" r:id="rId7"/>
    <p:sldId id="263" r:id="rId8"/>
    <p:sldId id="260" r:id="rId9"/>
    <p:sldId id="264" r:id="rId10"/>
    <p:sldId id="261" r:id="rId11"/>
    <p:sldId id="265" r:id="rId12"/>
    <p:sldId id="266" r:id="rId13"/>
    <p:sldId id="268" r:id="rId14"/>
    <p:sldId id="269" r:id="rId15"/>
    <p:sldId id="271" r:id="rId16"/>
    <p:sldId id="27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864" y="-58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E0089808-727E-4755-B886-995FD5086318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BF590322-9868-422A-AF3C-0B3841F2D4E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089808-727E-4755-B886-995FD5086318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F590322-9868-422A-AF3C-0B3841F2D4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E0089808-727E-4755-B886-995FD5086318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BF590322-9868-422A-AF3C-0B3841F2D4E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089808-727E-4755-B886-995FD5086318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BF590322-9868-422A-AF3C-0B3841F2D4E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089808-727E-4755-B886-995FD5086318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BF590322-9868-422A-AF3C-0B3841F2D4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089808-727E-4755-B886-995FD5086318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F590322-9868-422A-AF3C-0B3841F2D4E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089808-727E-4755-B886-995FD5086318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F590322-9868-422A-AF3C-0B3841F2D4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E0089808-727E-4755-B886-995FD5086318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BF590322-9868-422A-AF3C-0B3841F2D4E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E0089808-727E-4755-B886-995FD5086318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BF590322-9868-422A-AF3C-0B3841F2D4E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089808-727E-4755-B886-995FD5086318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F590322-9868-422A-AF3C-0B3841F2D4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089808-727E-4755-B886-995FD5086318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F590322-9868-422A-AF3C-0B3841F2D4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E0089808-727E-4755-B886-995FD5086318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BF590322-9868-422A-AF3C-0B3841F2D4E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5.jpeg"/><Relationship Id="rId2" Type="http://schemas.openxmlformats.org/officeDocument/2006/relationships/hyperlink" Target="http://cs.wikipedia.org/wiki/Soubor:Cycas_Circinalis_-_200_Years_Old_in_Prague_-_DSC_0068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Kuusk_Keila-Paldiski_rdt_%C3%A4%C3%A4res.jpg" TargetMode="External"/><Relationship Id="rId5" Type="http://schemas.openxmlformats.org/officeDocument/2006/relationships/image" Target="../media/image4.jpeg"/><Relationship Id="rId4" Type="http://schemas.openxmlformats.org/officeDocument/2006/relationships/hyperlink" Target="//upload.wikimedia.org/wikipedia/commons/4/47/Ginkgo_biloba_in_Lucenec2.jpg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b/b8/Villa_oliva,_cascatelle,_ginkgo_biloba_01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cs.wikipedia.org/wiki/Soubor:Gingko-Blaetter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hyperlink" Target="http://cs.wikipedia.org/wiki/Soubor:Gingko_biloba3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cs.wikipedia.org/wiki/Soubor:Ginkgo_biloba_-_male_flower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hyperlink" Target="http://cs.wikipedia.org/wiki/Soubor:Ginkgo_biloba_-_female_flower.JP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//upload.wikimedia.org/wikipedia/commons/f/fa/Ginkgobaum_Herbstferbung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http://cs.wikipedia.org/wiki/Soubor:Cycads_world_distribution.png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http://cs.wikipedia.org/wiki/Soubor:Microcycas_MaleDehiscentCone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eg"/><Relationship Id="rId4" Type="http://schemas.openxmlformats.org/officeDocument/2006/relationships/hyperlink" Target="http://cs.wikipedia.org/wiki/Soubor:Dioon_edule04.jpg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Nahosemenné rostliny 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jinany a </a:t>
            </a:r>
            <a:r>
              <a:rPr lang="cs-CZ" dirty="0" err="1" smtClean="0"/>
              <a:t>cykasy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428596" y="571480"/>
          <a:ext cx="8215370" cy="28600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22643"/>
                <a:gridCol w="3992727"/>
              </a:tblGrid>
              <a:tr h="23788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>
                          <a:solidFill>
                            <a:schemeClr val="bg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b="0" dirty="0">
                        <a:solidFill>
                          <a:schemeClr val="bg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>
                          <a:solidFill>
                            <a:schemeClr val="bg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ZŠ a MŠ Verneřice</a:t>
                      </a:r>
                      <a:endParaRPr lang="cs-CZ" sz="1100" b="0" dirty="0">
                        <a:solidFill>
                          <a:schemeClr val="bg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621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Autor výukového materiálu: 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Veronika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baseline="0" dirty="0" err="1" smtClean="0">
                          <a:latin typeface="Times New Roman"/>
                          <a:ea typeface="Times New Roman"/>
                          <a:cs typeface="Times New Roman"/>
                        </a:rPr>
                        <a:t>Kurišová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143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CZ.1.07/1.4.00/21.1526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4930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VY_32_INOVACE_V.BOT15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93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Vytvořeno: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1. 3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.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2013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1965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Vzdělávací oblast: 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Člověk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a příroda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138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Vzdělávací obor: 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Přírodopis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1428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Tematický okruh: 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Botanika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 -  nahosemenné rostliny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601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Určeno pro: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7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. ročník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46317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latin typeface="Times New Roman"/>
                          <a:ea typeface="Times New Roman"/>
                          <a:cs typeface="Times New Roman"/>
                        </a:rPr>
                        <a:t>Nahosemenné</a:t>
                      </a:r>
                      <a:r>
                        <a:rPr lang="cs-CZ" sz="1200" b="1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rostliny 1 – jinany, </a:t>
                      </a:r>
                      <a:r>
                        <a:rPr lang="cs-CZ" sz="1200" b="1" baseline="0" dirty="0" err="1" smtClean="0">
                          <a:latin typeface="Times New Roman"/>
                          <a:ea typeface="Times New Roman"/>
                          <a:cs typeface="Times New Roman"/>
                        </a:rPr>
                        <a:t>cykasy</a:t>
                      </a:r>
                      <a:r>
                        <a:rPr lang="cs-CZ" sz="1200" b="1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. </a:t>
                      </a:r>
                      <a:r>
                        <a:rPr lang="cs-CZ" sz="1200" smtClean="0">
                          <a:latin typeface="Times New Roman"/>
                          <a:ea typeface="Times New Roman"/>
                          <a:cs typeface="Times New Roman"/>
                        </a:rPr>
                        <a:t>Výukový </a:t>
                      </a: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materiál slouží 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jako </a:t>
                      </a:r>
                      <a:r>
                        <a:rPr lang="cs-CZ" sz="1200" baseline="0" smtClean="0">
                          <a:latin typeface="Times New Roman"/>
                          <a:ea typeface="Times New Roman"/>
                          <a:cs typeface="Times New Roman"/>
                        </a:rPr>
                        <a:t>podklad  pro 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výkladovou část hodiny a </a:t>
                      </a:r>
                      <a:r>
                        <a:rPr lang="cs-CZ" sz="1200" baseline="0" smtClean="0">
                          <a:latin typeface="Times New Roman"/>
                          <a:ea typeface="Times New Roman"/>
                          <a:cs typeface="Times New Roman"/>
                        </a:rPr>
                        <a:t>shrnutí poznatků. </a:t>
                      </a:r>
                      <a:r>
                        <a:rPr lang="cs-CZ" sz="1200" smtClean="0">
                          <a:latin typeface="Times New Roman"/>
                          <a:ea typeface="Times New Roman"/>
                          <a:cs typeface="Times New Roman"/>
                        </a:rPr>
                        <a:t>Inovace </a:t>
                      </a: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– využití ICT (PC, interaktivní tabule).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07782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Autorem materiálu a všech jeho částí, není-li uvedeno jinak, je Mgr.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Veronika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baseline="0" dirty="0" err="1" smtClean="0">
                          <a:latin typeface="Times New Roman"/>
                          <a:ea typeface="Times New Roman"/>
                          <a:cs typeface="Times New Roman"/>
                        </a:rPr>
                        <a:t>Kurišová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1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28794" y="3643314"/>
            <a:ext cx="5407621" cy="104250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Nahosemenné rostliny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= semenné rostliny, které nemají semena ukrytá v plodech</a:t>
            </a:r>
          </a:p>
          <a:p>
            <a:pPr>
              <a:buNone/>
            </a:pPr>
            <a:r>
              <a:rPr lang="cs-CZ" dirty="0" smtClean="0"/>
              <a:t>1) jinany</a:t>
            </a:r>
          </a:p>
          <a:p>
            <a:pPr>
              <a:buNone/>
            </a:pPr>
            <a:r>
              <a:rPr lang="cs-CZ" dirty="0" smtClean="0"/>
              <a:t>2) </a:t>
            </a:r>
            <a:r>
              <a:rPr lang="cs-CZ" dirty="0" err="1" smtClean="0"/>
              <a:t>cykasy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3) jehličnany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http://upload.wikimedia.org/wikipedia/commons/thumb/b/b4/Cycas_Circinalis_-_200_Years_Old_in_Prague_-_DSC_0068.jpg/220px-Cycas_Circinalis_-_200_Years_Old_in_Prague_-_DSC_0068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678" y="3429000"/>
            <a:ext cx="2095500" cy="3133726"/>
          </a:xfrm>
          <a:prstGeom prst="rect">
            <a:avLst/>
          </a:prstGeom>
          <a:noFill/>
        </p:spPr>
      </p:pic>
      <p:pic>
        <p:nvPicPr>
          <p:cNvPr id="15364" name="Picture 4" descr="File:Ginkgo biloba in Lucenec2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29256" y="642918"/>
            <a:ext cx="3268289" cy="4357718"/>
          </a:xfrm>
          <a:prstGeom prst="rect">
            <a:avLst/>
          </a:prstGeom>
          <a:noFill/>
        </p:spPr>
      </p:pic>
      <p:pic>
        <p:nvPicPr>
          <p:cNvPr id="13314" name="Picture 2" descr="Smrk ztepilý">
            <a:hlinkClick r:id="rId6" tooltip="Smrk ztepilý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57158" y="500042"/>
            <a:ext cx="2786082" cy="41791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1) jinany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j</a:t>
            </a:r>
            <a:r>
              <a:rPr lang="cs-CZ" dirty="0" smtClean="0"/>
              <a:t>eden z nejstarších rostlinných druhů</a:t>
            </a:r>
          </a:p>
          <a:p>
            <a:r>
              <a:rPr lang="cs-CZ" dirty="0"/>
              <a:t>o</a:t>
            </a:r>
            <a:r>
              <a:rPr lang="cs-CZ" dirty="0" smtClean="0"/>
              <a:t>bjev v prvohorách </a:t>
            </a:r>
          </a:p>
          <a:p>
            <a:r>
              <a:rPr lang="cs-CZ" dirty="0" smtClean="0"/>
              <a:t>vrchol vývoje druhohory</a:t>
            </a:r>
          </a:p>
          <a:p>
            <a:r>
              <a:rPr lang="cs-CZ" dirty="0"/>
              <a:t>t</a:t>
            </a:r>
            <a:r>
              <a:rPr lang="cs-CZ" dirty="0" smtClean="0"/>
              <a:t>řetihory ústup</a:t>
            </a:r>
          </a:p>
          <a:p>
            <a:r>
              <a:rPr lang="cs-CZ" dirty="0"/>
              <a:t>d</a:t>
            </a:r>
            <a:r>
              <a:rPr lang="cs-CZ" dirty="0" smtClean="0"/>
              <a:t>o Evropy v 18. století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214546" y="857231"/>
            <a:ext cx="3500462" cy="500065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646237"/>
            <a:ext cx="3829048" cy="4526280"/>
          </a:xfrm>
        </p:spPr>
        <p:txBody>
          <a:bodyPr/>
          <a:lstStyle/>
          <a:p>
            <a:r>
              <a:rPr lang="cs-CZ" dirty="0" smtClean="0"/>
              <a:t>jediný zástupce -</a:t>
            </a:r>
          </a:p>
          <a:p>
            <a:pPr indent="-19050">
              <a:buNone/>
            </a:pPr>
            <a:r>
              <a:rPr lang="cs-CZ" dirty="0" smtClean="0"/>
              <a:t>jinan dvoulaločný</a:t>
            </a:r>
          </a:p>
          <a:p>
            <a:pPr indent="-19050">
              <a:buNone/>
            </a:pPr>
            <a:r>
              <a:rPr lang="cs-CZ" dirty="0" smtClean="0"/>
              <a:t>(ginkgo </a:t>
            </a:r>
            <a:r>
              <a:rPr lang="cs-CZ" dirty="0" err="1" smtClean="0"/>
              <a:t>biloba</a:t>
            </a:r>
            <a:r>
              <a:rPr lang="cs-CZ" dirty="0" smtClean="0"/>
              <a:t>)</a:t>
            </a:r>
            <a:endParaRPr lang="cs-CZ" dirty="0"/>
          </a:p>
        </p:txBody>
      </p:sp>
      <p:pic>
        <p:nvPicPr>
          <p:cNvPr id="1026" name="Picture 2" descr="File:Villa oliva, cascatelle, ginkgo biloba 0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50529" y="500042"/>
            <a:ext cx="4554173" cy="607223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571736" y="274638"/>
            <a:ext cx="6115064" cy="22540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28596" y="785794"/>
            <a:ext cx="8258204" cy="5340369"/>
          </a:xfrm>
        </p:spPr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ětve téměř vodorovně od kmene</a:t>
            </a:r>
          </a:p>
          <a:p>
            <a:r>
              <a:rPr lang="cs-CZ" dirty="0" smtClean="0"/>
              <a:t>listy jednoduché vějířovité, dělené </a:t>
            </a:r>
            <a:r>
              <a:rPr lang="cs-CZ" dirty="0" smtClean="0"/>
              <a:t>                      na </a:t>
            </a:r>
            <a:r>
              <a:rPr lang="cs-CZ" dirty="0" smtClean="0"/>
              <a:t>2 laloky</a:t>
            </a:r>
          </a:p>
          <a:p>
            <a:r>
              <a:rPr lang="cs-CZ" dirty="0"/>
              <a:t>l</a:t>
            </a:r>
            <a:r>
              <a:rPr lang="cs-CZ" dirty="0" smtClean="0"/>
              <a:t>isty opadávají</a:t>
            </a:r>
          </a:p>
          <a:p>
            <a:r>
              <a:rPr lang="cs-CZ" dirty="0"/>
              <a:t>s</a:t>
            </a:r>
            <a:r>
              <a:rPr lang="cs-CZ" dirty="0" smtClean="0"/>
              <a:t>emena nezralá zelená, zralá žlutá  </a:t>
            </a:r>
            <a:endParaRPr lang="cs-CZ" dirty="0"/>
          </a:p>
        </p:txBody>
      </p:sp>
      <p:pic>
        <p:nvPicPr>
          <p:cNvPr id="20482" name="Picture 2" descr="List jinanu dvoulaločného">
            <a:hlinkClick r:id="rId2" tooltip="List jinanu dvoulaločného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71538" y="3429000"/>
            <a:ext cx="3075352" cy="2312475"/>
          </a:xfrm>
          <a:prstGeom prst="rect">
            <a:avLst/>
          </a:prstGeom>
          <a:noFill/>
        </p:spPr>
      </p:pic>
      <p:pic>
        <p:nvPicPr>
          <p:cNvPr id="20484" name="Picture 4" descr="http://upload.wikimedia.org/wikipedia/commons/thumb/2/26/Gingko_biloba3.jpg/220px-Gingko_biloba3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14876" y="3429000"/>
            <a:ext cx="3524273" cy="264320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643050"/>
            <a:ext cx="8329642" cy="4357718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dirty="0" smtClean="0"/>
              <a:t>dvoudomá rostlina</a:t>
            </a:r>
          </a:p>
          <a:p>
            <a:pPr>
              <a:buNone/>
            </a:pPr>
            <a:r>
              <a:rPr lang="cs-CZ" dirty="0" smtClean="0"/>
              <a:t>= oddělené samčí a samičí rostliny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  </a:t>
            </a:r>
            <a:r>
              <a:rPr lang="cs-CZ" sz="2800" smtClean="0"/>
              <a:t>samčí jehnědovité </a:t>
            </a:r>
            <a:r>
              <a:rPr lang="cs-CZ" sz="2800" dirty="0" smtClean="0"/>
              <a:t>šištice             samičí rostlina s vajíčky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>
              <a:buNone/>
            </a:pPr>
            <a:endParaRPr lang="cs-CZ" dirty="0"/>
          </a:p>
        </p:txBody>
      </p:sp>
      <p:pic>
        <p:nvPicPr>
          <p:cNvPr id="3074" name="Picture 2" descr="http://upload.wikimedia.org/wikipedia/commons/thumb/d/de/Ginkgo_biloba_-_male_flower.JPG/220px-Ginkgo_biloba_-_male_flower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2910" y="2571744"/>
            <a:ext cx="3429024" cy="2291211"/>
          </a:xfrm>
          <a:prstGeom prst="rect">
            <a:avLst/>
          </a:prstGeom>
          <a:noFill/>
        </p:spPr>
      </p:pic>
      <p:pic>
        <p:nvPicPr>
          <p:cNvPr id="3076" name="Picture 4" descr="http://upload.wikimedia.org/wikipedia/commons/thumb/5/5e/Ginkgo_biloba_-_female_flower.JPG/220px-Ginkgo_biloba_-_female_flower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14876" y="2500306"/>
            <a:ext cx="3500462" cy="233894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86116" y="274638"/>
            <a:ext cx="5400684" cy="22540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28596" y="357166"/>
            <a:ext cx="8258204" cy="5768997"/>
          </a:xfrm>
        </p:spPr>
        <p:txBody>
          <a:bodyPr/>
          <a:lstStyle/>
          <a:p>
            <a:r>
              <a:rPr lang="cs-CZ" dirty="0" smtClean="0"/>
              <a:t>chrámové stromy v Japonsku, Koreji, Číně</a:t>
            </a:r>
          </a:p>
          <a:p>
            <a:r>
              <a:rPr lang="cs-CZ" dirty="0" smtClean="0"/>
              <a:t>v Evropě parky</a:t>
            </a:r>
          </a:p>
          <a:p>
            <a:r>
              <a:rPr lang="cs-CZ" dirty="0" smtClean="0"/>
              <a:t>v Japonsku využití v kuchyni</a:t>
            </a:r>
          </a:p>
          <a:p>
            <a:r>
              <a:rPr lang="cs-CZ" dirty="0"/>
              <a:t>s</a:t>
            </a:r>
            <a:r>
              <a:rPr lang="cs-CZ" dirty="0" smtClean="0"/>
              <a:t>oučást léků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21506" name="Picture 2" descr="File:Ginkgobaum Herbstferbung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00364" y="2143108"/>
            <a:ext cx="5893615" cy="47148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2) </a:t>
            </a:r>
            <a:r>
              <a:rPr lang="cs-CZ" dirty="0" err="1" smtClean="0"/>
              <a:t>cykasy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j</a:t>
            </a:r>
            <a:r>
              <a:rPr lang="cs-CZ" dirty="0" smtClean="0"/>
              <a:t>edny z nejstarších rostlin na Zemi</a:t>
            </a:r>
          </a:p>
          <a:p>
            <a:r>
              <a:rPr lang="cs-CZ" dirty="0"/>
              <a:t>p</a:t>
            </a:r>
            <a:r>
              <a:rPr lang="cs-CZ" dirty="0" smtClean="0"/>
              <a:t>otrava dinosaurů</a:t>
            </a:r>
          </a:p>
          <a:p>
            <a:r>
              <a:rPr lang="cs-CZ" dirty="0"/>
              <a:t>d</a:t>
            </a:r>
            <a:r>
              <a:rPr lang="cs-CZ" dirty="0" smtClean="0"/>
              <a:t>nes tropy, subtropy</a:t>
            </a:r>
            <a:endParaRPr lang="cs-CZ" dirty="0"/>
          </a:p>
        </p:txBody>
      </p:sp>
      <p:pic>
        <p:nvPicPr>
          <p:cNvPr id="2054" name="Picture 6" descr="http://upload.wikimedia.org/wikipedia/commons/thumb/8/80/Cycads_world_distribution.png/220px-Cycads_world_distribution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28662" y="3286124"/>
            <a:ext cx="5715040" cy="264970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00298" y="274638"/>
            <a:ext cx="6186502" cy="43971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714356"/>
            <a:ext cx="8229600" cy="4525963"/>
          </a:xfrm>
        </p:spPr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zhledem připomínají palmy</a:t>
            </a:r>
          </a:p>
          <a:p>
            <a:r>
              <a:rPr lang="cs-CZ" dirty="0"/>
              <a:t>v</a:t>
            </a:r>
            <a:r>
              <a:rPr lang="cs-CZ" dirty="0" smtClean="0"/>
              <a:t>ětšina stálezelené, některé opadávají </a:t>
            </a:r>
            <a:r>
              <a:rPr lang="cs-CZ" dirty="0" smtClean="0"/>
              <a:t>                 v </a:t>
            </a:r>
            <a:r>
              <a:rPr lang="cs-CZ" dirty="0" smtClean="0"/>
              <a:t>období sucha                                                                                       </a:t>
            </a:r>
            <a:endParaRPr lang="cs-CZ" sz="2400" dirty="0" smtClean="0"/>
          </a:p>
          <a:p>
            <a:r>
              <a:rPr lang="cs-CZ" dirty="0" smtClean="0"/>
              <a:t>dvoudomé rostliny                    </a:t>
            </a:r>
            <a:r>
              <a:rPr lang="cs-CZ" sz="2400" dirty="0" smtClean="0"/>
              <a:t>samčí šištice</a:t>
            </a:r>
          </a:p>
          <a:p>
            <a:endParaRPr lang="cs-CZ" dirty="0"/>
          </a:p>
          <a:p>
            <a:endParaRPr lang="cs-CZ" dirty="0" smtClean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sz="2400" dirty="0" smtClean="0"/>
              <a:t>samičí šištice</a:t>
            </a:r>
            <a:r>
              <a:rPr lang="cs-CZ" dirty="0" smtClean="0"/>
              <a:t>                       </a:t>
            </a:r>
            <a:endParaRPr lang="cs-CZ" dirty="0"/>
          </a:p>
        </p:txBody>
      </p:sp>
      <p:pic>
        <p:nvPicPr>
          <p:cNvPr id="22530" name="Picture 2" descr="http://upload.wikimedia.org/wikipedia/commons/thumb/e/ef/Microcycas_MaleDehiscentCone.jpg/220px-Microcycas_MaleDehiscentCon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5008" y="2714620"/>
            <a:ext cx="2571768" cy="3986242"/>
          </a:xfrm>
          <a:prstGeom prst="rect">
            <a:avLst/>
          </a:prstGeom>
          <a:noFill/>
        </p:spPr>
      </p:pic>
      <p:pic>
        <p:nvPicPr>
          <p:cNvPr id="22532" name="Picture 4" descr="http://upload.wikimedia.org/wikipedia/commons/thumb/2/26/Dioon_edule04.jpg/220px-Dioon_edule04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14348" y="4214818"/>
            <a:ext cx="2571753" cy="19288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6"/>
            <a:ext cx="8229600" cy="5211763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b="1" u="sng" dirty="0" smtClean="0"/>
              <a:t>Nahosemenné rostliny</a:t>
            </a:r>
          </a:p>
          <a:p>
            <a:pPr>
              <a:buNone/>
            </a:pPr>
            <a:r>
              <a:rPr lang="cs-CZ" dirty="0" smtClean="0"/>
              <a:t>= semenné rostliny, které nemají semena ukrytá </a:t>
            </a:r>
            <a:r>
              <a:rPr lang="cs-CZ" dirty="0" smtClean="0"/>
              <a:t>                  v </a:t>
            </a:r>
            <a:r>
              <a:rPr lang="cs-CZ" dirty="0" smtClean="0"/>
              <a:t>plodech</a:t>
            </a:r>
          </a:p>
          <a:p>
            <a:pPr marL="514350" indent="-514350">
              <a:buNone/>
            </a:pPr>
            <a:r>
              <a:rPr lang="cs-CZ" b="1" dirty="0" smtClean="0"/>
              <a:t>1) Jinany</a:t>
            </a:r>
          </a:p>
          <a:p>
            <a:pPr marL="514350" indent="-514350">
              <a:buNone/>
            </a:pPr>
            <a:r>
              <a:rPr lang="cs-CZ" dirty="0" smtClean="0"/>
              <a:t>- jedny z nejstarších rostlin na Zemi</a:t>
            </a:r>
          </a:p>
          <a:p>
            <a:pPr marL="514350" indent="-514350">
              <a:buNone/>
            </a:pPr>
            <a:r>
              <a:rPr lang="cs-CZ" dirty="0" smtClean="0"/>
              <a:t>- dnes pouze jeden druh – jinan dvoulaločný</a:t>
            </a:r>
          </a:p>
          <a:p>
            <a:pPr marL="514350" indent="-514350">
              <a:buNone/>
            </a:pPr>
            <a:r>
              <a:rPr lang="cs-CZ" dirty="0" smtClean="0"/>
              <a:t>- dvoudomá rostlina</a:t>
            </a:r>
          </a:p>
          <a:p>
            <a:pPr marL="514350" indent="-514350">
              <a:buNone/>
            </a:pPr>
            <a:r>
              <a:rPr lang="cs-CZ" dirty="0" smtClean="0"/>
              <a:t>- využití: parková výsadba, součást léčivých přípravků, Japonsko kuchyně</a:t>
            </a:r>
          </a:p>
          <a:p>
            <a:pPr>
              <a:buNone/>
            </a:pPr>
            <a:r>
              <a:rPr lang="cs-CZ" b="1" dirty="0" smtClean="0"/>
              <a:t>2) </a:t>
            </a:r>
            <a:r>
              <a:rPr lang="cs-CZ" b="1" dirty="0" err="1"/>
              <a:t>C</a:t>
            </a:r>
            <a:r>
              <a:rPr lang="cs-CZ" b="1" dirty="0" err="1" smtClean="0"/>
              <a:t>ykasy</a:t>
            </a:r>
            <a:endParaRPr lang="cs-CZ" b="1" dirty="0" smtClean="0"/>
          </a:p>
          <a:p>
            <a:pPr>
              <a:buFontTx/>
              <a:buChar char="-"/>
            </a:pPr>
            <a:r>
              <a:rPr lang="cs-CZ" dirty="0" smtClean="0"/>
              <a:t>jedny z nejstarších rostlin na Zemi</a:t>
            </a:r>
          </a:p>
          <a:p>
            <a:pPr>
              <a:buFontTx/>
              <a:buChar char="-"/>
            </a:pPr>
            <a:r>
              <a:rPr lang="cs-CZ" dirty="0"/>
              <a:t>d</a:t>
            </a:r>
            <a:r>
              <a:rPr lang="cs-CZ" dirty="0" smtClean="0"/>
              <a:t>nes tropy, subtropy</a:t>
            </a:r>
          </a:p>
          <a:p>
            <a:pPr>
              <a:buFontTx/>
              <a:buChar char="-"/>
            </a:pPr>
            <a:r>
              <a:rPr lang="cs-CZ" dirty="0"/>
              <a:t>v</a:t>
            </a:r>
            <a:r>
              <a:rPr lang="cs-CZ" dirty="0" smtClean="0"/>
              <a:t>zhledem podobné palmám</a:t>
            </a:r>
          </a:p>
          <a:p>
            <a:pPr>
              <a:buFontTx/>
              <a:buChar char="-"/>
            </a:pPr>
            <a:r>
              <a:rPr lang="cs-CZ" dirty="0"/>
              <a:t>d</a:t>
            </a:r>
            <a:r>
              <a:rPr lang="cs-CZ" dirty="0" smtClean="0"/>
              <a:t>voudomé rostliny</a:t>
            </a:r>
          </a:p>
          <a:p>
            <a:pPr>
              <a:buNone/>
            </a:pPr>
            <a:r>
              <a:rPr lang="cs-CZ" b="1" dirty="0" smtClean="0"/>
              <a:t>3) Jehličnany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Pokus se zjistit další zajímavé informace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je to </a:t>
            </a:r>
            <a:r>
              <a:rPr lang="cs-CZ" dirty="0" err="1" smtClean="0"/>
              <a:t>pehro</a:t>
            </a:r>
            <a:r>
              <a:rPr lang="cs-CZ" dirty="0"/>
              <a:t>?</a:t>
            </a:r>
            <a:endParaRPr lang="cs-CZ" dirty="0" smtClean="0"/>
          </a:p>
          <a:p>
            <a:r>
              <a:rPr lang="cs-CZ" dirty="0" smtClean="0"/>
              <a:t>Co je </a:t>
            </a:r>
            <a:r>
              <a:rPr lang="cs-CZ" dirty="0" err="1" smtClean="0"/>
              <a:t>cykasin</a:t>
            </a:r>
            <a:r>
              <a:rPr lang="cs-CZ" dirty="0" smtClean="0"/>
              <a:t>?</a:t>
            </a:r>
          </a:p>
          <a:p>
            <a:r>
              <a:rPr lang="cs-CZ" dirty="0" smtClean="0"/>
              <a:t>Víš, kde v okolí vaší školy rostou jinany?</a:t>
            </a:r>
          </a:p>
          <a:p>
            <a:r>
              <a:rPr lang="cs-CZ" dirty="0" smtClean="0"/>
              <a:t>Proč se výtažky z jinanu využívají </a:t>
            </a:r>
            <a:r>
              <a:rPr lang="cs-CZ" dirty="0" smtClean="0"/>
              <a:t>                     ve </a:t>
            </a:r>
            <a:r>
              <a:rPr lang="cs-CZ" dirty="0" smtClean="0"/>
              <a:t>farmacii?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>
              <a:buNone/>
            </a:pPr>
            <a:r>
              <a:rPr lang="cs-CZ" dirty="0" err="1" smtClean="0"/>
              <a:t>Cykas</a:t>
            </a:r>
            <a:r>
              <a:rPr lang="cs-CZ" dirty="0" smtClean="0"/>
              <a:t> - Praha </a:t>
            </a:r>
          </a:p>
          <a:p>
            <a:r>
              <a:rPr lang="cs-CZ" dirty="0" err="1" smtClean="0"/>
              <a:t>PeregrinusX</a:t>
            </a:r>
            <a:r>
              <a:rPr lang="cs-CZ" dirty="0" smtClean="0"/>
              <a:t> 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1.3.2013]. Dostupný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Uveďte autora-Zachovejte licenci 3.0 </a:t>
            </a:r>
            <a:r>
              <a:rPr lang="cs-CZ" dirty="0" err="1" smtClean="0"/>
              <a:t>Unported</a:t>
            </a:r>
            <a:r>
              <a:rPr lang="cs-CZ" dirty="0" smtClean="0"/>
              <a:t> na WWW:http://cs.wikipedia.org/wiki/Soubor:Cycas_Circinalis_-_200_Years_Old_in_Prague_-_DSC_0068.jpg</a:t>
            </a:r>
          </a:p>
          <a:p>
            <a:pPr>
              <a:buNone/>
            </a:pPr>
            <a:r>
              <a:rPr lang="cs-CZ" dirty="0" smtClean="0"/>
              <a:t>Jinan</a:t>
            </a:r>
          </a:p>
          <a:p>
            <a:r>
              <a:rPr lang="cs-CZ" i="1" dirty="0" smtClean="0"/>
              <a:t>Adrian. </a:t>
            </a:r>
            <a:r>
              <a:rPr lang="cs-CZ" i="1" dirty="0" err="1" smtClean="0"/>
              <a:t>Benko</a:t>
            </a:r>
            <a:r>
              <a:rPr lang="cs-CZ" i="1" dirty="0" smtClean="0"/>
              <a:t>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1.3.2013]. Dostupný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Uveďte autora-Zachovejte licenci 3.0 </a:t>
            </a:r>
            <a:r>
              <a:rPr lang="cs-CZ" dirty="0" err="1" smtClean="0"/>
              <a:t>Unported</a:t>
            </a:r>
            <a:r>
              <a:rPr lang="cs-CZ" dirty="0" smtClean="0"/>
              <a:t> na WWW: http://cs.wikipedia.org/wiki/Soubor:Ginkgo_biloba_in_Lucenec7.jpg</a:t>
            </a:r>
          </a:p>
          <a:p>
            <a:pPr>
              <a:buNone/>
            </a:pPr>
            <a:r>
              <a:rPr lang="cs-CZ" dirty="0" smtClean="0"/>
              <a:t>Jehličnan</a:t>
            </a:r>
          </a:p>
          <a:p>
            <a:r>
              <a:rPr lang="cs-CZ" i="1" dirty="0" smtClean="0"/>
              <a:t>LEIDUS, </a:t>
            </a:r>
            <a:r>
              <a:rPr lang="cs-CZ" i="1" dirty="0" err="1" smtClean="0"/>
              <a:t>Ivar</a:t>
            </a:r>
            <a:r>
              <a:rPr lang="cs-CZ" i="1" dirty="0" smtClean="0"/>
              <a:t>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1.3.2013]. Dostupný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Uveďte autora-Zachovejte licenci 3.0 Estonsko na WWW:http://</a:t>
            </a:r>
            <a:r>
              <a:rPr lang="cs-CZ" dirty="0" err="1" smtClean="0"/>
              <a:t>cs.wikipedia.org</a:t>
            </a:r>
            <a:r>
              <a:rPr lang="cs-CZ" dirty="0" smtClean="0"/>
              <a:t>/</a:t>
            </a:r>
            <a:r>
              <a:rPr lang="cs-CZ" dirty="0" err="1" smtClean="0"/>
              <a:t>wiki</a:t>
            </a:r>
            <a:r>
              <a:rPr lang="cs-CZ" dirty="0" smtClean="0"/>
              <a:t>/Soubor:</a:t>
            </a:r>
            <a:r>
              <a:rPr lang="cs-CZ" dirty="0" err="1" smtClean="0"/>
              <a:t>Kuusk</a:t>
            </a:r>
            <a:r>
              <a:rPr lang="cs-CZ" dirty="0" smtClean="0"/>
              <a:t>_</a:t>
            </a:r>
            <a:r>
              <a:rPr lang="cs-CZ" dirty="0" err="1" smtClean="0"/>
              <a:t>Keila</a:t>
            </a:r>
            <a:r>
              <a:rPr lang="cs-CZ" dirty="0" smtClean="0"/>
              <a:t>-</a:t>
            </a:r>
            <a:r>
              <a:rPr lang="cs-CZ" dirty="0" err="1" smtClean="0"/>
              <a:t>Paldiski</a:t>
            </a:r>
            <a:r>
              <a:rPr lang="cs-CZ" dirty="0" smtClean="0"/>
              <a:t>_</a:t>
            </a:r>
            <a:r>
              <a:rPr lang="cs-CZ" dirty="0" err="1" smtClean="0"/>
              <a:t>rdt</a:t>
            </a:r>
            <a:r>
              <a:rPr lang="cs-CZ" dirty="0" smtClean="0"/>
              <a:t>_%C3%A4%C3%A4res.jpg</a:t>
            </a:r>
          </a:p>
          <a:p>
            <a:pPr>
              <a:buNone/>
            </a:pPr>
            <a:r>
              <a:rPr lang="cs-CZ" dirty="0" smtClean="0"/>
              <a:t>Jinan 2</a:t>
            </a:r>
          </a:p>
          <a:p>
            <a:r>
              <a:rPr lang="cs-CZ" dirty="0" smtClean="0"/>
              <a:t>SAIKO.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1.3.2013]. Dostupný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Uveďte autora-Zachovejte licenci 3.0 </a:t>
            </a:r>
            <a:r>
              <a:rPr lang="cs-CZ" dirty="0" err="1" smtClean="0"/>
              <a:t>Unported</a:t>
            </a:r>
            <a:r>
              <a:rPr lang="cs-CZ" dirty="0" smtClean="0"/>
              <a:t> na WWW:http://commons.wikimedia.org/wiki/File:Villa_oliva,_cascatelle,_ginkgo_biloba_01.JPG?uselang=cs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6"/>
            <a:ext cx="8229600" cy="4783159"/>
          </a:xfrm>
        </p:spPr>
        <p:txBody>
          <a:bodyPr>
            <a:normAutofit fontScale="47500" lnSpcReduction="20000"/>
          </a:bodyPr>
          <a:lstStyle/>
          <a:p>
            <a:pPr>
              <a:buNone/>
            </a:pPr>
            <a:r>
              <a:rPr lang="cs-CZ" dirty="0" smtClean="0"/>
              <a:t>Jinan - list </a:t>
            </a:r>
          </a:p>
          <a:p>
            <a:r>
              <a:rPr lang="cs-CZ" dirty="0" smtClean="0"/>
              <a:t>KRAASCH, </a:t>
            </a:r>
            <a:r>
              <a:rPr lang="cs-CZ" dirty="0" err="1" smtClean="0"/>
              <a:t>Reinhard</a:t>
            </a:r>
            <a:r>
              <a:rPr lang="cs-CZ" dirty="0" smtClean="0"/>
              <a:t>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1.3.2013]. Dostupný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Uveďte autora-Zachovejte licenci 3.0 </a:t>
            </a:r>
            <a:r>
              <a:rPr lang="cs-CZ" dirty="0" err="1" smtClean="0"/>
              <a:t>Unported</a:t>
            </a:r>
            <a:r>
              <a:rPr lang="cs-CZ" dirty="0" smtClean="0"/>
              <a:t> na WWW: http://cs.wikipedia.org/wiki/Soubor:Gingko-Blaetter.jpg</a:t>
            </a:r>
          </a:p>
          <a:p>
            <a:pPr>
              <a:buNone/>
            </a:pPr>
            <a:r>
              <a:rPr lang="cs-CZ" dirty="0" smtClean="0"/>
              <a:t>Jinan - semena</a:t>
            </a:r>
          </a:p>
          <a:p>
            <a:r>
              <a:rPr lang="cs-CZ" i="1" dirty="0" smtClean="0"/>
              <a:t>ST</a:t>
            </a:r>
            <a:r>
              <a:rPr lang="cs-CZ" i="1" dirty="0" smtClean="0">
                <a:latin typeface="Calibri"/>
              </a:rPr>
              <a:t>ÜBER, KURT.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1.3.2013]. Dostupný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Uveďte autora-Zachovejte licenci 3.0 </a:t>
            </a:r>
            <a:r>
              <a:rPr lang="cs-CZ" dirty="0" err="1" smtClean="0"/>
              <a:t>Unported</a:t>
            </a:r>
            <a:r>
              <a:rPr lang="cs-CZ" dirty="0" smtClean="0"/>
              <a:t> na WWW: http://cs.wikipedia.org/wiki/Soubor:Gingko_biloba3.jpg</a:t>
            </a:r>
          </a:p>
          <a:p>
            <a:pPr>
              <a:buNone/>
            </a:pPr>
            <a:r>
              <a:rPr lang="cs-CZ" dirty="0" smtClean="0"/>
              <a:t>Jinan se šišticemi</a:t>
            </a:r>
          </a:p>
          <a:p>
            <a:r>
              <a:rPr lang="cs-CZ" i="1" dirty="0" smtClean="0"/>
              <a:t>KOLASINSKI, </a:t>
            </a:r>
            <a:r>
              <a:rPr lang="cs-CZ" i="1" dirty="0" err="1" smtClean="0"/>
              <a:t>Marcin</a:t>
            </a:r>
            <a:r>
              <a:rPr lang="cs-CZ" i="1" dirty="0" smtClean="0"/>
              <a:t>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1.3.2013]. Dostupný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Uveďte autora-Zachovejte licenci 3.0 </a:t>
            </a:r>
            <a:r>
              <a:rPr lang="cs-CZ" dirty="0" err="1" smtClean="0"/>
              <a:t>Unported</a:t>
            </a:r>
            <a:r>
              <a:rPr lang="cs-CZ" dirty="0" smtClean="0"/>
              <a:t> na WWW: http://cs.wikipedia.org/wiki/Soubor:Ginkgo_biloba_-_male_flower.JPG</a:t>
            </a:r>
          </a:p>
          <a:p>
            <a:pPr>
              <a:buNone/>
            </a:pPr>
            <a:r>
              <a:rPr lang="cs-CZ" dirty="0" smtClean="0"/>
              <a:t>Jinan s vajíčky</a:t>
            </a:r>
          </a:p>
          <a:p>
            <a:r>
              <a:rPr lang="cs-CZ" i="1" dirty="0" smtClean="0"/>
              <a:t>KOLASINSKI, </a:t>
            </a:r>
            <a:r>
              <a:rPr lang="cs-CZ" i="1" dirty="0" err="1" smtClean="0"/>
              <a:t>Marcin</a:t>
            </a:r>
            <a:r>
              <a:rPr lang="cs-CZ" i="1" dirty="0" smtClean="0"/>
              <a:t>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1.3.2013]. Dostupný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Uveďte autora-Zachovejte licenci 3.0 </a:t>
            </a:r>
            <a:r>
              <a:rPr lang="cs-CZ" dirty="0" err="1" smtClean="0"/>
              <a:t>Unported</a:t>
            </a:r>
            <a:r>
              <a:rPr lang="cs-CZ" dirty="0" smtClean="0"/>
              <a:t> na WWW: http://cs.wikipedia.org/wiki/Soubor:Ginkgo_biloba_-_female_flower.JPG</a:t>
            </a:r>
          </a:p>
          <a:p>
            <a:pPr>
              <a:buNone/>
            </a:pPr>
            <a:r>
              <a:rPr lang="cs-CZ" dirty="0" smtClean="0"/>
              <a:t>Žlutý jinan </a:t>
            </a:r>
          </a:p>
          <a:p>
            <a:r>
              <a:rPr lang="cs-CZ" i="1" dirty="0" smtClean="0"/>
              <a:t>GINGOTREE. </a:t>
            </a:r>
            <a:r>
              <a:rPr lang="cs-CZ" i="1" dirty="0" err="1" smtClean="0"/>
              <a:t>wikimedia.cz</a:t>
            </a:r>
            <a:r>
              <a:rPr lang="cs-CZ" dirty="0" smtClean="0"/>
              <a:t> [online]. [cit. 1.3.2013]. Dostupný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Uveďte autora-Zachovejte licenci 3.0 </a:t>
            </a:r>
            <a:r>
              <a:rPr lang="cs-CZ" dirty="0" err="1" smtClean="0"/>
              <a:t>Unported</a:t>
            </a:r>
            <a:r>
              <a:rPr lang="cs-CZ" dirty="0" smtClean="0"/>
              <a:t> na WWW: http://commons.wikimedia.org/wiki/File:Ginkgobaum_Herbstferbung.jpg?uselang=cs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cs-CZ" dirty="0" err="1" smtClean="0"/>
              <a:t>Cykas</a:t>
            </a:r>
            <a:r>
              <a:rPr lang="cs-CZ" dirty="0" smtClean="0"/>
              <a:t> - rozšíření</a:t>
            </a:r>
          </a:p>
          <a:p>
            <a:r>
              <a:rPr lang="cs-CZ" dirty="0" smtClean="0"/>
              <a:t>ESCULAPIO.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1.3.2013]. Dostupný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Uveďte autora-Zachovejte licenci 3.0 </a:t>
            </a:r>
            <a:r>
              <a:rPr lang="cs-CZ" dirty="0" err="1" smtClean="0"/>
              <a:t>Unported</a:t>
            </a:r>
            <a:r>
              <a:rPr lang="cs-CZ" dirty="0" smtClean="0"/>
              <a:t> na WWW: http://cs.wikipedia.org/wiki/Soubor:Cycads_world_distribution.png</a:t>
            </a:r>
          </a:p>
          <a:p>
            <a:pPr>
              <a:buNone/>
            </a:pPr>
            <a:r>
              <a:rPr lang="cs-CZ" dirty="0" err="1" smtClean="0"/>
              <a:t>Cykas</a:t>
            </a:r>
            <a:r>
              <a:rPr lang="cs-CZ" dirty="0" smtClean="0"/>
              <a:t> - samčí šištice</a:t>
            </a:r>
          </a:p>
          <a:p>
            <a:r>
              <a:rPr lang="cs-CZ" dirty="0" smtClean="0"/>
              <a:t>CHAVES, </a:t>
            </a:r>
            <a:r>
              <a:rPr lang="cs-CZ" dirty="0" err="1" smtClean="0"/>
              <a:t>Ramiro</a:t>
            </a:r>
            <a:r>
              <a:rPr lang="cs-CZ" dirty="0" smtClean="0"/>
              <a:t>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1.3.2013 Dostupný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Uveďte autora-Zachovejte licenci 2.5 </a:t>
            </a:r>
            <a:r>
              <a:rPr lang="cs-CZ" dirty="0" err="1" smtClean="0"/>
              <a:t>Generic</a:t>
            </a:r>
            <a:r>
              <a:rPr lang="cs-CZ" dirty="0" smtClean="0"/>
              <a:t> na WW : http://cs.wikipedia.org/wiki/Soubor:Microcycas_MaleDehiscentCone.jpg</a:t>
            </a:r>
          </a:p>
          <a:p>
            <a:pPr>
              <a:buNone/>
            </a:pPr>
            <a:r>
              <a:rPr lang="cs-CZ" dirty="0" err="1" smtClean="0"/>
              <a:t>Cykas</a:t>
            </a:r>
            <a:r>
              <a:rPr lang="cs-CZ" dirty="0" smtClean="0"/>
              <a:t> - samičí šištice</a:t>
            </a:r>
          </a:p>
          <a:p>
            <a:r>
              <a:rPr lang="cs-CZ" dirty="0" smtClean="0"/>
              <a:t>ESCULAPIO.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1.3.2013]. Dostupný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Uveďte autora-Zachovejte licenci 2.5 </a:t>
            </a:r>
            <a:r>
              <a:rPr lang="cs-CZ" dirty="0" err="1" smtClean="0"/>
              <a:t>Generic</a:t>
            </a:r>
            <a:r>
              <a:rPr lang="cs-CZ" dirty="0" smtClean="0"/>
              <a:t> na WWW: http://cs.wikipedia.org/wiki/Soubor:Dioon_edule04.jpg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247</TotalTime>
  <Words>730</Words>
  <Application>Microsoft Office PowerPoint</Application>
  <PresentationFormat>Předvádění na obrazovce (4:3)</PresentationFormat>
  <Paragraphs>120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Lití písma</vt:lpstr>
      <vt:lpstr>Nahosemenné rostliny 1</vt:lpstr>
      <vt:lpstr>Snímek 2</vt:lpstr>
      <vt:lpstr>Nahosemenné rostliny</vt:lpstr>
      <vt:lpstr>Snímek 4</vt:lpstr>
      <vt:lpstr>1) jinany</vt:lpstr>
      <vt:lpstr>Snímek 6</vt:lpstr>
      <vt:lpstr>Snímek 7</vt:lpstr>
      <vt:lpstr>Snímek 8</vt:lpstr>
      <vt:lpstr>Snímek 9</vt:lpstr>
      <vt:lpstr>2) cykasy</vt:lpstr>
      <vt:lpstr>Snímek 11</vt:lpstr>
      <vt:lpstr>Zápis</vt:lpstr>
      <vt:lpstr>Pokus se zjistit další zajímavé informace</vt:lpstr>
      <vt:lpstr>Zdroje</vt:lpstr>
      <vt:lpstr>Zdroje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Nahosemenné rostliny 1</dc:title>
  <dc:creator>Martin</dc:creator>
  <cp:lastModifiedBy>Dum</cp:lastModifiedBy>
  <cp:revision>47</cp:revision>
  <dcterms:created xsi:type="dcterms:W3CDTF">2013-03-08T20:47:35Z</dcterms:created>
  <dcterms:modified xsi:type="dcterms:W3CDTF">2013-03-21T10:20:26Z</dcterms:modified>
</cp:coreProperties>
</file>