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VY_32_INOVACE_PRV_15_OBDOBÍ LIDSKÉHO ŽIVOTA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Dublovice, okres Příbram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Markéta Sedláčková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CZ.1.07/1.4.00/21.3399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E298B0D-95DB-43DF-94A7-141A5566D189}">
      <dgm:prSet custT="1"/>
      <dgm:spPr/>
      <dgm:t>
        <a:bodyPr/>
        <a:lstStyle/>
        <a:p>
          <a:pPr algn="l" rtl="0"/>
          <a:r>
            <a:rPr lang="cs-CZ" sz="2000" dirty="0" smtClean="0"/>
            <a:t>TÉMA: Období lidského života</a:t>
          </a:r>
          <a:endParaRPr lang="cs-CZ" sz="2000" dirty="0"/>
        </a:p>
      </dgm:t>
    </dgm:pt>
    <dgm:pt modelId="{DDC989CE-DD3D-458F-9B09-514BF4B445FD}" type="parTrans" cxnId="{9EC20F26-1E66-43F4-8887-050422BFA385}">
      <dgm:prSet/>
      <dgm:spPr/>
    </dgm:pt>
    <dgm:pt modelId="{EC6E0013-2CF5-46D4-9726-9796341C9890}" type="sibTrans" cxnId="{9EC20F26-1E66-43F4-8887-050422BFA385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AD23B0A6-A68A-446A-A833-086232DF5D48}" type="pres">
      <dgm:prSet presAssocID="{BE298B0D-95DB-43DF-94A7-141A5566D189}" presName="vertSpace4" presStyleLbl="node1" presStyleIdx="2" presStyleCnt="5"/>
      <dgm:spPr/>
    </dgm:pt>
    <dgm:pt modelId="{DABA3BF4-C315-4DCF-98E9-2F29DEF2E904}" type="pres">
      <dgm:prSet presAssocID="{BE298B0D-95DB-43DF-94A7-141A5566D189}" presName="circle4" presStyleLbl="node1" presStyleIdx="3" presStyleCnt="5"/>
      <dgm:spPr/>
    </dgm:pt>
    <dgm:pt modelId="{0476747A-4EFE-40A6-85D5-54789C647358}" type="pres">
      <dgm:prSet presAssocID="{BE298B0D-95DB-43DF-94A7-141A5566D189}" presName="rect4" presStyleLbl="alignAcc1" presStyleIdx="3" presStyleCnt="5"/>
      <dgm:spPr/>
      <dgm:t>
        <a:bodyPr/>
        <a:lstStyle/>
        <a:p>
          <a:endParaRPr lang="cs-CZ"/>
        </a:p>
      </dgm:t>
    </dgm:pt>
    <dgm:pt modelId="{11B32899-235B-45F3-B3D3-664565DDE569}" type="pres">
      <dgm:prSet presAssocID="{4C35D32F-0EAB-4CD7-82EE-45574DC2A586}" presName="vertSpace5" presStyleLbl="node1" presStyleIdx="3" presStyleCnt="5"/>
      <dgm:spPr/>
    </dgm:pt>
    <dgm:pt modelId="{2D02504B-3962-4B47-BC95-CF9AC1B913DB}" type="pres">
      <dgm:prSet presAssocID="{4C35D32F-0EAB-4CD7-82EE-45574DC2A586}" presName="circle5" presStyleLbl="node1" presStyleIdx="4" presStyleCnt="5"/>
      <dgm:spPr/>
    </dgm:pt>
    <dgm:pt modelId="{6FA2AF72-99F7-4789-8976-839B04233CE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A46FBC-8327-4099-A213-406E77076C0D}" type="pres">
      <dgm:prSet presAssocID="{BE298B0D-95DB-43DF-94A7-141A5566D189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BC2E9C-0566-4EE1-B4E7-EB148C2B90A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AFCE7204-594A-4BE0-9FCA-06DE54BC461E}" type="presOf" srcId="{BE298B0D-95DB-43DF-94A7-141A5566D189}" destId="{0476747A-4EFE-40A6-85D5-54789C647358}" srcOrd="0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D4E3EFDB-0E37-4A26-8FA7-E93DB06D4258}" type="presOf" srcId="{4C35D32F-0EAB-4CD7-82EE-45574DC2A586}" destId="{BABC2E9C-0566-4EE1-B4E7-EB148C2B90A0}" srcOrd="1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58BEAB93-D4CA-400F-865E-19F6CC1F0634}" type="presOf" srcId="{BE298B0D-95DB-43DF-94A7-141A5566D189}" destId="{8FA46FBC-8327-4099-A213-406E77076C0D}" srcOrd="1" destOrd="0" presId="urn:microsoft.com/office/officeart/2005/8/layout/target3"/>
    <dgm:cxn modelId="{B2BE843C-FF70-4481-A7A6-46027C73D331}" type="presOf" srcId="{4C35D32F-0EAB-4CD7-82EE-45574DC2A586}" destId="{6FA2AF72-99F7-4789-8976-839B04233CE5}" srcOrd="0" destOrd="0" presId="urn:microsoft.com/office/officeart/2005/8/layout/target3"/>
    <dgm:cxn modelId="{9EC20F26-1E66-43F4-8887-050422BFA385}" srcId="{757F3AB3-0718-4624-B441-E567A8F0AB56}" destId="{BE298B0D-95DB-43DF-94A7-141A5566D189}" srcOrd="3" destOrd="0" parTransId="{DDC989CE-DD3D-458F-9B09-514BF4B445FD}" sibTransId="{EC6E0013-2CF5-46D4-9726-9796341C9890}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04B8A522-102C-47B6-BB44-B4E12600F29C}" type="presParOf" srcId="{333A1088-737F-45CB-B68E-254E46348037}" destId="{AD23B0A6-A68A-446A-A833-086232DF5D48}" srcOrd="9" destOrd="0" presId="urn:microsoft.com/office/officeart/2005/8/layout/target3"/>
    <dgm:cxn modelId="{4C9C60B7-AFCF-4D1B-B400-0E5E0F799DD2}" type="presParOf" srcId="{333A1088-737F-45CB-B68E-254E46348037}" destId="{DABA3BF4-C315-4DCF-98E9-2F29DEF2E904}" srcOrd="10" destOrd="0" presId="urn:microsoft.com/office/officeart/2005/8/layout/target3"/>
    <dgm:cxn modelId="{63EE54F0-ACA1-4FE8-A2AD-126A8E0F4703}" type="presParOf" srcId="{333A1088-737F-45CB-B68E-254E46348037}" destId="{0476747A-4EFE-40A6-85D5-54789C647358}" srcOrd="11" destOrd="0" presId="urn:microsoft.com/office/officeart/2005/8/layout/target3"/>
    <dgm:cxn modelId="{AA7FCE2E-C7D9-416F-91A6-6F0C8817E422}" type="presParOf" srcId="{333A1088-737F-45CB-B68E-254E46348037}" destId="{11B32899-235B-45F3-B3D3-664565DDE569}" srcOrd="12" destOrd="0" presId="urn:microsoft.com/office/officeart/2005/8/layout/target3"/>
    <dgm:cxn modelId="{09A2B609-EDE0-4AFE-8277-300E2961E214}" type="presParOf" srcId="{333A1088-737F-45CB-B68E-254E46348037}" destId="{2D02504B-3962-4B47-BC95-CF9AC1B913DB}" srcOrd="13" destOrd="0" presId="urn:microsoft.com/office/officeart/2005/8/layout/target3"/>
    <dgm:cxn modelId="{C4126C7D-5A4C-4360-A646-CC7A84E7FE51}" type="presParOf" srcId="{333A1088-737F-45CB-B68E-254E46348037}" destId="{6FA2AF72-99F7-4789-8976-839B04233CE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9E0D3C35-CE50-46F3-84EA-A2F44E5C7EBE}" type="presParOf" srcId="{333A1088-737F-45CB-B68E-254E46348037}" destId="{8FA46FBC-8327-4099-A213-406E77076C0D}" srcOrd="18" destOrd="0" presId="urn:microsoft.com/office/officeart/2005/8/layout/target3"/>
    <dgm:cxn modelId="{96FF0080-090C-430A-B79C-897D18991579}" type="presParOf" srcId="{333A1088-737F-45CB-B68E-254E46348037}" destId="{BABC2E9C-0566-4EE1-B4E7-EB148C2B90A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12368" cy="33123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41073" y="0"/>
          <a:ext cx="6192688" cy="33123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Dublovice, okres Příbram</a:t>
          </a:r>
          <a:endParaRPr lang="cs-CZ" sz="2000" kern="1200" dirty="0"/>
        </a:p>
      </dsp:txBody>
      <dsp:txXfrm>
        <a:off x="1641073" y="0"/>
        <a:ext cx="6192688" cy="529978"/>
      </dsp:txXfrm>
    </dsp:sp>
    <dsp:sp modelId="{A52A0455-90FF-4808-ABD0-F02540D31D5A}">
      <dsp:nvSpPr>
        <dsp:cNvPr id="0" name=""/>
        <dsp:cNvSpPr/>
      </dsp:nvSpPr>
      <dsp:spPr>
        <a:xfrm>
          <a:off x="347798" y="529978"/>
          <a:ext cx="2616770" cy="261677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56184" y="529978"/>
          <a:ext cx="6192688" cy="26167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Markéta Sedláčková</a:t>
          </a:r>
          <a:endParaRPr lang="cs-CZ" sz="2000" kern="1200" dirty="0"/>
        </a:p>
      </dsp:txBody>
      <dsp:txXfrm>
        <a:off x="1656184" y="529978"/>
        <a:ext cx="6192688" cy="529978"/>
      </dsp:txXfrm>
    </dsp:sp>
    <dsp:sp modelId="{313FC574-E1CD-4FB4-B054-0B805CE0447D}">
      <dsp:nvSpPr>
        <dsp:cNvPr id="0" name=""/>
        <dsp:cNvSpPr/>
      </dsp:nvSpPr>
      <dsp:spPr>
        <a:xfrm>
          <a:off x="695597" y="1059957"/>
          <a:ext cx="1921173" cy="19211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56184" y="1059957"/>
          <a:ext cx="6192688" cy="19211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VY_32_INOVACE_PRV_15_OBDOBÍ LIDSKÉHO ŽIVOTA</a:t>
          </a:r>
          <a:endParaRPr lang="cs-CZ" sz="2000" kern="1200" dirty="0"/>
        </a:p>
      </dsp:txBody>
      <dsp:txXfrm>
        <a:off x="1656184" y="1059957"/>
        <a:ext cx="6192688" cy="529978"/>
      </dsp:txXfrm>
    </dsp:sp>
    <dsp:sp modelId="{DABA3BF4-C315-4DCF-98E9-2F29DEF2E904}">
      <dsp:nvSpPr>
        <dsp:cNvPr id="0" name=""/>
        <dsp:cNvSpPr/>
      </dsp:nvSpPr>
      <dsp:spPr>
        <a:xfrm>
          <a:off x="1043395" y="1589936"/>
          <a:ext cx="1225576" cy="122557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76747A-4EFE-40A6-85D5-54789C647358}">
      <dsp:nvSpPr>
        <dsp:cNvPr id="0" name=""/>
        <dsp:cNvSpPr/>
      </dsp:nvSpPr>
      <dsp:spPr>
        <a:xfrm>
          <a:off x="1656184" y="1589936"/>
          <a:ext cx="6192688" cy="12255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Období lidského života</a:t>
          </a:r>
          <a:endParaRPr lang="cs-CZ" sz="2000" kern="1200" dirty="0"/>
        </a:p>
      </dsp:txBody>
      <dsp:txXfrm>
        <a:off x="1656184" y="1589936"/>
        <a:ext cx="6192688" cy="529978"/>
      </dsp:txXfrm>
    </dsp:sp>
    <dsp:sp modelId="{2D02504B-3962-4B47-BC95-CF9AC1B913DB}">
      <dsp:nvSpPr>
        <dsp:cNvPr id="0" name=""/>
        <dsp:cNvSpPr/>
      </dsp:nvSpPr>
      <dsp:spPr>
        <a:xfrm>
          <a:off x="1391194" y="2119915"/>
          <a:ext cx="529978" cy="52997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A2AF72-99F7-4789-8976-839B04233CE5}">
      <dsp:nvSpPr>
        <dsp:cNvPr id="0" name=""/>
        <dsp:cNvSpPr/>
      </dsp:nvSpPr>
      <dsp:spPr>
        <a:xfrm>
          <a:off x="1656184" y="2119915"/>
          <a:ext cx="6192688" cy="5299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CZ.1.07/1.4.00/21.3399</a:t>
          </a:r>
          <a:endParaRPr lang="cs-CZ" sz="2000" kern="1200" dirty="0"/>
        </a:p>
      </dsp:txBody>
      <dsp:txXfrm>
        <a:off x="1656184" y="2119915"/>
        <a:ext cx="6192688" cy="5299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39099903"/>
              </p:ext>
            </p:extLst>
          </p:nvPr>
        </p:nvGraphicFramePr>
        <p:xfrm>
          <a:off x="539552" y="908720"/>
          <a:ext cx="7848872" cy="3312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Ročník: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materiál je určen pro žáky třetího ročníku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Druh materiálu: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prezentace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Cíl: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žák si aktivně s využitím interaktivní tabule procvičí názvy období lidského života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Metodické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pokyny: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materiál je využitelný při práci s interaktivní tabulí, vhodné doplnit výkladem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Růst a vývoj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Během růstu a vývoje </a:t>
            </a:r>
            <a:r>
              <a:rPr lang="cs-CZ" smtClean="0"/>
              <a:t>každého </a:t>
            </a:r>
            <a:r>
              <a:rPr lang="cs-CZ" smtClean="0"/>
              <a:t>člověka </a:t>
            </a:r>
            <a:r>
              <a:rPr lang="cs-CZ" dirty="0" smtClean="0"/>
              <a:t>pozorujeme změny lidského těla.</a:t>
            </a:r>
          </a:p>
          <a:p>
            <a:r>
              <a:rPr lang="cs-CZ" dirty="0" smtClean="0"/>
              <a:t>Člověk projde během života několika vývojovými etapami: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03848" y="3501008"/>
            <a:ext cx="10903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latin typeface="Arial" pitchFamily="34" charset="0"/>
                <a:cs typeface="Arial" pitchFamily="34" charset="0"/>
              </a:rPr>
              <a:t>dětství</a:t>
            </a:r>
            <a:endParaRPr lang="cs-CZ" sz="2400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7984" y="4293096"/>
            <a:ext cx="15199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latin typeface="Arial" pitchFamily="34" charset="0"/>
                <a:cs typeface="Arial" pitchFamily="34" charset="0"/>
              </a:rPr>
              <a:t>dospívání</a:t>
            </a:r>
            <a:endParaRPr lang="cs-CZ" sz="2400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47864" y="5085184"/>
            <a:ext cx="15039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latin typeface="Arial" pitchFamily="34" charset="0"/>
                <a:cs typeface="Arial" pitchFamily="34" charset="0"/>
              </a:rPr>
              <a:t>dospělost</a:t>
            </a:r>
            <a:endParaRPr lang="cs-CZ" sz="2400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187968" y="5949280"/>
            <a:ext cx="7825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latin typeface="Arial" pitchFamily="34" charset="0"/>
                <a:cs typeface="Arial" pitchFamily="34" charset="0"/>
              </a:rPr>
              <a:t>stáří</a:t>
            </a:r>
            <a:endParaRPr lang="cs-CZ" sz="2400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ucitel\AppData\Local\Microsoft\Windows\Temporary Internet Files\Content.IE5\DE4CGPLA\MP90030915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300235"/>
            <a:ext cx="1872208" cy="2801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40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8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rosteme a vyvíjíme se</a:t>
            </a:r>
            <a:endParaRPr lang="cs-CZ" dirty="0"/>
          </a:p>
        </p:txBody>
      </p:sp>
      <p:pic>
        <p:nvPicPr>
          <p:cNvPr id="2051" name="Picture 3" descr="C:\Users\ucitel\AppData\Local\Microsoft\Windows\Temporary Internet Files\Content.IE5\AM1I8PN9\MP90028936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72816"/>
            <a:ext cx="4752528" cy="3120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724127" y="3140968"/>
            <a:ext cx="348634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cap="all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novorozenec</a:t>
            </a:r>
            <a:endParaRPr lang="cs-CZ" sz="3000" cap="all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5301208"/>
            <a:ext cx="40014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Poprvé se samostatně nadechne.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3607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citel\AppData\Local\Microsoft\Windows\Temporary Internet Files\Content.IE5\S7687CZ2\MP90042280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764704"/>
            <a:ext cx="4392488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012160" y="2348880"/>
            <a:ext cx="200086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cap="all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kojenec</a:t>
            </a:r>
            <a:endParaRPr lang="cs-CZ" sz="3000" cap="all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5589240"/>
            <a:ext cx="52950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Začíná přijímat potravu, pije mateřské mléko.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9881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ucitel\AppData\Local\Microsoft\Windows\Temporary Internet Files\Content.IE5\DE4CGPLA\MP90044840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312" y="548680"/>
            <a:ext cx="3744416" cy="561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64088" y="1484784"/>
            <a:ext cx="166725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cap="all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batole</a:t>
            </a:r>
            <a:endParaRPr lang="cs-CZ" sz="3000" cap="all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92080" y="2996952"/>
            <a:ext cx="355578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Učí se ležet na bříšku, sedět,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lézt, chodit, jíst, vysloví první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slova, hraje si.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1532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C:\Users\ucitel\AppData\Local\Microsoft\Windows\Temporary Internet Files\Content.IE5\AM1I8PN9\MP90043948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3" y="260648"/>
            <a:ext cx="4019927" cy="602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724128" y="1628800"/>
            <a:ext cx="279114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PŘEDŠKOLÁK</a:t>
            </a:r>
            <a:endParaRPr lang="cs-CZ" sz="3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64088" y="2996952"/>
            <a:ext cx="392063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Rozvíjí svou řeč, napodobuje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ospělé, učí se udržovat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istotu.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3311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ucitel\AppData\Local\Microsoft\Windows\Temporary Internet Files\Content.IE5\DE4CGPLA\MP90043294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04664"/>
            <a:ext cx="3819235" cy="5720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436096" y="1772816"/>
            <a:ext cx="172354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ŠKOLÁK</a:t>
            </a:r>
            <a:endParaRPr lang="cs-CZ" sz="3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436096" y="2996952"/>
            <a:ext cx="351410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Ve škole se naučí číst, psát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počítat a o světě kolem nás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íská mnoho znalostí a 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ovedností.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3281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40152" y="1772816"/>
            <a:ext cx="255101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DOSPÍVAJÍCÍ</a:t>
            </a:r>
            <a:endParaRPr lang="cs-CZ" sz="3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508104" y="3105623"/>
            <a:ext cx="377661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Připravuje se na své budoucí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povolání, dozrává duševně i fyzicky.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188" name="Picture 20" descr="C:\Users\ucitel\AppData\Local\Microsoft\Windows\Temporary Internet Files\Content.IE5\DE4CGPLA\MP90040929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692696"/>
            <a:ext cx="4422155" cy="5482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6793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 descr="C:\Users\ucitel\AppData\Local\Microsoft\Windows\Temporary Internet Files\Content.IE5\DE4CGPLA\MP90043872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908720"/>
            <a:ext cx="5400600" cy="3616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444208" y="1700808"/>
            <a:ext cx="200086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DOSPĚLÝ</a:t>
            </a:r>
            <a:endParaRPr lang="cs-CZ" sz="3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5157192"/>
            <a:ext cx="61143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Vykonává povolání, zakládá rodinu a stará se o děti.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8553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ucitel\AppData\Local\Microsoft\Windows\Temporary Internet Files\Content.IE5\K0O7W0UI\MP9004392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9" y="980728"/>
            <a:ext cx="5306977" cy="3730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732240" y="1700808"/>
            <a:ext cx="174438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STARÝ</a:t>
            </a:r>
          </a:p>
          <a:p>
            <a:r>
              <a:rPr lang="cs-CZ" sz="3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ČLOVĚK</a:t>
            </a:r>
            <a:endParaRPr lang="cs-CZ" sz="3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599" y="5229200"/>
            <a:ext cx="47564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Odchází do důchodu a užívá odpočinku.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4859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Změny organismu v pozdějším věku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objevují se vrásky</a:t>
            </a:r>
          </a:p>
          <a:p>
            <a:r>
              <a:rPr lang="cs-CZ" dirty="0"/>
              <a:t>k</a:t>
            </a:r>
            <a:r>
              <a:rPr lang="cs-CZ" dirty="0" smtClean="0"/>
              <a:t>ůže a klouby jsou méně pružné</a:t>
            </a:r>
          </a:p>
          <a:p>
            <a:r>
              <a:rPr lang="cs-CZ" dirty="0"/>
              <a:t>k</a:t>
            </a:r>
            <a:r>
              <a:rPr lang="cs-CZ" dirty="0" smtClean="0"/>
              <a:t>osti jsou křehčí</a:t>
            </a:r>
          </a:p>
          <a:p>
            <a:r>
              <a:rPr lang="cs-CZ" dirty="0"/>
              <a:t>s</a:t>
            </a:r>
            <a:r>
              <a:rPr lang="cs-CZ" dirty="0" smtClean="0"/>
              <a:t>valy jsou slabší</a:t>
            </a:r>
          </a:p>
          <a:p>
            <a:r>
              <a:rPr lang="cs-CZ" dirty="0"/>
              <a:t>v</a:t>
            </a:r>
            <a:r>
              <a:rPr lang="cs-CZ" dirty="0" smtClean="0"/>
              <a:t>lasy šedivějí a řídnou</a:t>
            </a:r>
            <a:endParaRPr lang="cs-CZ" dirty="0"/>
          </a:p>
        </p:txBody>
      </p:sp>
      <p:pic>
        <p:nvPicPr>
          <p:cNvPr id="10243" name="Picture 3" descr="C:\Users\ucitel\AppData\Local\Microsoft\Windows\Temporary Internet Files\Content.IE5\AM1I8PN9\MP90018523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897707"/>
            <a:ext cx="3657600" cy="241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1435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365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113</TotalTime>
  <Words>237</Words>
  <Application>Microsoft Office PowerPoint</Application>
  <PresentationFormat>Předvádění na obrazovce (4:3)</PresentationFormat>
  <Paragraphs>51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Exekutivní</vt:lpstr>
      <vt:lpstr>Prezentace aplikace PowerPoint</vt:lpstr>
      <vt:lpstr>ANOTACE</vt:lpstr>
      <vt:lpstr>Růst a vývoj</vt:lpstr>
      <vt:lpstr>Jak rosteme a vyvíjíme se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Změny organismu v pozdějším věku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31</cp:revision>
  <dcterms:created xsi:type="dcterms:W3CDTF">2011-06-20T10:40:08Z</dcterms:created>
  <dcterms:modified xsi:type="dcterms:W3CDTF">2012-08-25T16:11:01Z</dcterms:modified>
</cp:coreProperties>
</file>