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6" r:id="rId4"/>
    <p:sldId id="257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CC"/>
    <a:srgbClr val="E2AC00"/>
    <a:srgbClr val="C6E6A2"/>
    <a:srgbClr val="B85808"/>
    <a:srgbClr val="CC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17305-C64C-45BD-8802-A94FE77A870E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1571A-3B6F-469E-B038-AB10394F6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3042" y="3286124"/>
            <a:ext cx="576843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Obvod trojúhelníku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357158" y="5143512"/>
            <a:ext cx="32736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Matematika 4. ročník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28596" y="5929330"/>
            <a:ext cx="91563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2013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5500694" y="5286388"/>
            <a:ext cx="2370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Lenka Blažková</a:t>
            </a:r>
            <a:endParaRPr lang="cs-CZ" sz="2800" dirty="0"/>
          </a:p>
        </p:txBody>
      </p:sp>
      <p:pic>
        <p:nvPicPr>
          <p:cNvPr id="6" name="Picture 1" descr="C:\Documents and Settings\Jery\Local Settings\Temporary Internet Files\Content.IE5\1NRJTLSE\MC9002327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3089" y="1243014"/>
            <a:ext cx="1927210" cy="1015866"/>
          </a:xfrm>
          <a:prstGeom prst="rect">
            <a:avLst/>
          </a:prstGeom>
          <a:noFill/>
        </p:spPr>
      </p:pic>
      <p:sp>
        <p:nvSpPr>
          <p:cNvPr id="17410" name="PubTriangle"/>
          <p:cNvSpPr>
            <a:spLocks noEditPoints="1" noChangeArrowheads="1"/>
          </p:cNvSpPr>
          <p:nvPr/>
        </p:nvSpPr>
        <p:spPr bwMode="auto">
          <a:xfrm>
            <a:off x="6480175" y="808038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7411" name="Picture 3" descr="C:\Documents and Settings\Jery\Local Settings\Temporary Internet Files\Content.IE5\U98NIT6X\MC9003793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29038" y="657225"/>
            <a:ext cx="1225550" cy="183038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3" y="500042"/>
            <a:ext cx="8098711" cy="5857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951673"/>
            <a:ext cx="7858180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Anotace</a:t>
            </a:r>
          </a:p>
          <a:p>
            <a:endParaRPr lang="cs-CZ" sz="2800" dirty="0" smtClean="0"/>
          </a:p>
          <a:p>
            <a:r>
              <a:rPr lang="cs-CZ" sz="2800" dirty="0" smtClean="0"/>
              <a:t>Seznámit žáky 4. tříd s pojmem obvod trojúhelníku, vzorečkem a postupem výpočtu.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                  značí, že žáci pracují do sešitu </a:t>
            </a:r>
          </a:p>
          <a:p>
            <a:r>
              <a:rPr lang="cs-CZ" sz="2800" dirty="0" smtClean="0"/>
              <a:t>			a postup práce si překontrolují</a:t>
            </a:r>
          </a:p>
          <a:p>
            <a:r>
              <a:rPr lang="cs-CZ" sz="2800" dirty="0" smtClean="0"/>
              <a:t>                                  s prezentací.</a:t>
            </a:r>
          </a:p>
        </p:txBody>
      </p:sp>
      <p:pic>
        <p:nvPicPr>
          <p:cNvPr id="3" name="Picture 2" descr="C:\Documents and Settings\Jery\Local Settings\Temporary Internet Files\Content.IE5\010TEZ0P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4071942"/>
            <a:ext cx="1143008" cy="94241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Obdélník 52"/>
          <p:cNvSpPr/>
          <p:nvPr/>
        </p:nvSpPr>
        <p:spPr>
          <a:xfrm>
            <a:off x="2714612" y="485776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áček 51"/>
          <p:cNvSpPr/>
          <p:nvPr/>
        </p:nvSpPr>
        <p:spPr>
          <a:xfrm>
            <a:off x="642910" y="1000108"/>
            <a:ext cx="6929486" cy="2143140"/>
          </a:xfrm>
          <a:prstGeom prst="cloud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723622" y="392906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715140" y="500063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786446" y="409816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1500166" y="3571876"/>
            <a:ext cx="6429420" cy="2928958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6" name="Picture 12" descr="C:\Documents and Settings\Jery\Local Settings\Temporary Internet Files\Content.IE5\U98NIT6X\MC9001547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5214950"/>
            <a:ext cx="1542513" cy="950901"/>
          </a:xfrm>
          <a:prstGeom prst="rect">
            <a:avLst/>
          </a:prstGeom>
          <a:noFill/>
        </p:spPr>
      </p:pic>
      <p:pic>
        <p:nvPicPr>
          <p:cNvPr id="1034" name="Picture 10" descr="C:\Documents and Settings\Jery\Local Settings\Temporary Internet Files\Content.IE5\KD838F0Z\MC9000554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3357562"/>
            <a:ext cx="1785950" cy="2711397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1500166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71934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357818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500826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858148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786050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43438" y="314324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určíme délku pletiva na oplocení zahrady, která má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var trojúhelníku?</a:t>
            </a:r>
            <a:endParaRPr lang="cs-CZ" sz="2800" dirty="0"/>
          </a:p>
        </p:txBody>
      </p:sp>
      <p:pic>
        <p:nvPicPr>
          <p:cNvPr id="1047" name="Picture 23" descr="C:\Documents and Settings\Jery\Local Settings\Temporary Internet Files\Content.IE5\6BUR2L6B\MC90001447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3143248"/>
            <a:ext cx="1643074" cy="1497964"/>
          </a:xfrm>
          <a:prstGeom prst="rect">
            <a:avLst/>
          </a:prstGeom>
          <a:noFill/>
        </p:spPr>
      </p:pic>
      <p:sp>
        <p:nvSpPr>
          <p:cNvPr id="51" name="TextovéPole 50"/>
          <p:cNvSpPr txBox="1"/>
          <p:nvPr/>
        </p:nvSpPr>
        <p:spPr>
          <a:xfrm>
            <a:off x="1785918" y="1428736"/>
            <a:ext cx="45071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Změříme strany trojúhelníku </a:t>
            </a:r>
          </a:p>
          <a:p>
            <a:r>
              <a:rPr lang="cs-CZ" sz="2800" dirty="0" smtClean="0"/>
              <a:t>a </a:t>
            </a:r>
            <a:r>
              <a:rPr lang="cs-CZ" sz="2800" u="sng" dirty="0" smtClean="0">
                <a:solidFill>
                  <a:srgbClr val="0070C0"/>
                </a:solidFill>
              </a:rPr>
              <a:t>sečteme délky </a:t>
            </a:r>
            <a:r>
              <a:rPr lang="cs-CZ" sz="2800" dirty="0" smtClean="0"/>
              <a:t>jeho </a:t>
            </a:r>
            <a:r>
              <a:rPr lang="cs-CZ" sz="2800" u="sng" dirty="0" smtClean="0">
                <a:solidFill>
                  <a:srgbClr val="0070C0"/>
                </a:solidFill>
              </a:rPr>
              <a:t>stran</a:t>
            </a:r>
            <a:r>
              <a:rPr lang="cs-CZ" sz="2800" dirty="0" smtClean="0"/>
              <a:t> =</a:t>
            </a:r>
            <a:r>
              <a:rPr lang="en-US" sz="2800" dirty="0" smtClean="0"/>
              <a:t>&gt;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C00000"/>
                </a:solidFill>
              </a:rPr>
              <a:t>určíme </a:t>
            </a:r>
            <a:r>
              <a:rPr lang="cs-CZ" sz="2800" b="1" dirty="0" smtClean="0">
                <a:solidFill>
                  <a:srgbClr val="C00000"/>
                </a:solidFill>
              </a:rPr>
              <a:t>OBVOD</a:t>
            </a:r>
            <a:r>
              <a:rPr lang="cs-CZ" sz="2800" dirty="0" smtClean="0">
                <a:solidFill>
                  <a:srgbClr val="C00000"/>
                </a:solidFill>
              </a:rPr>
              <a:t> trojúhelníku.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7638477" y="291085"/>
            <a:ext cx="782953" cy="1486619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500"/>
                            </p:stCondLst>
                            <p:childTnLst>
                              <p:par>
                                <p:cTn id="4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500"/>
                            </p:stCondLst>
                            <p:childTnLst>
                              <p:par>
                                <p:cTn id="5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500"/>
                            </p:stCondLst>
                            <p:childTnLst>
                              <p:par>
                                <p:cTn id="5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500"/>
                            </p:stCondLst>
                            <p:childTnLst>
                              <p:par>
                                <p:cTn id="6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5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1500"/>
                            </p:stCondLst>
                            <p:childTnLst>
                              <p:par>
                                <p:cTn id="6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2500"/>
                            </p:stCondLst>
                            <p:childTnLst>
                              <p:par>
                                <p:cTn id="7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2" grpId="0" animBg="1"/>
      <p:bldP spid="39" grpId="0" animBg="1"/>
      <p:bldP spid="36" grpId="0" animBg="1"/>
      <p:bldP spid="41" grpId="0" animBg="1"/>
      <p:bldP spid="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0" grpId="0" animBg="1"/>
      <p:bldP spid="42" grpId="0"/>
      <p:bldP spid="5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73726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Pamatuj: </a:t>
            </a:r>
            <a:r>
              <a:rPr lang="cs-CZ" sz="4000" b="1" dirty="0" smtClean="0">
                <a:solidFill>
                  <a:srgbClr val="C00000"/>
                </a:solidFill>
              </a:rPr>
              <a:t>OBVOD TROJÚHELNÍKU </a:t>
            </a:r>
            <a:r>
              <a:rPr lang="cs-CZ" sz="4000" dirty="0" smtClean="0">
                <a:solidFill>
                  <a:srgbClr val="C00000"/>
                </a:solidFill>
              </a:rPr>
              <a:t>JE </a:t>
            </a:r>
          </a:p>
          <a:p>
            <a:r>
              <a:rPr lang="cs-CZ" sz="4000" dirty="0">
                <a:solidFill>
                  <a:srgbClr val="C00000"/>
                </a:solidFill>
              </a:rPr>
              <a:t> </a:t>
            </a:r>
            <a:r>
              <a:rPr lang="cs-CZ" sz="4000" dirty="0" smtClean="0">
                <a:solidFill>
                  <a:srgbClr val="C00000"/>
                </a:solidFill>
              </a:rPr>
              <a:t>             SOUČET JEHO STRAN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1214414" y="3143248"/>
            <a:ext cx="6286544" cy="23574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>
            <a:stCxn id="3" idx="2"/>
            <a:endCxn id="3" idx="4"/>
          </p:cNvCxnSpPr>
          <p:nvPr/>
        </p:nvCxnSpPr>
        <p:spPr>
          <a:xfrm rot="16200000" flipH="1">
            <a:off x="4357686" y="2357430"/>
            <a:ext cx="1588" cy="6286544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3" idx="0"/>
            <a:endCxn id="3" idx="4"/>
          </p:cNvCxnSpPr>
          <p:nvPr/>
        </p:nvCxnSpPr>
        <p:spPr>
          <a:xfrm rot="16200000" flipH="1">
            <a:off x="4750595" y="2750339"/>
            <a:ext cx="2357454" cy="3143272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 flipV="1">
            <a:off x="1625079" y="2750339"/>
            <a:ext cx="2357454" cy="3143272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6A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Obdélník 52"/>
          <p:cNvSpPr/>
          <p:nvPr/>
        </p:nvSpPr>
        <p:spPr>
          <a:xfrm>
            <a:off x="2214546" y="500063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723622" y="3929066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000892" y="492919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857884" y="414338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714348" y="3848336"/>
            <a:ext cx="7929586" cy="2643206"/>
          </a:xfrm>
          <a:prstGeom prst="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714348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071934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715008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143768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8429652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357422" y="600076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643438" y="314324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Pomoz panu Dvořákovi zachránit salát. Vypočítej, kolik pletiva potřebuje na oplocení zahrady.</a:t>
            </a:r>
            <a:endParaRPr lang="cs-CZ" sz="2800" dirty="0"/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7638477" y="291085"/>
            <a:ext cx="782953" cy="1486619"/>
          </a:xfrm>
          <a:prstGeom prst="rect">
            <a:avLst/>
          </a:prstGeom>
          <a:noFill/>
        </p:spPr>
      </p:pic>
      <p:sp>
        <p:nvSpPr>
          <p:cNvPr id="25" name="Volný tvar 24"/>
          <p:cNvSpPr/>
          <p:nvPr/>
        </p:nvSpPr>
        <p:spPr>
          <a:xfrm>
            <a:off x="2928926" y="4429132"/>
            <a:ext cx="2643206" cy="1590583"/>
          </a:xfrm>
          <a:custGeom>
            <a:avLst/>
            <a:gdLst>
              <a:gd name="connsiteX0" fmla="*/ 1447060 w 2288960"/>
              <a:gd name="connsiteY0" fmla="*/ 53266 h 1590583"/>
              <a:gd name="connsiteX1" fmla="*/ 488272 w 2288960"/>
              <a:gd name="connsiteY1" fmla="*/ 532661 h 1590583"/>
              <a:gd name="connsiteX2" fmla="*/ 204186 w 2288960"/>
              <a:gd name="connsiteY2" fmla="*/ 1251752 h 1590583"/>
              <a:gd name="connsiteX3" fmla="*/ 1713390 w 2288960"/>
              <a:gd name="connsiteY3" fmla="*/ 1535837 h 1590583"/>
              <a:gd name="connsiteX4" fmla="*/ 2237173 w 2288960"/>
              <a:gd name="connsiteY4" fmla="*/ 923278 h 1590583"/>
              <a:gd name="connsiteX5" fmla="*/ 2024109 w 2288960"/>
              <a:gd name="connsiteY5" fmla="*/ 213064 h 1590583"/>
              <a:gd name="connsiteX6" fmla="*/ 1447060 w 2288960"/>
              <a:gd name="connsiteY6" fmla="*/ 53266 h 1590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88960" h="1590583">
                <a:moveTo>
                  <a:pt x="1447060" y="53266"/>
                </a:moveTo>
                <a:cubicBezTo>
                  <a:pt x="1191087" y="106532"/>
                  <a:pt x="695418" y="332913"/>
                  <a:pt x="488272" y="532661"/>
                </a:cubicBezTo>
                <a:cubicBezTo>
                  <a:pt x="281126" y="732409"/>
                  <a:pt x="0" y="1084556"/>
                  <a:pt x="204186" y="1251752"/>
                </a:cubicBezTo>
                <a:cubicBezTo>
                  <a:pt x="408372" y="1418948"/>
                  <a:pt x="1374559" y="1590583"/>
                  <a:pt x="1713390" y="1535837"/>
                </a:cubicBezTo>
                <a:cubicBezTo>
                  <a:pt x="2052221" y="1481091"/>
                  <a:pt x="2185387" y="1143740"/>
                  <a:pt x="2237173" y="923278"/>
                </a:cubicBezTo>
                <a:cubicBezTo>
                  <a:pt x="2288960" y="702816"/>
                  <a:pt x="2158754" y="356586"/>
                  <a:pt x="2024109" y="213064"/>
                </a:cubicBezTo>
                <a:cubicBezTo>
                  <a:pt x="1889464" y="69542"/>
                  <a:pt x="1703033" y="0"/>
                  <a:pt x="1447060" y="53266"/>
                </a:cubicBezTo>
                <a:close/>
              </a:path>
            </a:pathLst>
          </a:custGeom>
          <a:solidFill>
            <a:srgbClr val="B85808"/>
          </a:solidFill>
          <a:ln>
            <a:solidFill>
              <a:srgbClr val="B8580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26" y="5214950"/>
            <a:ext cx="785818" cy="683819"/>
          </a:xfrm>
          <a:prstGeom prst="rect">
            <a:avLst/>
          </a:prstGeom>
          <a:noFill/>
        </p:spPr>
      </p:pic>
      <p:pic>
        <p:nvPicPr>
          <p:cNvPr id="26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5286388"/>
            <a:ext cx="785818" cy="683819"/>
          </a:xfrm>
          <a:prstGeom prst="rect">
            <a:avLst/>
          </a:prstGeom>
          <a:noFill/>
        </p:spPr>
      </p:pic>
      <p:pic>
        <p:nvPicPr>
          <p:cNvPr id="27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5286388"/>
            <a:ext cx="785818" cy="683819"/>
          </a:xfrm>
          <a:prstGeom prst="rect">
            <a:avLst/>
          </a:prstGeom>
          <a:noFill/>
        </p:spPr>
      </p:pic>
      <p:pic>
        <p:nvPicPr>
          <p:cNvPr id="28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4714884"/>
            <a:ext cx="785818" cy="683819"/>
          </a:xfrm>
          <a:prstGeom prst="rect">
            <a:avLst/>
          </a:prstGeom>
          <a:noFill/>
        </p:spPr>
      </p:pic>
      <p:pic>
        <p:nvPicPr>
          <p:cNvPr id="29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4714884"/>
            <a:ext cx="785818" cy="683819"/>
          </a:xfrm>
          <a:prstGeom prst="rect">
            <a:avLst/>
          </a:prstGeom>
          <a:noFill/>
        </p:spPr>
      </p:pic>
      <p:pic>
        <p:nvPicPr>
          <p:cNvPr id="14343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2786058"/>
            <a:ext cx="759898" cy="112949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8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2928934"/>
            <a:ext cx="759898" cy="1129498"/>
          </a:xfrm>
          <a:prstGeom prst="rect">
            <a:avLst/>
          </a:prstGeom>
          <a:noFill/>
        </p:spPr>
      </p:pic>
      <p:pic>
        <p:nvPicPr>
          <p:cNvPr id="43" name="Picture 4" descr="C:\Documents and Settings\Jery\Local Settings\Temporary Internet Files\Content.IE5\6BUR2L6B\MC9000882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3286124"/>
            <a:ext cx="785818" cy="683819"/>
          </a:xfrm>
          <a:prstGeom prst="rect">
            <a:avLst/>
          </a:prstGeom>
          <a:noFill/>
        </p:spPr>
      </p:pic>
      <p:pic>
        <p:nvPicPr>
          <p:cNvPr id="14347" name="Picture 11" descr="C:\Documents and Settings\Jery\Local Settings\Temporary Internet Files\Content.IE5\6BUR2L6B\MC90005343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71934" y="3214686"/>
            <a:ext cx="1214446" cy="1828442"/>
          </a:xfrm>
          <a:prstGeom prst="rect">
            <a:avLst/>
          </a:prstGeom>
          <a:noFill/>
        </p:spPr>
      </p:pic>
      <p:pic>
        <p:nvPicPr>
          <p:cNvPr id="44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48" y="3143248"/>
            <a:ext cx="759898" cy="1129498"/>
          </a:xfrm>
          <a:prstGeom prst="rect">
            <a:avLst/>
          </a:prstGeom>
          <a:noFill/>
        </p:spPr>
      </p:pic>
      <p:pic>
        <p:nvPicPr>
          <p:cNvPr id="45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48" y="4714884"/>
            <a:ext cx="759898" cy="1129498"/>
          </a:xfrm>
          <a:prstGeom prst="rect">
            <a:avLst/>
          </a:prstGeom>
          <a:noFill/>
        </p:spPr>
      </p:pic>
      <p:pic>
        <p:nvPicPr>
          <p:cNvPr id="46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4572008"/>
            <a:ext cx="759898" cy="1129498"/>
          </a:xfrm>
          <a:prstGeom prst="rect">
            <a:avLst/>
          </a:prstGeom>
          <a:noFill/>
        </p:spPr>
      </p:pic>
      <p:pic>
        <p:nvPicPr>
          <p:cNvPr id="47" name="Picture 7" descr="C:\Documents and Settings\Jery\Local Settings\Temporary Internet Files\Content.IE5\010TEZ0P\MC9003244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384102" y="5572140"/>
            <a:ext cx="759898" cy="1129498"/>
          </a:xfrm>
          <a:prstGeom prst="rect">
            <a:avLst/>
          </a:prstGeom>
          <a:noFill/>
        </p:spPr>
      </p:pic>
      <p:pic>
        <p:nvPicPr>
          <p:cNvPr id="14349" name="Picture 13" descr="C:\Documents and Settings\Jery\Local Settings\Temporary Internet Files\Content.IE5\U98NIT6X\MC90005753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1142984"/>
            <a:ext cx="1809750" cy="177165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48" name="TextovéPole 47"/>
          <p:cNvSpPr txBox="1"/>
          <p:nvPr/>
        </p:nvSpPr>
        <p:spPr>
          <a:xfrm>
            <a:off x="4214810" y="6334780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m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 rot="19695396">
            <a:off x="2440004" y="4440760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 m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 rot="1972076">
            <a:off x="6071763" y="4556441"/>
            <a:ext cx="8867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m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43240" y="1357298"/>
            <a:ext cx="1335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ŘEŠENÍ: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14678" y="1857364"/>
            <a:ext cx="3539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7m + </a:t>
            </a:r>
            <a:r>
              <a:rPr lang="cs-CZ" sz="2800" dirty="0" err="1" smtClean="0"/>
              <a:t>7m</a:t>
            </a:r>
            <a:r>
              <a:rPr lang="cs-CZ" sz="2800" dirty="0" smtClean="0"/>
              <a:t> + 12m = </a:t>
            </a:r>
            <a:r>
              <a:rPr lang="cs-CZ" sz="2800" b="1" dirty="0" smtClean="0">
                <a:solidFill>
                  <a:srgbClr val="C00000"/>
                </a:solidFill>
              </a:rPr>
              <a:t>26 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500"/>
                            </p:stCondLst>
                            <p:childTnLst>
                              <p:par>
                                <p:cTn id="3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500"/>
                            </p:stCondLst>
                            <p:childTnLst>
                              <p:par>
                                <p:cTn id="4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500"/>
                            </p:stCondLst>
                            <p:childTnLst>
                              <p:par>
                                <p:cTn id="5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8500"/>
                            </p:stCondLst>
                            <p:childTnLst>
                              <p:par>
                                <p:cTn id="5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9500"/>
                            </p:stCondLst>
                            <p:childTnLst>
                              <p:par>
                                <p:cTn id="6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500"/>
                            </p:stCondLst>
                            <p:childTnLst>
                              <p:par>
                                <p:cTn id="6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500"/>
                            </p:stCondLst>
                            <p:childTnLst>
                              <p:par>
                                <p:cTn id="7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2500"/>
                            </p:stCondLst>
                            <p:childTnLst>
                              <p:par>
                                <p:cTn id="7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3500"/>
                            </p:stCondLst>
                            <p:childTnLst>
                              <p:par>
                                <p:cTn id="7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4500"/>
                            </p:stCondLst>
                            <p:childTnLst>
                              <p:par>
                                <p:cTn id="8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500"/>
                            </p:stCondLst>
                            <p:childTnLst>
                              <p:par>
                                <p:cTn id="8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9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6500"/>
                            </p:stCondLst>
                            <p:childTnLst>
                              <p:par>
                                <p:cTn id="9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7500"/>
                            </p:stCondLst>
                            <p:childTnLst>
                              <p:par>
                                <p:cTn id="9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8500"/>
                            </p:stCondLst>
                            <p:childTnLst>
                              <p:par>
                                <p:cTn id="9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9500"/>
                            </p:stCondLst>
                            <p:childTnLst>
                              <p:par>
                                <p:cTn id="10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0500"/>
                            </p:stCondLst>
                            <p:childTnLst>
                              <p:par>
                                <p:cTn id="10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1500"/>
                            </p:stCondLst>
                            <p:childTnLst>
                              <p:par>
                                <p:cTn id="11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22500"/>
                            </p:stCondLst>
                            <p:childTnLst>
                              <p:par>
                                <p:cTn id="11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1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23500"/>
                            </p:stCondLst>
                            <p:childTnLst>
                              <p:par>
                                <p:cTn id="1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4500"/>
                            </p:stCondLst>
                            <p:childTnLst>
                              <p:par>
                                <p:cTn id="1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5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5500"/>
                            </p:stCondLst>
                            <p:childTnLst>
                              <p:par>
                                <p:cTn id="12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26500"/>
                            </p:stCondLst>
                            <p:childTnLst>
                              <p:par>
                                <p:cTn id="13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27500"/>
                            </p:stCondLst>
                            <p:childTnLst>
                              <p:par>
                                <p:cTn id="13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39" grpId="0" animBg="1"/>
      <p:bldP spid="36" grpId="0" animBg="1"/>
      <p:bldP spid="41" grpId="0" animBg="1"/>
      <p:bldP spid="8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40" grpId="0" animBg="1"/>
      <p:bldP spid="42" grpId="0"/>
      <p:bldP spid="25" grpId="0" animBg="1"/>
      <p:bldP spid="48" grpId="0"/>
      <p:bldP spid="49" grpId="0"/>
      <p:bldP spid="50" grpId="0"/>
      <p:bldP spid="54" grpId="0"/>
      <p:bldP spid="5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E6A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7" name="Picture 7" descr="C:\Documents and Settings\Jery\Local Settings\Temporary Internet Files\Content.IE5\U98NIT6X\MC9003561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6950" y="4357694"/>
            <a:ext cx="1797050" cy="1244600"/>
          </a:xfrm>
          <a:prstGeom prst="rect">
            <a:avLst/>
          </a:prstGeom>
          <a:noFill/>
        </p:spPr>
      </p:pic>
      <p:sp>
        <p:nvSpPr>
          <p:cNvPr id="40" name="Obdélník 39"/>
          <p:cNvSpPr/>
          <p:nvPr/>
        </p:nvSpPr>
        <p:spPr>
          <a:xfrm>
            <a:off x="2285984" y="350043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857620" y="414338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643570" y="4929198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ravoúhlý trojúhelník 51"/>
          <p:cNvSpPr/>
          <p:nvPr/>
        </p:nvSpPr>
        <p:spPr>
          <a:xfrm>
            <a:off x="357158" y="3143248"/>
            <a:ext cx="7715304" cy="3214686"/>
          </a:xfrm>
          <a:prstGeom prst="rt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57158" y="4357694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57158" y="2714620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428860" y="585789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286248" y="585789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929586" y="585789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57158" y="585789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500034" y="214290"/>
            <a:ext cx="80843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Kolik pletiva bude potřeba na oplocení výběhu pro zebry? Počítej rychle, aby Ti žádná neutekla.</a:t>
            </a:r>
            <a:endParaRPr lang="cs-CZ" sz="2800" dirty="0"/>
          </a:p>
        </p:txBody>
      </p:sp>
      <p:pic>
        <p:nvPicPr>
          <p:cNvPr id="1053" name="Picture 29" descr="http://www.msdo.cz/prilohyarchiv/3/pletivo-pozinkova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7638477" y="291085"/>
            <a:ext cx="782953" cy="1486619"/>
          </a:xfrm>
          <a:prstGeom prst="rect">
            <a:avLst/>
          </a:prstGeom>
          <a:noFill/>
        </p:spPr>
      </p:pic>
      <p:sp>
        <p:nvSpPr>
          <p:cNvPr id="48" name="TextovéPole 47"/>
          <p:cNvSpPr txBox="1"/>
          <p:nvPr/>
        </p:nvSpPr>
        <p:spPr>
          <a:xfrm>
            <a:off x="4214810" y="6334780"/>
            <a:ext cx="918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 m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0" y="4786322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 m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 rot="1433906">
            <a:off x="4341357" y="4432780"/>
            <a:ext cx="1186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m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143240" y="1357298"/>
            <a:ext cx="1335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ŘEŠENÍ: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214678" y="1857364"/>
            <a:ext cx="3727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16m + 20m + 5m = </a:t>
            </a:r>
            <a:r>
              <a:rPr lang="cs-CZ" sz="2800" b="1" dirty="0" smtClean="0">
                <a:solidFill>
                  <a:srgbClr val="C00000"/>
                </a:solidFill>
              </a:rPr>
              <a:t>41 m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5362" name="Picture 2" descr="C:\Documents and Settings\Jery\Local Settings\Temporary Internet Files\Content.IE5\6BUR2L6B\MC9001555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4714884"/>
            <a:ext cx="1512548" cy="1449408"/>
          </a:xfrm>
          <a:prstGeom prst="rect">
            <a:avLst/>
          </a:prstGeom>
          <a:noFill/>
        </p:spPr>
      </p:pic>
      <p:sp>
        <p:nvSpPr>
          <p:cNvPr id="56" name="Volný tvar 55"/>
          <p:cNvSpPr/>
          <p:nvPr/>
        </p:nvSpPr>
        <p:spPr>
          <a:xfrm>
            <a:off x="4828515" y="5199708"/>
            <a:ext cx="1988745" cy="985318"/>
          </a:xfrm>
          <a:custGeom>
            <a:avLst/>
            <a:gdLst>
              <a:gd name="connsiteX0" fmla="*/ 205212 w 1988745"/>
              <a:gd name="connsiteY0" fmla="*/ 413441 h 985318"/>
              <a:gd name="connsiteX1" fmla="*/ 33196 w 1988745"/>
              <a:gd name="connsiteY1" fmla="*/ 621670 h 985318"/>
              <a:gd name="connsiteX2" fmla="*/ 404388 w 1988745"/>
              <a:gd name="connsiteY2" fmla="*/ 902328 h 985318"/>
              <a:gd name="connsiteX3" fmla="*/ 1798622 w 1988745"/>
              <a:gd name="connsiteY3" fmla="*/ 929488 h 985318"/>
              <a:gd name="connsiteX4" fmla="*/ 1545125 w 1988745"/>
              <a:gd name="connsiteY4" fmla="*/ 567349 h 985318"/>
              <a:gd name="connsiteX5" fmla="*/ 331960 w 1988745"/>
              <a:gd name="connsiteY5" fmla="*/ 24142 h 985318"/>
              <a:gd name="connsiteX6" fmla="*/ 205212 w 1988745"/>
              <a:gd name="connsiteY6" fmla="*/ 413441 h 9853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88745" h="985318">
                <a:moveTo>
                  <a:pt x="205212" y="413441"/>
                </a:moveTo>
                <a:cubicBezTo>
                  <a:pt x="155418" y="513029"/>
                  <a:pt x="0" y="540189"/>
                  <a:pt x="33196" y="621670"/>
                </a:cubicBezTo>
                <a:cubicBezTo>
                  <a:pt x="66392" y="703151"/>
                  <a:pt x="110150" y="851025"/>
                  <a:pt x="404388" y="902328"/>
                </a:cubicBezTo>
                <a:cubicBezTo>
                  <a:pt x="698626" y="953631"/>
                  <a:pt x="1608499" y="985318"/>
                  <a:pt x="1798622" y="929488"/>
                </a:cubicBezTo>
                <a:cubicBezTo>
                  <a:pt x="1988745" y="873658"/>
                  <a:pt x="1789569" y="718240"/>
                  <a:pt x="1545125" y="567349"/>
                </a:cubicBezTo>
                <a:cubicBezTo>
                  <a:pt x="1300681" y="416458"/>
                  <a:pt x="558297" y="48285"/>
                  <a:pt x="331960" y="24142"/>
                </a:cubicBezTo>
                <a:cubicBezTo>
                  <a:pt x="105623" y="0"/>
                  <a:pt x="255006" y="313853"/>
                  <a:pt x="205212" y="413441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5" name="Picture 5" descr="C:\Documents and Settings\Jery\Local Settings\Temporary Internet Files\Content.IE5\010TEZ0P\MC900441793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2071678"/>
            <a:ext cx="2357454" cy="2357454"/>
          </a:xfrm>
          <a:prstGeom prst="rect">
            <a:avLst/>
          </a:prstGeom>
          <a:noFill/>
        </p:spPr>
      </p:pic>
      <p:pic>
        <p:nvPicPr>
          <p:cNvPr id="57" name="Picture 5" descr="C:\Documents and Settings\Jery\Local Settings\Temporary Internet Files\Content.IE5\010TEZ0P\MC900441793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3929066"/>
            <a:ext cx="2357454" cy="2357454"/>
          </a:xfrm>
          <a:prstGeom prst="rect">
            <a:avLst/>
          </a:prstGeom>
          <a:noFill/>
        </p:spPr>
      </p:pic>
      <p:pic>
        <p:nvPicPr>
          <p:cNvPr id="58" name="Picture 2" descr="C:\Documents and Settings\Jery\Local Settings\Temporary Internet Files\Content.IE5\6BUR2L6B\MC9001555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4572008"/>
            <a:ext cx="1512548" cy="144940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sp>
        <p:nvSpPr>
          <p:cNvPr id="34" name="Obdélník 33"/>
          <p:cNvSpPr/>
          <p:nvPr/>
        </p:nvSpPr>
        <p:spPr>
          <a:xfrm>
            <a:off x="6357950" y="5857892"/>
            <a:ext cx="142876" cy="50006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5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500"/>
                            </p:stCondLst>
                            <p:childTnLst>
                              <p:par>
                                <p:cTn id="4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1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500"/>
                            </p:stCondLst>
                            <p:childTnLst>
                              <p:par>
                                <p:cTn id="5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8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500"/>
                            </p:stCondLst>
                            <p:childTnLst>
                              <p:par>
                                <p:cTn id="5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500"/>
                            </p:stCondLst>
                            <p:childTnLst>
                              <p:par>
                                <p:cTn id="6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1500"/>
                            </p:stCondLst>
                            <p:childTnLst>
                              <p:par>
                                <p:cTn id="6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2500"/>
                            </p:stCondLst>
                            <p:childTnLst>
                              <p:par>
                                <p:cTn id="7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3500"/>
                            </p:stCondLst>
                            <p:childTnLst>
                              <p:par>
                                <p:cTn id="7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4500"/>
                            </p:stCondLst>
                            <p:childTnLst>
                              <p:par>
                                <p:cTn id="7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500"/>
                            </p:stCondLst>
                            <p:childTnLst>
                              <p:par>
                                <p:cTn id="8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6500"/>
                            </p:stCondLst>
                            <p:childTnLst>
                              <p:par>
                                <p:cTn id="8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7500"/>
                            </p:stCondLst>
                            <p:childTnLst>
                              <p:par>
                                <p:cTn id="9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30" grpId="0" animBg="1"/>
      <p:bldP spid="41" grpId="0" animBg="1"/>
      <p:bldP spid="52" grpId="0" animBg="1"/>
      <p:bldP spid="53" grpId="0" animBg="1"/>
      <p:bldP spid="39" grpId="0" animBg="1"/>
      <p:bldP spid="31" grpId="0" animBg="1"/>
      <p:bldP spid="32" grpId="0" animBg="1"/>
      <p:bldP spid="33" grpId="0" animBg="1"/>
      <p:bldP spid="35" grpId="0" animBg="1"/>
      <p:bldP spid="42" grpId="0"/>
      <p:bldP spid="48" grpId="0"/>
      <p:bldP spid="49" grpId="0"/>
      <p:bldP spid="50" grpId="0"/>
      <p:bldP spid="54" grpId="0"/>
      <p:bldP spid="55" grpId="0"/>
      <p:bldP spid="56" grpId="0" animBg="1"/>
      <p:bldP spid="3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OBVOD TROJÚHELNÍKU </a:t>
            </a:r>
          </a:p>
          <a:p>
            <a:pPr algn="ctr"/>
            <a:r>
              <a:rPr lang="cs-CZ" sz="4000" dirty="0" smtClean="0"/>
              <a:t>JE  SOUČET JEHO STRAN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1214414" y="1643050"/>
            <a:ext cx="6286544" cy="235745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>
            <a:stCxn id="3" idx="2"/>
            <a:endCxn id="3" idx="4"/>
          </p:cNvCxnSpPr>
          <p:nvPr/>
        </p:nvCxnSpPr>
        <p:spPr>
          <a:xfrm rot="16200000" flipH="1">
            <a:off x="4357686" y="857232"/>
            <a:ext cx="1588" cy="6286544"/>
          </a:xfrm>
          <a:prstGeom prst="line">
            <a:avLst/>
          </a:pr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3" idx="0"/>
            <a:endCxn id="3" idx="4"/>
          </p:cNvCxnSpPr>
          <p:nvPr/>
        </p:nvCxnSpPr>
        <p:spPr>
          <a:xfrm rot="16200000" flipH="1">
            <a:off x="4750595" y="1250141"/>
            <a:ext cx="2357454" cy="3143272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6200000" flipH="1" flipV="1">
            <a:off x="1607323" y="1250141"/>
            <a:ext cx="2357454" cy="3143272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928662" y="385762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00958" y="3857628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14810" y="1214422"/>
            <a:ext cx="375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29322" y="2285992"/>
            <a:ext cx="369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14612" y="2143116"/>
            <a:ext cx="373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00B050"/>
                </a:solidFill>
              </a:rPr>
              <a:t>b</a:t>
            </a:r>
            <a:endParaRPr lang="cs-CZ" sz="2800" i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00496" y="4000504"/>
            <a:ext cx="336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E2AC00"/>
                </a:solidFill>
              </a:rPr>
              <a:t>c</a:t>
            </a:r>
            <a:endParaRPr lang="cs-CZ" sz="2800" i="1" dirty="0">
              <a:solidFill>
                <a:srgbClr val="E2AC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0" y="4714884"/>
            <a:ext cx="45886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Strana </a:t>
            </a:r>
            <a:r>
              <a:rPr lang="cs-CZ" sz="2800" i="1" dirty="0" smtClean="0">
                <a:solidFill>
                  <a:srgbClr val="C00000"/>
                </a:solidFill>
              </a:rPr>
              <a:t>a</a:t>
            </a:r>
            <a:r>
              <a:rPr lang="cs-CZ" sz="2800" dirty="0" smtClean="0"/>
              <a:t> leží naproti vrcholu A</a:t>
            </a:r>
            <a:r>
              <a:rPr lang="cs-CZ" dirty="0" smtClean="0"/>
              <a:t>.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0" y="5357826"/>
            <a:ext cx="4627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Strana </a:t>
            </a:r>
            <a:r>
              <a:rPr lang="cs-CZ" sz="2800" dirty="0" smtClean="0">
                <a:solidFill>
                  <a:srgbClr val="00B050"/>
                </a:solidFill>
              </a:rPr>
              <a:t>b</a:t>
            </a:r>
            <a:r>
              <a:rPr lang="cs-CZ" sz="2800" dirty="0" smtClean="0"/>
              <a:t> leží naproti vrcholu B.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0" y="5929330"/>
            <a:ext cx="45854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Strana </a:t>
            </a:r>
            <a:r>
              <a:rPr lang="cs-CZ" sz="2800" dirty="0" smtClean="0">
                <a:solidFill>
                  <a:srgbClr val="E2AC00"/>
                </a:solidFill>
              </a:rPr>
              <a:t>c</a:t>
            </a:r>
            <a:r>
              <a:rPr lang="cs-CZ" sz="2800" dirty="0" smtClean="0"/>
              <a:t> leží naproti vrcholu C.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429256" y="4643446"/>
            <a:ext cx="357982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TROJÚHELNÍKU</a:t>
            </a:r>
          </a:p>
          <a:p>
            <a:r>
              <a:rPr lang="cs-CZ" sz="2800" dirty="0" smtClean="0"/>
              <a:t>        vypočítáme: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929322" y="5786454"/>
            <a:ext cx="26468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i="1" dirty="0">
                <a:solidFill>
                  <a:srgbClr val="C00000"/>
                </a:solidFill>
              </a:rPr>
              <a:t>o</a:t>
            </a:r>
            <a:r>
              <a:rPr lang="cs-CZ" sz="4000" i="1" dirty="0" smtClean="0">
                <a:solidFill>
                  <a:srgbClr val="C00000"/>
                </a:solidFill>
              </a:rPr>
              <a:t> = a + b + c</a:t>
            </a:r>
            <a:endParaRPr lang="cs-CZ" sz="4000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11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42984"/>
            <a:ext cx="900115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trojúhelníku ABC, jestliže znáš:</a:t>
            </a:r>
            <a:r>
              <a:rPr lang="en-US" sz="2800" dirty="0" smtClean="0"/>
              <a:t>|</a:t>
            </a:r>
            <a:r>
              <a:rPr lang="cs-CZ" sz="2800" dirty="0" smtClean="0"/>
              <a:t>AB</a:t>
            </a:r>
            <a:r>
              <a:rPr lang="en-US" sz="2800" dirty="0" smtClean="0"/>
              <a:t>|</a:t>
            </a:r>
            <a:r>
              <a:rPr lang="cs-CZ" sz="2800" dirty="0" smtClean="0"/>
              <a:t>= 8 cm, </a:t>
            </a:r>
            <a:r>
              <a:rPr lang="en-US" sz="2800" dirty="0" smtClean="0"/>
              <a:t>|</a:t>
            </a:r>
            <a:r>
              <a:rPr lang="cs-CZ" sz="2800" dirty="0" smtClean="0"/>
              <a:t>BC</a:t>
            </a:r>
            <a:r>
              <a:rPr lang="en-US" sz="2800" dirty="0" smtClean="0"/>
              <a:t>|</a:t>
            </a:r>
            <a:r>
              <a:rPr lang="cs-CZ" sz="2800" dirty="0" smtClean="0"/>
              <a:t>= 5 cm, </a:t>
            </a:r>
            <a:r>
              <a:rPr lang="en-US" sz="2800" dirty="0" smtClean="0"/>
              <a:t>|</a:t>
            </a:r>
            <a:r>
              <a:rPr lang="cs-CZ" sz="2800" dirty="0" smtClean="0"/>
              <a:t>AC</a:t>
            </a:r>
            <a:r>
              <a:rPr lang="en-US" sz="2800" dirty="0" smtClean="0"/>
              <a:t>|</a:t>
            </a:r>
            <a:r>
              <a:rPr lang="cs-CZ" sz="2800" dirty="0" smtClean="0"/>
              <a:t>= 3 cm.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214554"/>
            <a:ext cx="1170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ŘEŠENÍ: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2786058"/>
            <a:ext cx="1915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o</a:t>
            </a:r>
            <a:r>
              <a:rPr lang="cs-CZ" sz="2800" i="1" dirty="0" smtClean="0"/>
              <a:t> = a + b + c</a:t>
            </a:r>
            <a:endParaRPr lang="cs-CZ" sz="2800" i="1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928662" y="2643182"/>
            <a:ext cx="2143140" cy="17145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435769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228599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3143248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</a:t>
            </a:r>
            <a:r>
              <a:rPr lang="cs-CZ" sz="2400" dirty="0" smtClean="0"/>
              <a:t> = 5cm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3214686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b</a:t>
            </a:r>
            <a:r>
              <a:rPr lang="cs-CZ" sz="2400" dirty="0" smtClean="0"/>
              <a:t> = 3cm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500570"/>
            <a:ext cx="11352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  <a:r>
              <a:rPr lang="cs-CZ" sz="2400" dirty="0" smtClean="0"/>
              <a:t> = 8cm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862" y="3500438"/>
            <a:ext cx="1946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5 + 3 + 8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214818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16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6000768"/>
            <a:ext cx="4406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trojúhelníku je 16 cm.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4348" y="142852"/>
            <a:ext cx="7327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Obvod trojúhelníku – postup výpočtu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285729"/>
            <a:ext cx="68580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trojúhelníku ABC, jestliže znáš:</a:t>
            </a:r>
            <a:r>
              <a:rPr lang="en-US" sz="2800" dirty="0" smtClean="0"/>
              <a:t>|</a:t>
            </a:r>
            <a:r>
              <a:rPr lang="cs-CZ" sz="2800" dirty="0" smtClean="0"/>
              <a:t>AB</a:t>
            </a:r>
            <a:r>
              <a:rPr lang="en-US" sz="2800" dirty="0" smtClean="0"/>
              <a:t>|</a:t>
            </a:r>
            <a:r>
              <a:rPr lang="cs-CZ" sz="2800" dirty="0" smtClean="0"/>
              <a:t>= 10 cm, </a:t>
            </a:r>
            <a:r>
              <a:rPr lang="en-US" sz="2800" dirty="0" smtClean="0"/>
              <a:t>|</a:t>
            </a:r>
            <a:r>
              <a:rPr lang="cs-CZ" sz="2800" dirty="0" smtClean="0"/>
              <a:t>BC</a:t>
            </a:r>
            <a:r>
              <a:rPr lang="en-US" sz="2800" dirty="0" smtClean="0"/>
              <a:t>|</a:t>
            </a:r>
            <a:r>
              <a:rPr lang="cs-CZ" sz="2800" dirty="0" smtClean="0"/>
              <a:t>= 7 cm, </a:t>
            </a:r>
            <a:r>
              <a:rPr lang="en-US" sz="2800" dirty="0" smtClean="0"/>
              <a:t>|</a:t>
            </a:r>
            <a:r>
              <a:rPr lang="cs-CZ" sz="2800" dirty="0" smtClean="0"/>
              <a:t>AC</a:t>
            </a:r>
            <a:r>
              <a:rPr lang="en-US" sz="2800" dirty="0" smtClean="0"/>
              <a:t>|</a:t>
            </a:r>
            <a:r>
              <a:rPr lang="cs-CZ" sz="2800" dirty="0" smtClean="0"/>
              <a:t>= 4 cm.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6386" name="Picture 2" descr="C:\Documents and Settings\Jery\Local Settings\Temporary Internet Files\Content.IE5\010TEZ0P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1625581" cy="13402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2214554"/>
            <a:ext cx="1170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ŘEŠENÍ: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2786058"/>
            <a:ext cx="1915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o</a:t>
            </a:r>
            <a:r>
              <a:rPr lang="cs-CZ" sz="2800" i="1" dirty="0" smtClean="0"/>
              <a:t> = a + b + c</a:t>
            </a:r>
            <a:endParaRPr lang="cs-CZ" sz="2800" i="1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928662" y="2643182"/>
            <a:ext cx="2143140" cy="17145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435769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228599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3143248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</a:t>
            </a:r>
            <a:r>
              <a:rPr lang="cs-CZ" sz="2400" dirty="0" smtClean="0"/>
              <a:t> = 7cm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3214686"/>
            <a:ext cx="11657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b</a:t>
            </a:r>
            <a:r>
              <a:rPr lang="cs-CZ" sz="2400" dirty="0" smtClean="0"/>
              <a:t> = 4cm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643446"/>
            <a:ext cx="1290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  <a:r>
              <a:rPr lang="cs-CZ" sz="2400" dirty="0" smtClean="0"/>
              <a:t> = 10cm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862" y="3500438"/>
            <a:ext cx="2133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7 + 4 + 10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214818"/>
            <a:ext cx="16033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21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6000768"/>
            <a:ext cx="4406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trojúhelníku je 21 cm.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108" y="285729"/>
            <a:ext cx="685804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Vypočítej obvod trojúhelníku ABC, jestliže znáš: </a:t>
            </a:r>
            <a:r>
              <a:rPr lang="cs-CZ" sz="2800" i="1" dirty="0" smtClean="0"/>
              <a:t>a</a:t>
            </a:r>
            <a:r>
              <a:rPr lang="cs-CZ" sz="2800" dirty="0" smtClean="0"/>
              <a:t> = 12 cm, </a:t>
            </a:r>
            <a:r>
              <a:rPr lang="cs-CZ" sz="2800" i="1" dirty="0" smtClean="0"/>
              <a:t>b</a:t>
            </a:r>
            <a:r>
              <a:rPr lang="cs-CZ" sz="2800" dirty="0" smtClean="0"/>
              <a:t> =14 cm, </a:t>
            </a:r>
            <a:r>
              <a:rPr lang="cs-CZ" sz="2800" i="1" dirty="0" smtClean="0"/>
              <a:t>c</a:t>
            </a:r>
            <a:r>
              <a:rPr lang="cs-CZ" sz="2800" dirty="0" smtClean="0"/>
              <a:t> =20 cm. 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16386" name="Picture 2" descr="C:\Documents and Settings\Jery\Local Settings\Temporary Internet Files\Content.IE5\010TEZ0P\MC9004404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14290"/>
            <a:ext cx="1625581" cy="13402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7158" y="2214554"/>
            <a:ext cx="1170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ŘEŠENÍ: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43570" y="2786058"/>
            <a:ext cx="1915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/>
              <a:t>o</a:t>
            </a:r>
            <a:r>
              <a:rPr lang="cs-CZ" sz="2800" i="1" dirty="0" smtClean="0"/>
              <a:t> = a + b + c</a:t>
            </a:r>
            <a:endParaRPr lang="cs-CZ" sz="2800" i="1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928662" y="2643182"/>
            <a:ext cx="2143140" cy="171451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85786" y="4357694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488" y="4357694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2285992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71736" y="3143248"/>
            <a:ext cx="1321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</a:t>
            </a:r>
            <a:r>
              <a:rPr lang="cs-CZ" sz="2400" dirty="0" smtClean="0"/>
              <a:t> = 12cm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3214686"/>
            <a:ext cx="13211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b</a:t>
            </a:r>
            <a:r>
              <a:rPr lang="cs-CZ" sz="2400" dirty="0" smtClean="0"/>
              <a:t> = 14cm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00166" y="4643446"/>
            <a:ext cx="1290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c</a:t>
            </a:r>
            <a:r>
              <a:rPr lang="cs-CZ" sz="2400" dirty="0" smtClean="0"/>
              <a:t> = 20cm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52862" y="3500438"/>
            <a:ext cx="2494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12 + 14 + 20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214818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</a:t>
            </a:r>
            <a:r>
              <a:rPr lang="cs-CZ" sz="2800" dirty="0" smtClean="0"/>
              <a:t> = 46 cm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596" y="6000768"/>
            <a:ext cx="44060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Obvod trojúhelníku je 46 cm.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357298"/>
            <a:ext cx="807249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AUTOR NEUVEDEN. </a:t>
            </a:r>
            <a:r>
              <a:rPr lang="pt-BR" i="1" dirty="0" smtClean="0"/>
              <a:t>http://www.msdo.cz</a:t>
            </a:r>
            <a:r>
              <a:rPr lang="pt-BR" dirty="0" smtClean="0"/>
              <a:t> [online]. [cit. 21.3.2013]. Dostupný na WWW: http://www.msdo.cz/pletivo/moravan-pletivo-pozinkovane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642918"/>
            <a:ext cx="25721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Zdroj obrázků: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214554"/>
            <a:ext cx="1766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Klipart MS Office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14348" y="4357694"/>
            <a:ext cx="79296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BLAŽKOVÁ, Růžena; MATOUŠKOVÁ, Květoslava; VAŇUROVÁ, Milena. </a:t>
            </a:r>
            <a:r>
              <a:rPr lang="cs-CZ" i="1" dirty="0" smtClean="0"/>
              <a:t>Matematika pro 4. ročník základních škol 2. díl. Všeň: Alter, s. r. o., 2003, ISBN 80-85775-96-4.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85786" y="3643314"/>
            <a:ext cx="149887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Zdroje: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</TotalTime>
  <Words>448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Paran</dc:creator>
  <cp:lastModifiedBy>Paran</cp:lastModifiedBy>
  <cp:revision>29</cp:revision>
  <dcterms:created xsi:type="dcterms:W3CDTF">2013-03-21T14:29:03Z</dcterms:created>
  <dcterms:modified xsi:type="dcterms:W3CDTF">2013-03-21T18:29:08Z</dcterms:modified>
</cp:coreProperties>
</file>