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3" y="827090"/>
          <a:ext cx="6787334" cy="2961950"/>
        </p:xfrm>
        <a:graphic>
          <a:graphicData uri="http://schemas.openxmlformats.org/drawingml/2006/table">
            <a:tbl>
              <a:tblPr/>
              <a:tblGrid>
                <a:gridCol w="1572207"/>
                <a:gridCol w="1902944"/>
                <a:gridCol w="835635"/>
                <a:gridCol w="107051"/>
                <a:gridCol w="108649"/>
                <a:gridCol w="461756"/>
                <a:gridCol w="1014585"/>
                <a:gridCol w="784507"/>
              </a:tblGrid>
              <a:tr h="91937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Obchodní akademie a Střední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09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13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7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Český jazyk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Mluvnice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Spisovná a nespisovná čeština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Mgr. 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Karfíková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7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17. 11. 2012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2. ročník EKL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6657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Výukový materiál a úkoly na procvičení pro 2. ročník.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Žáci sledují výklad učitele dle výukového materiálu, zapisují si poznámky a plní úkoly dle jednotlivých zadání.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1052513"/>
            <a:ext cx="60325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913" y="836613"/>
            <a:ext cx="313372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 Box 49"/>
          <p:cNvSpPr txBox="1">
            <a:spLocks noChangeArrowheads="1"/>
          </p:cNvSpPr>
          <p:nvPr/>
        </p:nvSpPr>
        <p:spPr bwMode="auto">
          <a:xfrm>
            <a:off x="323850" y="5732463"/>
            <a:ext cx="84963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i="1" dirty="0" smtClean="0"/>
              <a:t>Autorem materiálu a všech jeho částí, není-li uvedeno jinak, je Mgr. Petra </a:t>
            </a:r>
            <a:r>
              <a:rPr lang="cs-CZ" sz="1400" i="1" dirty="0" err="1" smtClean="0"/>
              <a:t>Karfíková</a:t>
            </a:r>
            <a:r>
              <a:rPr lang="cs-CZ" sz="1400" i="1" dirty="0" smtClean="0"/>
              <a:t>.                        </a:t>
            </a:r>
            <a:endParaRPr lang="cs-CZ" sz="1400" i="1" dirty="0" smtClean="0"/>
          </a:p>
          <a:p>
            <a:pPr algn="ctr"/>
            <a:r>
              <a:rPr lang="cs-CZ" sz="1400" i="1" dirty="0" smtClean="0"/>
              <a:t>Dostupné </a:t>
            </a:r>
            <a:r>
              <a:rPr lang="cs-CZ" sz="1400" i="1" dirty="0" smtClean="0"/>
              <a:t>z Metodického portálu www.dumy.</a:t>
            </a:r>
            <a:r>
              <a:rPr lang="cs-CZ" sz="1400" i="1" dirty="0" err="1" smtClean="0"/>
              <a:t>cz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u="sng" dirty="0" smtClean="0"/>
              <a:t>Spisovná a nespisovná čeština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5800" b="1" u="sng" dirty="0" smtClean="0"/>
              <a:t>Spisovná čeština</a:t>
            </a:r>
          </a:p>
          <a:p>
            <a:pPr>
              <a:buNone/>
            </a:pPr>
            <a:r>
              <a:rPr lang="cs-CZ" sz="4400" dirty="0" smtClean="0"/>
              <a:t>- jednotná na celém území České republiky</a:t>
            </a:r>
          </a:p>
          <a:p>
            <a:pPr>
              <a:buNone/>
            </a:pPr>
            <a:r>
              <a:rPr lang="cs-CZ" sz="4400" dirty="0" smtClean="0"/>
              <a:t>- vznikla na základě středočeského nářečí</a:t>
            </a:r>
          </a:p>
          <a:p>
            <a:pPr>
              <a:buNone/>
            </a:pPr>
            <a:r>
              <a:rPr lang="cs-CZ" sz="4400" b="1" dirty="0" smtClean="0"/>
              <a:t>HOVOROVÁ</a:t>
            </a:r>
            <a:r>
              <a:rPr lang="cs-CZ" sz="4400" dirty="0" smtClean="0"/>
              <a:t>  čeština  = mluvená podoba spisovné češtiny</a:t>
            </a:r>
          </a:p>
          <a:p>
            <a:pPr>
              <a:buNone/>
            </a:pPr>
            <a:r>
              <a:rPr lang="cs-CZ" sz="4400" dirty="0" smtClean="0"/>
              <a:t>                                      - např. můžu, </a:t>
            </a:r>
            <a:r>
              <a:rPr lang="cs-CZ" sz="4400" dirty="0" err="1" smtClean="0"/>
              <a:t>nesem</a:t>
            </a:r>
            <a:r>
              <a:rPr lang="cs-CZ" sz="4400" dirty="0" smtClean="0"/>
              <a:t>, krásný, flinta, muzika, motorák</a:t>
            </a:r>
          </a:p>
          <a:p>
            <a:pPr>
              <a:buNone/>
            </a:pPr>
            <a:endParaRPr lang="cs-CZ" sz="2900" i="1" dirty="0" smtClean="0"/>
          </a:p>
          <a:p>
            <a:pPr>
              <a:buNone/>
            </a:pPr>
            <a:r>
              <a:rPr lang="cs-CZ" sz="2900" i="1" dirty="0" smtClean="0"/>
              <a:t>Úkol:</a:t>
            </a:r>
          </a:p>
          <a:p>
            <a:pPr>
              <a:buNone/>
            </a:pPr>
            <a:r>
              <a:rPr lang="cs-CZ" sz="2900" i="1" dirty="0" smtClean="0"/>
              <a:t>Odhadněte a doplňte, která  z následujících slov se vyskytla</a:t>
            </a:r>
          </a:p>
          <a:p>
            <a:pPr>
              <a:buNone/>
            </a:pPr>
            <a:endParaRPr lang="cs-CZ" sz="2900" i="1" dirty="0" smtClean="0"/>
          </a:p>
          <a:p>
            <a:pPr>
              <a:buNone/>
            </a:pPr>
            <a:r>
              <a:rPr lang="cs-CZ" sz="2900" i="1" dirty="0" smtClean="0"/>
              <a:t> v přátelském rozhovoru	v odborném článku	v básni		v historické povídce</a:t>
            </a:r>
          </a:p>
          <a:p>
            <a:pPr>
              <a:buNone/>
            </a:pPr>
            <a:endParaRPr lang="cs-CZ" sz="2900" i="1" dirty="0" smtClean="0"/>
          </a:p>
          <a:p>
            <a:pPr>
              <a:buNone/>
            </a:pPr>
            <a:endParaRPr lang="cs-CZ" sz="2900" i="1" dirty="0" smtClean="0"/>
          </a:p>
          <a:p>
            <a:pPr>
              <a:buNone/>
            </a:pPr>
            <a:endParaRPr lang="cs-CZ" sz="2900" i="1" dirty="0" smtClean="0"/>
          </a:p>
          <a:p>
            <a:pPr>
              <a:buNone/>
            </a:pPr>
            <a:endParaRPr lang="cs-CZ" sz="2900" i="1" dirty="0" smtClean="0"/>
          </a:p>
          <a:p>
            <a:pPr>
              <a:buNone/>
            </a:pPr>
            <a:endParaRPr lang="cs-CZ" sz="2900" i="1" dirty="0" smtClean="0"/>
          </a:p>
          <a:p>
            <a:pPr>
              <a:buNone/>
            </a:pPr>
            <a:endParaRPr lang="cs-CZ" sz="2900" i="1" dirty="0" smtClean="0"/>
          </a:p>
          <a:p>
            <a:pPr>
              <a:buNone/>
            </a:pPr>
            <a:r>
              <a:rPr lang="cs-CZ" sz="2900" i="1" dirty="0" smtClean="0"/>
              <a:t>arciť, vesna, klábosit, tajnosnubný, prvohory, frejířka, prvočinitel, lepý, seštelovat, modrojas, makromolekula, </a:t>
            </a:r>
            <a:r>
              <a:rPr lang="cs-CZ" sz="2900" i="1" dirty="0" err="1" smtClean="0"/>
              <a:t>tramvaják</a:t>
            </a:r>
            <a:r>
              <a:rPr lang="cs-CZ" sz="2900" i="1" dirty="0" smtClean="0"/>
              <a:t>, lovčí, meruna, stratosféra, jeseň, cimbuří, fabrika, jiskrooký, škatule, hofmistr, zřít, čubrnět</a:t>
            </a:r>
            <a:endParaRPr lang="cs-CZ" sz="2900" i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339752" y="3933056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995936" y="3933056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580112" y="3933056"/>
            <a:ext cx="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39552" y="4293096"/>
            <a:ext cx="69847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b="1" u="sng" dirty="0" smtClean="0"/>
              <a:t>Nespisovná čeština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400" dirty="0" smtClean="0"/>
              <a:t>a) </a:t>
            </a:r>
            <a:r>
              <a:rPr lang="cs-CZ" sz="2400" b="1" dirty="0" smtClean="0"/>
              <a:t>regionální diferenciace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400" b="1" dirty="0" smtClean="0"/>
              <a:t>NÁŘEČÍ  </a:t>
            </a:r>
            <a:r>
              <a:rPr lang="cs-CZ" sz="2400" dirty="0" smtClean="0"/>
              <a:t>(dialekty)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400" dirty="0" smtClean="0"/>
              <a:t>   - v Čechách – chodské, podkrkonošské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400" dirty="0" smtClean="0"/>
              <a:t>    - na Moravě – hanácké (střední Morava)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400" dirty="0" smtClean="0"/>
              <a:t>                            - moravskoslovenské (JV Morava)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400" dirty="0" smtClean="0"/>
              <a:t>                            - lašské (SV Morava)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400" b="1" dirty="0" smtClean="0"/>
              <a:t>OBECNÁ ČEŠTINA 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400" dirty="0" smtClean="0"/>
              <a:t>– na území téměř celých Čech (</a:t>
            </a:r>
            <a:r>
              <a:rPr lang="cs-CZ" sz="2400" dirty="0" err="1" smtClean="0"/>
              <a:t>vokno</a:t>
            </a:r>
            <a:r>
              <a:rPr lang="cs-CZ" sz="2400" dirty="0" smtClean="0"/>
              <a:t>, mlíko, </a:t>
            </a:r>
            <a:r>
              <a:rPr lang="cs-CZ" sz="2400" dirty="0" err="1" smtClean="0"/>
              <a:t>dyby</a:t>
            </a:r>
            <a:r>
              <a:rPr lang="cs-CZ" sz="2400" dirty="0" smtClean="0"/>
              <a:t>, </a:t>
            </a:r>
            <a:r>
              <a:rPr lang="cs-CZ" sz="2400" dirty="0" err="1" smtClean="0"/>
              <a:t>ňák</a:t>
            </a:r>
            <a:r>
              <a:rPr lang="cs-CZ" sz="2400" dirty="0" smtClean="0"/>
              <a:t>, </a:t>
            </a:r>
            <a:r>
              <a:rPr lang="cs-CZ" sz="2400" dirty="0" err="1" smtClean="0"/>
              <a:t>bejt</a:t>
            </a:r>
            <a:r>
              <a:rPr lang="cs-CZ" sz="2400" dirty="0" smtClean="0"/>
              <a:t>, </a:t>
            </a:r>
            <a:r>
              <a:rPr lang="cs-CZ" sz="2400" dirty="0" err="1" smtClean="0"/>
              <a:t>ouřad</a:t>
            </a:r>
            <a:r>
              <a:rPr lang="cs-CZ" sz="2400" dirty="0" smtClean="0"/>
              <a:t>)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400" dirty="0" smtClean="0"/>
              <a:t>Příklady: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400" b="1" dirty="0" smtClean="0"/>
              <a:t>obecná čeština		hanácké		</a:t>
            </a:r>
            <a:r>
              <a:rPr lang="cs-CZ" sz="2400" b="1" dirty="0" err="1" smtClean="0"/>
              <a:t>moravvskoslovenské</a:t>
            </a:r>
            <a:r>
              <a:rPr lang="cs-CZ" sz="2400" b="1" dirty="0" smtClean="0"/>
              <a:t>	lašské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400" dirty="0" smtClean="0"/>
              <a:t>mouka			</a:t>
            </a:r>
            <a:r>
              <a:rPr lang="cs-CZ" sz="2400" dirty="0" err="1" smtClean="0"/>
              <a:t>móka</a:t>
            </a:r>
            <a:r>
              <a:rPr lang="cs-CZ" sz="2400" dirty="0" smtClean="0"/>
              <a:t>		</a:t>
            </a:r>
            <a:r>
              <a:rPr lang="cs-CZ" sz="2400" dirty="0" err="1" smtClean="0"/>
              <a:t>múka</a:t>
            </a:r>
            <a:r>
              <a:rPr lang="cs-CZ" sz="2400" dirty="0" smtClean="0"/>
              <a:t>			muka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400" dirty="0" err="1" smtClean="0"/>
              <a:t>mlejn</a:t>
            </a:r>
            <a:r>
              <a:rPr lang="cs-CZ" sz="2400" dirty="0" smtClean="0"/>
              <a:t>			</a:t>
            </a:r>
            <a:r>
              <a:rPr lang="cs-CZ" sz="2400" dirty="0" err="1" smtClean="0"/>
              <a:t>mlén</a:t>
            </a:r>
            <a:r>
              <a:rPr lang="cs-CZ" sz="2400" dirty="0" smtClean="0"/>
              <a:t>		mlýn			</a:t>
            </a:r>
            <a:r>
              <a:rPr lang="cs-CZ" sz="2400" dirty="0" err="1" smtClean="0"/>
              <a:t>mlyn</a:t>
            </a:r>
            <a:endParaRPr lang="cs-CZ" sz="2400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2400" dirty="0" smtClean="0"/>
              <a:t>vozejk			</a:t>
            </a:r>
            <a:r>
              <a:rPr lang="cs-CZ" sz="2400" dirty="0" err="1" smtClean="0"/>
              <a:t>vozék</a:t>
            </a:r>
            <a:r>
              <a:rPr lang="cs-CZ" sz="2400" dirty="0" smtClean="0"/>
              <a:t>		vozík			</a:t>
            </a:r>
            <a:r>
              <a:rPr lang="cs-CZ" sz="2400" dirty="0" err="1" smtClean="0"/>
              <a:t>vozik</a:t>
            </a:r>
            <a:endParaRPr lang="cs-CZ" sz="2400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endParaRPr lang="cs-CZ" sz="800" i="1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400" b="1" i="1" dirty="0" smtClean="0"/>
              <a:t>Poznáte nářečí?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endParaRPr lang="cs-CZ" sz="3400" b="1" i="1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400" i="1" dirty="0" smtClean="0"/>
              <a:t>1.Našy </a:t>
            </a:r>
            <a:r>
              <a:rPr lang="cs-CZ" sz="3400" i="1" dirty="0" err="1" smtClean="0"/>
              <a:t>lude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teho</a:t>
            </a:r>
            <a:r>
              <a:rPr lang="cs-CZ" sz="3400" i="1" dirty="0" smtClean="0"/>
              <a:t> pana </a:t>
            </a:r>
            <a:r>
              <a:rPr lang="cs-CZ" sz="3400" i="1" dirty="0" err="1" smtClean="0"/>
              <a:t>Bezruča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ňigdaj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ňezastavovali</a:t>
            </a:r>
            <a:r>
              <a:rPr lang="cs-CZ" sz="3400" i="1" dirty="0" smtClean="0"/>
              <a:t>, </a:t>
            </a:r>
            <a:r>
              <a:rPr lang="cs-CZ" sz="3400" i="1" dirty="0" err="1" smtClean="0"/>
              <a:t>enem</a:t>
            </a:r>
            <a:r>
              <a:rPr lang="cs-CZ" sz="3400" i="1" dirty="0" smtClean="0"/>
              <a:t> ho pozdravili a šli </a:t>
            </a:r>
            <a:r>
              <a:rPr lang="cs-CZ" sz="3400" i="1" dirty="0" err="1" smtClean="0"/>
              <a:t>dalej</a:t>
            </a:r>
            <a:r>
              <a:rPr lang="cs-CZ" sz="3400" i="1" dirty="0" smtClean="0"/>
              <a:t>. Tak se na </a:t>
            </a:r>
            <a:r>
              <a:rPr lang="cs-CZ" sz="3400" i="1" dirty="0" err="1" smtClean="0"/>
              <a:t>ňeho</a:t>
            </a:r>
            <a:r>
              <a:rPr lang="cs-CZ" sz="3400" i="1" dirty="0" smtClean="0"/>
              <a:t> zvykli. </a:t>
            </a:r>
            <a:r>
              <a:rPr lang="cs-CZ" sz="3400" i="1" dirty="0" err="1" smtClean="0"/>
              <a:t>Najratšy</a:t>
            </a:r>
            <a:r>
              <a:rPr lang="cs-CZ" sz="3400" i="1" dirty="0" smtClean="0"/>
              <a:t> se ten pan </a:t>
            </a:r>
            <a:r>
              <a:rPr lang="cs-CZ" sz="3400" i="1" dirty="0" err="1" smtClean="0"/>
              <a:t>Bezruč</a:t>
            </a:r>
            <a:r>
              <a:rPr lang="cs-CZ" sz="3400" i="1" dirty="0" smtClean="0"/>
              <a:t> pomluvili ze strykem </a:t>
            </a:r>
            <a:r>
              <a:rPr lang="cs-CZ" sz="3400" i="1" dirty="0" err="1" smtClean="0"/>
              <a:t>Fliksem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lebo</a:t>
            </a:r>
            <a:r>
              <a:rPr lang="cs-CZ" sz="3400" i="1" dirty="0" smtClean="0"/>
              <a:t> s </a:t>
            </a:r>
            <a:r>
              <a:rPr lang="cs-CZ" sz="3400" i="1" dirty="0" err="1" smtClean="0"/>
              <a:t>četkum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Tonkum</a:t>
            </a:r>
            <a:r>
              <a:rPr lang="cs-CZ" sz="3400" i="1" dirty="0" smtClean="0"/>
              <a:t>, jak </a:t>
            </a:r>
            <a:r>
              <a:rPr lang="cs-CZ" sz="3400" i="1" dirty="0" err="1" smtClean="0"/>
              <a:t>pasla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kravu</a:t>
            </a:r>
            <a:r>
              <a:rPr lang="cs-CZ" sz="3400" i="1" dirty="0" smtClean="0"/>
              <a:t> ve </a:t>
            </a:r>
            <a:r>
              <a:rPr lang="cs-CZ" sz="3400" i="1" dirty="0" err="1" smtClean="0"/>
              <a:t>Vrpču</a:t>
            </a:r>
            <a:r>
              <a:rPr lang="cs-CZ" sz="3400" i="1" dirty="0" smtClean="0"/>
              <a:t>.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endParaRPr lang="cs-CZ" sz="3400" i="1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400" i="1" dirty="0" smtClean="0"/>
              <a:t>2. </a:t>
            </a:r>
            <a:r>
              <a:rPr lang="cs-CZ" sz="3400" i="1" dirty="0" err="1" smtClean="0"/>
              <a:t>Indová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choďili</a:t>
            </a:r>
            <a:r>
              <a:rPr lang="cs-CZ" sz="3400" i="1" dirty="0" smtClean="0"/>
              <a:t> na Vánoce po koledách. </a:t>
            </a:r>
            <a:r>
              <a:rPr lang="cs-CZ" sz="3400" i="1" dirty="0" err="1" smtClean="0"/>
              <a:t>Pastíři</a:t>
            </a:r>
            <a:r>
              <a:rPr lang="cs-CZ" sz="3400" i="1" dirty="0" smtClean="0"/>
              <a:t> práskali </a:t>
            </a:r>
            <a:r>
              <a:rPr lang="cs-CZ" sz="3400" i="1" dirty="0" err="1" smtClean="0"/>
              <a:t>bičama</a:t>
            </a:r>
            <a:r>
              <a:rPr lang="cs-CZ" sz="3400" i="1" dirty="0" smtClean="0"/>
              <a:t> a </a:t>
            </a:r>
            <a:r>
              <a:rPr lang="cs-CZ" sz="3400" i="1" dirty="0" err="1" smtClean="0"/>
              <a:t>trúbili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trúbama</a:t>
            </a:r>
            <a:r>
              <a:rPr lang="cs-CZ" sz="3400" i="1" dirty="0" smtClean="0"/>
              <a:t>. </a:t>
            </a:r>
            <a:r>
              <a:rPr lang="cs-CZ" sz="3400" i="1" dirty="0" err="1" smtClean="0"/>
              <a:t>Liďi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vicházali</a:t>
            </a:r>
            <a:r>
              <a:rPr lang="cs-CZ" sz="3400" i="1" dirty="0" smtClean="0"/>
              <a:t> před </a:t>
            </a:r>
            <a:r>
              <a:rPr lang="cs-CZ" sz="3400" i="1" dirty="0" err="1" smtClean="0"/>
              <a:t>dveřa</a:t>
            </a:r>
            <a:r>
              <a:rPr lang="cs-CZ" sz="3400" i="1" dirty="0" smtClean="0"/>
              <a:t> a dávali </a:t>
            </a:r>
            <a:r>
              <a:rPr lang="cs-CZ" sz="3400" i="1" dirty="0" err="1" smtClean="0"/>
              <a:t>ím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kouáče</a:t>
            </a:r>
            <a:r>
              <a:rPr lang="cs-CZ" sz="3400" i="1" dirty="0" smtClean="0"/>
              <a:t>. To </a:t>
            </a:r>
            <a:r>
              <a:rPr lang="cs-CZ" sz="3400" i="1" dirty="0" err="1" smtClean="0"/>
              <a:t>pastíř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choďíu</a:t>
            </a:r>
            <a:r>
              <a:rPr lang="cs-CZ" sz="3400" i="1" dirty="0" smtClean="0"/>
              <a:t> a </a:t>
            </a:r>
            <a:r>
              <a:rPr lang="cs-CZ" sz="3400" i="1" dirty="0" err="1" smtClean="0"/>
              <a:t>pastířka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choďiua</a:t>
            </a:r>
            <a:r>
              <a:rPr lang="cs-CZ" sz="3400" i="1" dirty="0" smtClean="0"/>
              <a:t> s </a:t>
            </a:r>
            <a:r>
              <a:rPr lang="cs-CZ" sz="3400" i="1" dirty="0" err="1" smtClean="0"/>
              <a:t>ňím</a:t>
            </a:r>
            <a:r>
              <a:rPr lang="cs-CZ" sz="3400" i="1" dirty="0" smtClean="0"/>
              <a:t> od domu g domu a </a:t>
            </a:r>
            <a:r>
              <a:rPr lang="cs-CZ" sz="3400" i="1" dirty="0" err="1" smtClean="0"/>
              <a:t>plnú</a:t>
            </a:r>
            <a:r>
              <a:rPr lang="cs-CZ" sz="3400" i="1" dirty="0" smtClean="0"/>
              <a:t> putnu </a:t>
            </a:r>
            <a:r>
              <a:rPr lang="cs-CZ" sz="3400" i="1" dirty="0" err="1" smtClean="0"/>
              <a:t>kouáčů</a:t>
            </a:r>
            <a:r>
              <a:rPr lang="cs-CZ" sz="3400" i="1" dirty="0" smtClean="0"/>
              <a:t> si </a:t>
            </a:r>
            <a:r>
              <a:rPr lang="cs-CZ" sz="3400" i="1" dirty="0" err="1" smtClean="0"/>
              <a:t>donésli</a:t>
            </a:r>
            <a:r>
              <a:rPr lang="cs-CZ" sz="3400" i="1" dirty="0" smtClean="0"/>
              <a:t>.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endParaRPr lang="cs-CZ" sz="3400" i="1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400" i="1" dirty="0" smtClean="0"/>
              <a:t>3. </a:t>
            </a:r>
            <a:r>
              <a:rPr lang="cs-CZ" sz="3400" i="1" dirty="0" err="1" smtClean="0"/>
              <a:t>Jednó</a:t>
            </a:r>
            <a:r>
              <a:rPr lang="cs-CZ" sz="3400" i="1" dirty="0" smtClean="0"/>
              <a:t> v </a:t>
            </a:r>
            <a:r>
              <a:rPr lang="cs-CZ" sz="3400" i="1" dirty="0" err="1" smtClean="0"/>
              <a:t>noce</a:t>
            </a:r>
            <a:r>
              <a:rPr lang="cs-CZ" sz="3400" i="1" dirty="0" smtClean="0"/>
              <a:t> šle dva </a:t>
            </a:r>
            <a:r>
              <a:rPr lang="cs-CZ" sz="3400" i="1" dirty="0" err="1" smtClean="0"/>
              <a:t>kloci</a:t>
            </a:r>
            <a:r>
              <a:rPr lang="cs-CZ" sz="3400" i="1" dirty="0" smtClean="0"/>
              <a:t> na </a:t>
            </a:r>
            <a:r>
              <a:rPr lang="cs-CZ" sz="3400" i="1" dirty="0" err="1" smtClean="0"/>
              <a:t>rake</a:t>
            </a:r>
            <a:r>
              <a:rPr lang="cs-CZ" sz="3400" i="1" dirty="0" smtClean="0"/>
              <a:t>. V </a:t>
            </a:r>
            <a:r>
              <a:rPr lang="cs-CZ" sz="3400" i="1" dirty="0" err="1" smtClean="0"/>
              <a:t>noce</a:t>
            </a:r>
            <a:r>
              <a:rPr lang="cs-CZ" sz="3400" i="1" dirty="0" smtClean="0"/>
              <a:t> raci </a:t>
            </a:r>
            <a:r>
              <a:rPr lang="cs-CZ" sz="3400" i="1" dirty="0" err="1" smtClean="0"/>
              <a:t>velizajó</a:t>
            </a:r>
            <a:r>
              <a:rPr lang="cs-CZ" sz="3400" i="1" dirty="0" smtClean="0"/>
              <a:t> na pastvo na </a:t>
            </a:r>
            <a:r>
              <a:rPr lang="cs-CZ" sz="3400" i="1" dirty="0" err="1" smtClean="0"/>
              <a:t>loka</a:t>
            </a:r>
            <a:r>
              <a:rPr lang="cs-CZ" sz="3400" i="1" dirty="0" smtClean="0"/>
              <a:t>. Jeden </a:t>
            </a:r>
            <a:r>
              <a:rPr lang="cs-CZ" sz="3400" i="1" dirty="0" err="1" smtClean="0"/>
              <a:t>klog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mňel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mňech</a:t>
            </a:r>
            <a:r>
              <a:rPr lang="cs-CZ" sz="3400" i="1" dirty="0" smtClean="0"/>
              <a:t> a </a:t>
            </a:r>
            <a:r>
              <a:rPr lang="cs-CZ" sz="3400" i="1" dirty="0" err="1" smtClean="0"/>
              <a:t>drohé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mňel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žbán</a:t>
            </a:r>
            <a:r>
              <a:rPr lang="cs-CZ" sz="3400" i="1" dirty="0" smtClean="0"/>
              <a:t>. </a:t>
            </a:r>
            <a:r>
              <a:rPr lang="cs-CZ" sz="3400" i="1" dirty="0" err="1" smtClean="0"/>
              <a:t>Chetale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rake</a:t>
            </a:r>
            <a:r>
              <a:rPr lang="cs-CZ" sz="3400" i="1" dirty="0" smtClean="0"/>
              <a:t> na </a:t>
            </a:r>
            <a:r>
              <a:rPr lang="cs-CZ" sz="3400" i="1" dirty="0" err="1" smtClean="0"/>
              <a:t>lóce</a:t>
            </a:r>
            <a:r>
              <a:rPr lang="cs-CZ" sz="3400" i="1" dirty="0" smtClean="0"/>
              <a:t>. </a:t>
            </a:r>
            <a:r>
              <a:rPr lang="cs-CZ" sz="3400" i="1" dirty="0" err="1" smtClean="0"/>
              <a:t>Najednó</a:t>
            </a:r>
            <a:r>
              <a:rPr lang="cs-CZ" sz="3400" i="1" dirty="0" smtClean="0"/>
              <a:t> se ozval z </a:t>
            </a:r>
            <a:r>
              <a:rPr lang="cs-CZ" sz="3400" i="1" dirty="0" err="1" smtClean="0"/>
              <a:t>řeke</a:t>
            </a:r>
            <a:r>
              <a:rPr lang="cs-CZ" sz="3400" i="1" dirty="0" smtClean="0"/>
              <a:t> hlas. </a:t>
            </a:r>
            <a:r>
              <a:rPr lang="cs-CZ" sz="3400" i="1" dirty="0" err="1" smtClean="0"/>
              <a:t>Kloci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dostale</a:t>
            </a:r>
            <a:r>
              <a:rPr lang="cs-CZ" sz="3400" i="1" dirty="0" smtClean="0"/>
              <a:t> strach, </a:t>
            </a:r>
            <a:r>
              <a:rPr lang="cs-CZ" sz="3400" i="1" dirty="0" err="1" smtClean="0"/>
              <a:t>zahodile</a:t>
            </a:r>
            <a:r>
              <a:rPr lang="cs-CZ" sz="3400" i="1" dirty="0" smtClean="0"/>
              <a:t> </a:t>
            </a:r>
            <a:r>
              <a:rPr lang="cs-CZ" sz="3400" i="1" dirty="0" err="1" smtClean="0"/>
              <a:t>rake</a:t>
            </a:r>
            <a:r>
              <a:rPr lang="cs-CZ" sz="3400" i="1" dirty="0" smtClean="0"/>
              <a:t> a otekle.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400" dirty="0" smtClean="0"/>
              <a:t>Odpovědi: 1. lašské, 2. moravskoslovenské, 3. hanácké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b) </a:t>
            </a:r>
            <a:r>
              <a:rPr lang="cs-CZ" sz="2400" b="1" dirty="0" smtClean="0"/>
              <a:t>sociální diferenciace</a:t>
            </a:r>
          </a:p>
          <a:p>
            <a:pPr>
              <a:buNone/>
            </a:pPr>
            <a:r>
              <a:rPr lang="cs-CZ" sz="2400" b="1" dirty="0" smtClean="0"/>
              <a:t>PROFESNÍ MLUVA </a:t>
            </a:r>
            <a:r>
              <a:rPr lang="cs-CZ" sz="2400" dirty="0" smtClean="0"/>
              <a:t>= </a:t>
            </a:r>
            <a:r>
              <a:rPr lang="cs-CZ" sz="2400" dirty="0" err="1" smtClean="0"/>
              <a:t>mluva</a:t>
            </a:r>
            <a:r>
              <a:rPr lang="cs-CZ" sz="2400" dirty="0" smtClean="0"/>
              <a:t> různých povolání (zedníci – </a:t>
            </a:r>
            <a:r>
              <a:rPr lang="cs-CZ" sz="2400" dirty="0" err="1" smtClean="0"/>
              <a:t>fanka</a:t>
            </a:r>
            <a:r>
              <a:rPr lang="cs-CZ" sz="2400" dirty="0" smtClean="0"/>
              <a:t>, šalovat,…)</a:t>
            </a:r>
          </a:p>
          <a:p>
            <a:pPr>
              <a:buNone/>
            </a:pPr>
            <a:r>
              <a:rPr lang="cs-CZ" sz="2400" b="1" dirty="0" smtClean="0"/>
              <a:t>SLANG </a:t>
            </a:r>
            <a:r>
              <a:rPr lang="cs-CZ" sz="2400" dirty="0" smtClean="0"/>
              <a:t>= mluva zájmových skupin - studentský , sportovců  (</a:t>
            </a:r>
            <a:r>
              <a:rPr lang="cs-CZ" sz="2400" dirty="0" err="1" smtClean="0"/>
              <a:t>bajle</a:t>
            </a:r>
            <a:r>
              <a:rPr lang="cs-CZ" sz="2400" dirty="0" smtClean="0"/>
              <a:t>, koule)</a:t>
            </a:r>
          </a:p>
          <a:p>
            <a:pPr>
              <a:buNone/>
            </a:pPr>
            <a:r>
              <a:rPr lang="cs-CZ" sz="2400" b="1" dirty="0" smtClean="0"/>
              <a:t>ARGOT = </a:t>
            </a:r>
            <a:r>
              <a:rPr lang="cs-CZ" sz="2400" dirty="0" smtClean="0"/>
              <a:t>mluva spodiny – prostitutek, zlodějů, </a:t>
            </a:r>
            <a:r>
              <a:rPr lang="cs-CZ" sz="2400" dirty="0" err="1" smtClean="0"/>
              <a:t>feťáků</a:t>
            </a:r>
            <a:r>
              <a:rPr lang="cs-CZ" sz="2400" dirty="0" smtClean="0"/>
              <a:t> (káča, prkenice, špicl)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i="1" dirty="0" smtClean="0"/>
              <a:t>Úkol:</a:t>
            </a:r>
          </a:p>
          <a:p>
            <a:pPr>
              <a:buNone/>
            </a:pPr>
            <a:r>
              <a:rPr lang="cs-CZ" sz="2400" i="1" dirty="0" smtClean="0"/>
              <a:t>Nahraďte slova z obecné češtiny a různých slangů slovy spisovnými:</a:t>
            </a:r>
          </a:p>
          <a:p>
            <a:pPr>
              <a:buNone/>
            </a:pPr>
            <a:r>
              <a:rPr lang="cs-CZ" sz="2400" i="1" dirty="0" smtClean="0"/>
              <a:t>špitál - ______________________		fajn - ____________________</a:t>
            </a:r>
          </a:p>
          <a:p>
            <a:pPr>
              <a:buNone/>
            </a:pPr>
            <a:r>
              <a:rPr lang="cs-CZ" sz="2400" i="1" dirty="0" smtClean="0"/>
              <a:t>fofrovat - ____________________		vercajk - _________________</a:t>
            </a:r>
          </a:p>
          <a:p>
            <a:pPr>
              <a:buNone/>
            </a:pPr>
            <a:r>
              <a:rPr lang="cs-CZ" sz="2400" i="1" dirty="0" smtClean="0"/>
              <a:t>gruntovat - __________________		šichta - __________________</a:t>
            </a:r>
          </a:p>
          <a:p>
            <a:pPr>
              <a:buNone/>
            </a:pPr>
            <a:r>
              <a:rPr lang="cs-CZ" sz="2400" i="1" dirty="0" smtClean="0"/>
              <a:t>fáro - _______________________		paraple - _________________</a:t>
            </a:r>
          </a:p>
          <a:p>
            <a:pPr>
              <a:buNone/>
            </a:pPr>
            <a:r>
              <a:rPr lang="cs-CZ" sz="2400" i="1" dirty="0" err="1" smtClean="0"/>
              <a:t>furt</a:t>
            </a:r>
            <a:r>
              <a:rPr lang="cs-CZ" sz="2400" i="1" dirty="0" smtClean="0"/>
              <a:t> - _______________________		šprtat - __________________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1200" u="sng" dirty="0" smtClean="0">
                <a:latin typeface="Calibri" pitchFamily="34" charset="0"/>
                <a:cs typeface="Times New Roman" pitchFamily="18" charset="0"/>
              </a:rPr>
              <a:t>Citace: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cs-CZ" sz="1200" dirty="0" smtClean="0"/>
              <a:t>TEJNOR, Antonín a Zdeněk HLAVSA. </a:t>
            </a:r>
            <a:r>
              <a:rPr lang="cs-CZ" sz="1200" i="1" dirty="0" smtClean="0"/>
              <a:t>Český jazyk pro střední odborné školy a studijní obory středních odborných učilišť</a:t>
            </a:r>
            <a:r>
              <a:rPr lang="cs-CZ" sz="1200" dirty="0" smtClean="0"/>
              <a:t>. 1. </a:t>
            </a:r>
            <a:r>
              <a:rPr lang="cs-CZ" sz="1200" dirty="0" err="1" smtClean="0"/>
              <a:t>vyd</a:t>
            </a:r>
            <a:r>
              <a:rPr lang="cs-CZ" sz="1200" dirty="0" smtClean="0"/>
              <a:t>. Praha: Státní pedagogické nakladatelství, 1992, 300 s. Učebnice pro střední školy (Státní pedagogické nakladatelství). ISBN 80-042-5313-X. s. 111 – 116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cs-CZ" sz="1200" dirty="0" smtClean="0"/>
              <a:t>http://www.</a:t>
            </a:r>
            <a:r>
              <a:rPr lang="cs-CZ" sz="1200" dirty="0" err="1" smtClean="0"/>
              <a:t>odpovedi.cz</a:t>
            </a:r>
            <a:r>
              <a:rPr lang="cs-CZ" sz="1200" dirty="0" smtClean="0"/>
              <a:t>/</a:t>
            </a:r>
            <a:r>
              <a:rPr lang="cs-CZ" sz="1200" dirty="0" err="1" smtClean="0"/>
              <a:t>otazky</a:t>
            </a:r>
            <a:r>
              <a:rPr lang="cs-CZ" sz="1200" dirty="0" smtClean="0"/>
              <a:t>/</a:t>
            </a:r>
            <a:r>
              <a:rPr lang="cs-CZ" sz="1200" dirty="0" err="1" smtClean="0"/>
              <a:t>poznate</a:t>
            </a:r>
            <a:r>
              <a:rPr lang="cs-CZ" sz="1200" dirty="0" smtClean="0"/>
              <a:t>-</a:t>
            </a:r>
            <a:r>
              <a:rPr lang="cs-CZ" sz="1200" dirty="0" err="1" smtClean="0"/>
              <a:t>nareci</a:t>
            </a:r>
            <a:endParaRPr lang="cs-CZ" sz="1200" dirty="0" smtClean="0"/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cs-CZ" dirty="0" smtClean="0">
              <a:latin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442</Words>
  <Application>Microsoft Office PowerPoint</Application>
  <PresentationFormat>Předvádění na obrazovce (4:3)</PresentationFormat>
  <Paragraphs>81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Spisovná a nespisovná čeština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obsluha</cp:lastModifiedBy>
  <cp:revision>15</cp:revision>
  <dcterms:modified xsi:type="dcterms:W3CDTF">2013-03-21T20:04:36Z</dcterms:modified>
</cp:coreProperties>
</file>