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6"/>
  </p:notesMasterIdLst>
  <p:sldIdLst>
    <p:sldId id="282" r:id="rId2"/>
    <p:sldId id="256" r:id="rId3"/>
    <p:sldId id="257" r:id="rId4"/>
    <p:sldId id="269" r:id="rId5"/>
    <p:sldId id="271" r:id="rId6"/>
    <p:sldId id="273" r:id="rId7"/>
    <p:sldId id="262" r:id="rId8"/>
    <p:sldId id="258" r:id="rId9"/>
    <p:sldId id="277" r:id="rId10"/>
    <p:sldId id="278" r:id="rId11"/>
    <p:sldId id="276" r:id="rId12"/>
    <p:sldId id="279" r:id="rId13"/>
    <p:sldId id="283" r:id="rId14"/>
    <p:sldId id="280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FF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84" d="100"/>
          <a:sy n="184" d="100"/>
        </p:scale>
        <p:origin x="-72" y="192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3_4">
  <dgm:title val=""/>
  <dgm:desc val=""/>
  <dgm:catLst>
    <dgm:cat type="accent3" pri="11400"/>
  </dgm:catLst>
  <dgm:styleLbl name="node0">
    <dgm:fillClrLst meth="cycle">
      <a:schemeClr val="accent3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3">
        <a:shade val="50000"/>
      </a:schemeClr>
      <a:schemeClr val="accent3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3">
        <a:shade val="50000"/>
      </a:schemeClr>
      <a:schemeClr val="accent3">
        <a:tint val="55000"/>
      </a:schemeClr>
    </dgm:fillClrLst>
    <dgm:linClrLst meth="cycle">
      <a:schemeClr val="accent3">
        <a:shade val="50000"/>
      </a:schemeClr>
      <a:schemeClr val="accent3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3">
        <a:shade val="50000"/>
      </a:schemeClr>
      <a:schemeClr val="accent3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3">
        <a:shade val="80000"/>
        <a:alpha val="50000"/>
      </a:schemeClr>
      <a:schemeClr val="accent3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3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3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3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3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3">
        <a:shade val="90000"/>
      </a:schemeClr>
      <a:schemeClr val="accent3">
        <a:tint val="50000"/>
      </a:schemeClr>
    </dgm:fillClrLst>
    <dgm:linClrLst meth="cycle">
      <a:schemeClr val="accent3">
        <a:shade val="90000"/>
      </a:schemeClr>
      <a:schemeClr val="accent3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3">
        <a:shade val="90000"/>
      </a:schemeClr>
      <a:schemeClr val="accent3">
        <a:tint val="50000"/>
      </a:schemeClr>
    </dgm:fillClrLst>
    <dgm:linClrLst meth="cycle">
      <a:schemeClr val="accent3">
        <a:shade val="90000"/>
      </a:schemeClr>
      <a:schemeClr val="accent3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3">
        <a:shade val="90000"/>
      </a:schemeClr>
      <a:schemeClr val="accent3">
        <a:tint val="50000"/>
      </a:schemeClr>
    </dgm:fillClrLst>
    <dgm:linClrLst meth="cycle">
      <a:schemeClr val="accent3">
        <a:shade val="90000"/>
      </a:schemeClr>
      <a:schemeClr val="accent3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3">
        <a:shade val="90000"/>
      </a:schemeClr>
      <a:schemeClr val="accent3">
        <a:tint val="50000"/>
      </a:schemeClr>
    </dgm:fillClrLst>
    <dgm:linClrLst meth="cycle">
      <a:schemeClr val="accent3">
        <a:shade val="90000"/>
      </a:schemeClr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3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3">
        <a:tint val="90000"/>
      </a:schemeClr>
    </dgm:fillClrLst>
    <dgm:linClrLst meth="repeat">
      <a:schemeClr val="accent3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3">
        <a:tint val="70000"/>
      </a:schemeClr>
    </dgm:fillClrLst>
    <dgm:linClrLst meth="repeat">
      <a:schemeClr val="accent3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3">
        <a:tint val="50000"/>
      </a:schemeClr>
    </dgm:fillClrLst>
    <dgm:linClrLst meth="repeat">
      <a:schemeClr val="accent3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3">
        <a:shade val="8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3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>
        <a:tint val="70000"/>
      </a:schemeClr>
    </dgm:fillClrLst>
    <dgm:linClrLst meth="repeat">
      <a:schemeClr val="accent3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>
        <a:tint val="50000"/>
      </a:schemeClr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3">
        <a:shade val="50000"/>
      </a:schemeClr>
      <a:schemeClr val="accent3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3">
        <a:shade val="50000"/>
      </a:schemeClr>
      <a:schemeClr val="accent3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3">
        <a:shade val="50000"/>
      </a:schemeClr>
      <a:schemeClr val="accent3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3">
        <a:shade val="50000"/>
      </a:schemeClr>
      <a:schemeClr val="accent3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3">
        <a:shade val="50000"/>
      </a:schemeClr>
      <a:schemeClr val="accent3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55000"/>
      </a:schemeClr>
    </dgm:fillClrLst>
    <dgm:linClrLst meth="repeat">
      <a:schemeClr val="accent3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55000"/>
      </a:schemeClr>
    </dgm:fillClrLst>
    <dgm:linClrLst meth="repeat">
      <a:schemeClr val="accent3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55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CF8A924-1447-454C-AEE3-BEB0BA755D59}" type="doc">
      <dgm:prSet loTypeId="urn:microsoft.com/office/officeart/2005/8/layout/hierarchy1" loCatId="hierarchy" qsTypeId="urn:microsoft.com/office/officeart/2005/8/quickstyle/simple1" qsCatId="simple" csTypeId="urn:microsoft.com/office/officeart/2005/8/colors/accent3_4" csCatId="accent3" phldr="1"/>
      <dgm:spPr>
        <a:scene3d>
          <a:camera prst="isometricOffAxis2Left"/>
          <a:lightRig rig="threePt" dir="t"/>
        </a:scene3d>
      </dgm:spPr>
      <dgm:t>
        <a:bodyPr/>
        <a:lstStyle/>
        <a:p>
          <a:endParaRPr lang="cs-CZ"/>
        </a:p>
      </dgm:t>
    </dgm:pt>
    <dgm:pt modelId="{D59F289A-65EE-4FE5-8FDE-016A9BD1E616}">
      <dgm:prSet phldrT="[Text]"/>
      <dgm:spPr/>
      <dgm:t>
        <a:bodyPr/>
        <a:lstStyle/>
        <a:p>
          <a:r>
            <a:rPr lang="cs-CZ" dirty="0" smtClean="0"/>
            <a:t>Svět kolem nás</a:t>
          </a:r>
          <a:endParaRPr lang="cs-CZ" dirty="0"/>
        </a:p>
      </dgm:t>
    </dgm:pt>
    <dgm:pt modelId="{0782E35E-4579-4700-B3D2-B6DF32CD26FF}" type="parTrans" cxnId="{5A8E1194-A581-4E99-8919-7721B186ECE4}">
      <dgm:prSet/>
      <dgm:spPr/>
      <dgm:t>
        <a:bodyPr/>
        <a:lstStyle/>
        <a:p>
          <a:endParaRPr lang="cs-CZ"/>
        </a:p>
      </dgm:t>
    </dgm:pt>
    <dgm:pt modelId="{939F77BB-1F87-4337-A301-D040DFB49B6F}" type="sibTrans" cxnId="{5A8E1194-A581-4E99-8919-7721B186ECE4}">
      <dgm:prSet/>
      <dgm:spPr/>
      <dgm:t>
        <a:bodyPr/>
        <a:lstStyle/>
        <a:p>
          <a:endParaRPr lang="cs-CZ"/>
        </a:p>
      </dgm:t>
    </dgm:pt>
    <dgm:pt modelId="{15F5F64F-B2CB-489C-B623-82958CD7CFE5}">
      <dgm:prSet phldrT="[Text]"/>
      <dgm:spPr/>
      <dgm:t>
        <a:bodyPr/>
        <a:lstStyle/>
        <a:p>
          <a:r>
            <a:rPr lang="cs-CZ" dirty="0" smtClean="0"/>
            <a:t>Příroda</a:t>
          </a:r>
          <a:endParaRPr lang="cs-CZ" dirty="0"/>
        </a:p>
      </dgm:t>
    </dgm:pt>
    <dgm:pt modelId="{66E710C0-61ED-4A50-9064-B005893A4751}" type="parTrans" cxnId="{B0907891-884B-43A9-8B2E-6B9C0BE2E512}">
      <dgm:prSet/>
      <dgm:spPr/>
      <dgm:t>
        <a:bodyPr/>
        <a:lstStyle/>
        <a:p>
          <a:endParaRPr lang="cs-CZ"/>
        </a:p>
      </dgm:t>
    </dgm:pt>
    <dgm:pt modelId="{D606CA61-23E0-4702-9745-9399A1A43B6A}" type="sibTrans" cxnId="{B0907891-884B-43A9-8B2E-6B9C0BE2E512}">
      <dgm:prSet/>
      <dgm:spPr/>
      <dgm:t>
        <a:bodyPr/>
        <a:lstStyle/>
        <a:p>
          <a:endParaRPr lang="cs-CZ"/>
        </a:p>
      </dgm:t>
    </dgm:pt>
    <dgm:pt modelId="{3944096E-8498-4A39-9E28-AA08BADAC0EF}">
      <dgm:prSet phldrT="[Text]"/>
      <dgm:spPr/>
      <dgm:t>
        <a:bodyPr/>
        <a:lstStyle/>
        <a:p>
          <a:r>
            <a:rPr lang="cs-CZ" dirty="0" smtClean="0"/>
            <a:t>Lidské výtvory</a:t>
          </a:r>
          <a:endParaRPr lang="cs-CZ" dirty="0"/>
        </a:p>
      </dgm:t>
    </dgm:pt>
    <dgm:pt modelId="{C8D8B8E0-9F11-409E-A6C2-16CF248DFED4}" type="parTrans" cxnId="{DA3DD146-3D18-419F-B46B-BAB163CBD674}">
      <dgm:prSet/>
      <dgm:spPr/>
      <dgm:t>
        <a:bodyPr/>
        <a:lstStyle/>
        <a:p>
          <a:endParaRPr lang="cs-CZ"/>
        </a:p>
      </dgm:t>
    </dgm:pt>
    <dgm:pt modelId="{17F9C8D9-32E6-4A0F-A3F3-DBC5766C89DE}" type="sibTrans" cxnId="{DA3DD146-3D18-419F-B46B-BAB163CBD674}">
      <dgm:prSet/>
      <dgm:spPr/>
      <dgm:t>
        <a:bodyPr/>
        <a:lstStyle/>
        <a:p>
          <a:endParaRPr lang="cs-CZ"/>
        </a:p>
      </dgm:t>
    </dgm:pt>
    <dgm:pt modelId="{6FFE3579-8777-4928-BBFE-113E6BA52E8F}" type="pres">
      <dgm:prSet presAssocID="{4CF8A924-1447-454C-AEE3-BEB0BA755D59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24A9BB3B-F8F8-4663-A872-F181E60FCA2E}" type="pres">
      <dgm:prSet presAssocID="{D59F289A-65EE-4FE5-8FDE-016A9BD1E616}" presName="hierRoot1" presStyleCnt="0"/>
      <dgm:spPr/>
    </dgm:pt>
    <dgm:pt modelId="{C2A0016A-84B6-47DE-B8A7-FB1594E7B85D}" type="pres">
      <dgm:prSet presAssocID="{D59F289A-65EE-4FE5-8FDE-016A9BD1E616}" presName="composite" presStyleCnt="0"/>
      <dgm:spPr/>
    </dgm:pt>
    <dgm:pt modelId="{53B3C004-2997-47FA-9A56-66C0733939BE}" type="pres">
      <dgm:prSet presAssocID="{D59F289A-65EE-4FE5-8FDE-016A9BD1E616}" presName="background" presStyleLbl="node0" presStyleIdx="0" presStyleCnt="1"/>
      <dgm:spPr/>
    </dgm:pt>
    <dgm:pt modelId="{E11EE529-44E2-4C27-AFF9-3B0777F2CDDD}" type="pres">
      <dgm:prSet presAssocID="{D59F289A-65EE-4FE5-8FDE-016A9BD1E616}" presName="text" presStyleLbl="fgAcc0" presStyleIdx="0" presStyleCnt="1" custLinFactNeighborX="-27377" custLinFactNeighborY="-14159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5A87CE52-A9CA-4CE5-A8D3-2191F2F0079F}" type="pres">
      <dgm:prSet presAssocID="{D59F289A-65EE-4FE5-8FDE-016A9BD1E616}" presName="hierChild2" presStyleCnt="0"/>
      <dgm:spPr/>
    </dgm:pt>
    <dgm:pt modelId="{BC40D5F2-B260-4EE2-857A-520EE76E6E9C}" type="pres">
      <dgm:prSet presAssocID="{66E710C0-61ED-4A50-9064-B005893A4751}" presName="Name10" presStyleLbl="parChTrans1D2" presStyleIdx="0" presStyleCnt="2"/>
      <dgm:spPr/>
      <dgm:t>
        <a:bodyPr/>
        <a:lstStyle/>
        <a:p>
          <a:endParaRPr lang="cs-CZ"/>
        </a:p>
      </dgm:t>
    </dgm:pt>
    <dgm:pt modelId="{B9D43DBB-1C77-4DCE-A67B-29E2DEDED952}" type="pres">
      <dgm:prSet presAssocID="{15F5F64F-B2CB-489C-B623-82958CD7CFE5}" presName="hierRoot2" presStyleCnt="0"/>
      <dgm:spPr/>
    </dgm:pt>
    <dgm:pt modelId="{3B057322-B5AD-441A-B921-2BE3EC9613F0}" type="pres">
      <dgm:prSet presAssocID="{15F5F64F-B2CB-489C-B623-82958CD7CFE5}" presName="composite2" presStyleCnt="0"/>
      <dgm:spPr/>
    </dgm:pt>
    <dgm:pt modelId="{C196A5FC-5534-4ED7-8121-14E02F7A40E0}" type="pres">
      <dgm:prSet presAssocID="{15F5F64F-B2CB-489C-B623-82958CD7CFE5}" presName="background2" presStyleLbl="node2" presStyleIdx="0" presStyleCnt="2"/>
      <dgm:spPr/>
    </dgm:pt>
    <dgm:pt modelId="{99BE6990-C366-47B3-9EF4-FD5C20F0B0F1}" type="pres">
      <dgm:prSet presAssocID="{15F5F64F-B2CB-489C-B623-82958CD7CFE5}" presName="text2" presStyleLbl="fgAcc2" presStyleIdx="0" presStyleCnt="2" custLinFactNeighborX="-83382" custLinFactNeighborY="-2416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3566DB95-C4F2-492D-A247-49D2FB639642}" type="pres">
      <dgm:prSet presAssocID="{15F5F64F-B2CB-489C-B623-82958CD7CFE5}" presName="hierChild3" presStyleCnt="0"/>
      <dgm:spPr/>
    </dgm:pt>
    <dgm:pt modelId="{9D766C15-38E7-4931-9E07-C6A456F59D0A}" type="pres">
      <dgm:prSet presAssocID="{C8D8B8E0-9F11-409E-A6C2-16CF248DFED4}" presName="Name10" presStyleLbl="parChTrans1D2" presStyleIdx="1" presStyleCnt="2"/>
      <dgm:spPr/>
      <dgm:t>
        <a:bodyPr/>
        <a:lstStyle/>
        <a:p>
          <a:endParaRPr lang="cs-CZ"/>
        </a:p>
      </dgm:t>
    </dgm:pt>
    <dgm:pt modelId="{2AB7C669-8E43-4CE7-B1AD-CB7E28416C48}" type="pres">
      <dgm:prSet presAssocID="{3944096E-8498-4A39-9E28-AA08BADAC0EF}" presName="hierRoot2" presStyleCnt="0"/>
      <dgm:spPr/>
    </dgm:pt>
    <dgm:pt modelId="{05DCB08A-CE60-41AE-96E3-818D930D306F}" type="pres">
      <dgm:prSet presAssocID="{3944096E-8498-4A39-9E28-AA08BADAC0EF}" presName="composite2" presStyleCnt="0"/>
      <dgm:spPr/>
    </dgm:pt>
    <dgm:pt modelId="{B74924D4-C54D-4E62-9AE5-72C565E57EB4}" type="pres">
      <dgm:prSet presAssocID="{3944096E-8498-4A39-9E28-AA08BADAC0EF}" presName="background2" presStyleLbl="node2" presStyleIdx="1" presStyleCnt="2"/>
      <dgm:spPr/>
    </dgm:pt>
    <dgm:pt modelId="{7793F714-9603-46D5-959C-FF02287BD5E6}" type="pres">
      <dgm:prSet presAssocID="{3944096E-8498-4A39-9E28-AA08BADAC0EF}" presName="text2" presStyleLbl="fgAcc2" presStyleIdx="1" presStyleCnt="2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9B742624-2142-4B42-B9E6-F61D99B1C714}" type="pres">
      <dgm:prSet presAssocID="{3944096E-8498-4A39-9E28-AA08BADAC0EF}" presName="hierChild3" presStyleCnt="0"/>
      <dgm:spPr/>
    </dgm:pt>
  </dgm:ptLst>
  <dgm:cxnLst>
    <dgm:cxn modelId="{DA3DD146-3D18-419F-B46B-BAB163CBD674}" srcId="{D59F289A-65EE-4FE5-8FDE-016A9BD1E616}" destId="{3944096E-8498-4A39-9E28-AA08BADAC0EF}" srcOrd="1" destOrd="0" parTransId="{C8D8B8E0-9F11-409E-A6C2-16CF248DFED4}" sibTransId="{17F9C8D9-32E6-4A0F-A3F3-DBC5766C89DE}"/>
    <dgm:cxn modelId="{2BD8A397-12C8-4E79-9E2A-C3AFBF5D428C}" type="presOf" srcId="{3944096E-8498-4A39-9E28-AA08BADAC0EF}" destId="{7793F714-9603-46D5-959C-FF02287BD5E6}" srcOrd="0" destOrd="0" presId="urn:microsoft.com/office/officeart/2005/8/layout/hierarchy1"/>
    <dgm:cxn modelId="{C618136E-A2D9-40F6-9720-902C4B3068EC}" type="presOf" srcId="{D59F289A-65EE-4FE5-8FDE-016A9BD1E616}" destId="{E11EE529-44E2-4C27-AFF9-3B0777F2CDDD}" srcOrd="0" destOrd="0" presId="urn:microsoft.com/office/officeart/2005/8/layout/hierarchy1"/>
    <dgm:cxn modelId="{5A8E1194-A581-4E99-8919-7721B186ECE4}" srcId="{4CF8A924-1447-454C-AEE3-BEB0BA755D59}" destId="{D59F289A-65EE-4FE5-8FDE-016A9BD1E616}" srcOrd="0" destOrd="0" parTransId="{0782E35E-4579-4700-B3D2-B6DF32CD26FF}" sibTransId="{939F77BB-1F87-4337-A301-D040DFB49B6F}"/>
    <dgm:cxn modelId="{97F803B8-118B-489D-ADC9-CBEC9AFDE100}" type="presOf" srcId="{C8D8B8E0-9F11-409E-A6C2-16CF248DFED4}" destId="{9D766C15-38E7-4931-9E07-C6A456F59D0A}" srcOrd="0" destOrd="0" presId="urn:microsoft.com/office/officeart/2005/8/layout/hierarchy1"/>
    <dgm:cxn modelId="{761E6C16-B17D-4FD4-8286-30B0C5A225D1}" type="presOf" srcId="{15F5F64F-B2CB-489C-B623-82958CD7CFE5}" destId="{99BE6990-C366-47B3-9EF4-FD5C20F0B0F1}" srcOrd="0" destOrd="0" presId="urn:microsoft.com/office/officeart/2005/8/layout/hierarchy1"/>
    <dgm:cxn modelId="{B0907891-884B-43A9-8B2E-6B9C0BE2E512}" srcId="{D59F289A-65EE-4FE5-8FDE-016A9BD1E616}" destId="{15F5F64F-B2CB-489C-B623-82958CD7CFE5}" srcOrd="0" destOrd="0" parTransId="{66E710C0-61ED-4A50-9064-B005893A4751}" sibTransId="{D606CA61-23E0-4702-9745-9399A1A43B6A}"/>
    <dgm:cxn modelId="{6B11E08E-456C-46E2-827B-A785B428F81C}" type="presOf" srcId="{66E710C0-61ED-4A50-9064-B005893A4751}" destId="{BC40D5F2-B260-4EE2-857A-520EE76E6E9C}" srcOrd="0" destOrd="0" presId="urn:microsoft.com/office/officeart/2005/8/layout/hierarchy1"/>
    <dgm:cxn modelId="{944E7A47-6D30-423C-8DC5-312783F5080A}" type="presOf" srcId="{4CF8A924-1447-454C-AEE3-BEB0BA755D59}" destId="{6FFE3579-8777-4928-BBFE-113E6BA52E8F}" srcOrd="0" destOrd="0" presId="urn:microsoft.com/office/officeart/2005/8/layout/hierarchy1"/>
    <dgm:cxn modelId="{AB464211-2B24-4659-9569-0227C7EE4E16}" type="presParOf" srcId="{6FFE3579-8777-4928-BBFE-113E6BA52E8F}" destId="{24A9BB3B-F8F8-4663-A872-F181E60FCA2E}" srcOrd="0" destOrd="0" presId="urn:microsoft.com/office/officeart/2005/8/layout/hierarchy1"/>
    <dgm:cxn modelId="{8399E8BB-18D1-47C5-B826-F177B88EDC06}" type="presParOf" srcId="{24A9BB3B-F8F8-4663-A872-F181E60FCA2E}" destId="{C2A0016A-84B6-47DE-B8A7-FB1594E7B85D}" srcOrd="0" destOrd="0" presId="urn:microsoft.com/office/officeart/2005/8/layout/hierarchy1"/>
    <dgm:cxn modelId="{9429DAEF-D39B-4848-B01D-38175C434824}" type="presParOf" srcId="{C2A0016A-84B6-47DE-B8A7-FB1594E7B85D}" destId="{53B3C004-2997-47FA-9A56-66C0733939BE}" srcOrd="0" destOrd="0" presId="urn:microsoft.com/office/officeart/2005/8/layout/hierarchy1"/>
    <dgm:cxn modelId="{F7D7AF7E-D6E6-473E-8FF2-A7742943DC2A}" type="presParOf" srcId="{C2A0016A-84B6-47DE-B8A7-FB1594E7B85D}" destId="{E11EE529-44E2-4C27-AFF9-3B0777F2CDDD}" srcOrd="1" destOrd="0" presId="urn:microsoft.com/office/officeart/2005/8/layout/hierarchy1"/>
    <dgm:cxn modelId="{676AEE95-4D2A-4814-B6B6-5192615B30B9}" type="presParOf" srcId="{24A9BB3B-F8F8-4663-A872-F181E60FCA2E}" destId="{5A87CE52-A9CA-4CE5-A8D3-2191F2F0079F}" srcOrd="1" destOrd="0" presId="urn:microsoft.com/office/officeart/2005/8/layout/hierarchy1"/>
    <dgm:cxn modelId="{0ABD1EA4-F39F-432F-9A60-1A230797039F}" type="presParOf" srcId="{5A87CE52-A9CA-4CE5-A8D3-2191F2F0079F}" destId="{BC40D5F2-B260-4EE2-857A-520EE76E6E9C}" srcOrd="0" destOrd="0" presId="urn:microsoft.com/office/officeart/2005/8/layout/hierarchy1"/>
    <dgm:cxn modelId="{AA6F563F-EC81-4BFC-A587-C1625AD57479}" type="presParOf" srcId="{5A87CE52-A9CA-4CE5-A8D3-2191F2F0079F}" destId="{B9D43DBB-1C77-4DCE-A67B-29E2DEDED952}" srcOrd="1" destOrd="0" presId="urn:microsoft.com/office/officeart/2005/8/layout/hierarchy1"/>
    <dgm:cxn modelId="{C768131A-E480-4FBA-9945-C8ACE5DE6F11}" type="presParOf" srcId="{B9D43DBB-1C77-4DCE-A67B-29E2DEDED952}" destId="{3B057322-B5AD-441A-B921-2BE3EC9613F0}" srcOrd="0" destOrd="0" presId="urn:microsoft.com/office/officeart/2005/8/layout/hierarchy1"/>
    <dgm:cxn modelId="{302058A5-9E06-428C-B5E2-1E665A384264}" type="presParOf" srcId="{3B057322-B5AD-441A-B921-2BE3EC9613F0}" destId="{C196A5FC-5534-4ED7-8121-14E02F7A40E0}" srcOrd="0" destOrd="0" presId="urn:microsoft.com/office/officeart/2005/8/layout/hierarchy1"/>
    <dgm:cxn modelId="{2724DC25-05A4-4BCD-AE0A-69F54D2F4EFD}" type="presParOf" srcId="{3B057322-B5AD-441A-B921-2BE3EC9613F0}" destId="{99BE6990-C366-47B3-9EF4-FD5C20F0B0F1}" srcOrd="1" destOrd="0" presId="urn:microsoft.com/office/officeart/2005/8/layout/hierarchy1"/>
    <dgm:cxn modelId="{C7BC9318-F070-4615-BC94-D02AC4CC70EC}" type="presParOf" srcId="{B9D43DBB-1C77-4DCE-A67B-29E2DEDED952}" destId="{3566DB95-C4F2-492D-A247-49D2FB639642}" srcOrd="1" destOrd="0" presId="urn:microsoft.com/office/officeart/2005/8/layout/hierarchy1"/>
    <dgm:cxn modelId="{200319EC-A979-40AB-9328-4798A7A611EA}" type="presParOf" srcId="{5A87CE52-A9CA-4CE5-A8D3-2191F2F0079F}" destId="{9D766C15-38E7-4931-9E07-C6A456F59D0A}" srcOrd="2" destOrd="0" presId="urn:microsoft.com/office/officeart/2005/8/layout/hierarchy1"/>
    <dgm:cxn modelId="{74E2CB9B-D806-40C4-9C6D-0EEC4F5D9072}" type="presParOf" srcId="{5A87CE52-A9CA-4CE5-A8D3-2191F2F0079F}" destId="{2AB7C669-8E43-4CE7-B1AD-CB7E28416C48}" srcOrd="3" destOrd="0" presId="urn:microsoft.com/office/officeart/2005/8/layout/hierarchy1"/>
    <dgm:cxn modelId="{68DA3E70-6183-4996-8AD0-5760D22955F0}" type="presParOf" srcId="{2AB7C669-8E43-4CE7-B1AD-CB7E28416C48}" destId="{05DCB08A-CE60-41AE-96E3-818D930D306F}" srcOrd="0" destOrd="0" presId="urn:microsoft.com/office/officeart/2005/8/layout/hierarchy1"/>
    <dgm:cxn modelId="{5B9C778F-201E-41EE-B4EF-8656AF2F172B}" type="presParOf" srcId="{05DCB08A-CE60-41AE-96E3-818D930D306F}" destId="{B74924D4-C54D-4E62-9AE5-72C565E57EB4}" srcOrd="0" destOrd="0" presId="urn:microsoft.com/office/officeart/2005/8/layout/hierarchy1"/>
    <dgm:cxn modelId="{59E872C2-1A31-4863-BE4B-81D1D2BB2572}" type="presParOf" srcId="{05DCB08A-CE60-41AE-96E3-818D930D306F}" destId="{7793F714-9603-46D5-959C-FF02287BD5E6}" srcOrd="1" destOrd="0" presId="urn:microsoft.com/office/officeart/2005/8/layout/hierarchy1"/>
    <dgm:cxn modelId="{BFBDFD0C-AE1A-4C7C-AAA9-85B3B266E1EB}" type="presParOf" srcId="{2AB7C669-8E43-4CE7-B1AD-CB7E28416C48}" destId="{9B742624-2142-4B42-B9E6-F61D99B1C714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6E2E512-90B0-4FA7-9ACD-671EFCCD073B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0ACD547-528F-46B0-94C9-90B97F55C19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8837136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41E9EA-4D37-4263-86F5-23C59BDCA0A7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2687FE-DAE2-4D04-B8C2-1639982D7F2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840770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41E9EA-4D37-4263-86F5-23C59BDCA0A7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2687FE-DAE2-4D04-B8C2-1639982D7F2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1981379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41E9EA-4D37-4263-86F5-23C59BDCA0A7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2687FE-DAE2-4D04-B8C2-1639982D7F2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1752747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41E9EA-4D37-4263-86F5-23C59BDCA0A7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2687FE-DAE2-4D04-B8C2-1639982D7F2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74560346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41E9EA-4D37-4263-86F5-23C59BDCA0A7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2687FE-DAE2-4D04-B8C2-1639982D7F2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020744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41E9EA-4D37-4263-86F5-23C59BDCA0A7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2687FE-DAE2-4D04-B8C2-1639982D7F2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2305890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41E9EA-4D37-4263-86F5-23C59BDCA0A7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2687FE-DAE2-4D04-B8C2-1639982D7F2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9690316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41E9EA-4D37-4263-86F5-23C59BDCA0A7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2687FE-DAE2-4D04-B8C2-1639982D7F2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7168710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41E9EA-4D37-4263-86F5-23C59BDCA0A7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2687FE-DAE2-4D04-B8C2-1639982D7F2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6789095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41E9EA-4D37-4263-86F5-23C59BDCA0A7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2687FE-DAE2-4D04-B8C2-1639982D7F2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8690489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41E9EA-4D37-4263-86F5-23C59BDCA0A7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2687FE-DAE2-4D04-B8C2-1639982D7F2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274684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E41E9EA-4D37-4263-86F5-23C59BDCA0A7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32687FE-DAE2-4D04-B8C2-1639982D7F2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965097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930400"/>
          </a:xfrm>
        </p:spPr>
        <p:txBody>
          <a:bodyPr/>
          <a:lstStyle/>
          <a:p>
            <a:pPr algn="l" eaLnBrk="1" hangingPunct="1"/>
            <a:r>
              <a:rPr lang="cs-CZ" sz="1200" dirty="0" smtClean="0"/>
              <a:t>		</a:t>
            </a:r>
            <a:br>
              <a:rPr lang="cs-CZ" sz="1200" dirty="0" smtClean="0"/>
            </a:br>
            <a:r>
              <a:rPr lang="cs-CZ" sz="1200" dirty="0" smtClean="0"/>
              <a:t>		Základní škola Ústí nad Labem, Anežky České 702/17, příspěvková organizace</a:t>
            </a:r>
            <a:br>
              <a:rPr lang="cs-CZ" sz="1200" dirty="0" smtClean="0"/>
            </a:br>
            <a:r>
              <a:rPr lang="cs-CZ" sz="1200" dirty="0" smtClean="0"/>
              <a:t> </a:t>
            </a:r>
            <a:br>
              <a:rPr lang="cs-CZ" sz="1200" dirty="0" smtClean="0"/>
            </a:br>
            <a:r>
              <a:rPr lang="cs-CZ" sz="1200" dirty="0" smtClean="0">
                <a:ea typeface="Calibri" pitchFamily="34" charset="0"/>
                <a:cs typeface="Times New Roman" pitchFamily="18" charset="0"/>
              </a:rPr>
              <a:t>Číslo projektu: CZ.1.07/1.4.00/21.2887 </a:t>
            </a:r>
            <a:r>
              <a:rPr lang="cs-CZ" sz="1200" dirty="0" smtClean="0"/>
              <a:t>			</a:t>
            </a:r>
            <a:br>
              <a:rPr lang="cs-CZ" sz="1200" dirty="0" smtClean="0"/>
            </a:br>
            <a:r>
              <a:rPr lang="cs-CZ" sz="1200" dirty="0" smtClean="0">
                <a:cs typeface="Calibri" pitchFamily="34" charset="0"/>
              </a:rPr>
              <a:t>Název projektu: „Učíme lépe a moderněji“ </a:t>
            </a: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>
                <a:cs typeface="Calibri" pitchFamily="34" charset="0"/>
              </a:rPr>
              <a:t>OP VK 1.4 </a:t>
            </a: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>		               </a:t>
            </a:r>
            <a:r>
              <a:rPr lang="cs-CZ" sz="3600" dirty="0" smtClean="0"/>
              <a:t>Výukový materiál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2349500"/>
            <a:ext cx="8229600" cy="3959225"/>
          </a:xfrm>
        </p:spPr>
        <p:txBody>
          <a:bodyPr rtlCol="0">
            <a:normAutofit fontScale="55000" lnSpcReduction="20000"/>
          </a:bodyPr>
          <a:lstStyle/>
          <a:p>
            <a:pPr>
              <a:buNone/>
              <a:defRPr/>
            </a:pPr>
            <a:r>
              <a:rPr lang="cs-CZ" sz="1700" dirty="0" smtClean="0"/>
              <a:t>Název </a:t>
            </a:r>
            <a:r>
              <a:rPr lang="cs-CZ" sz="1700" dirty="0" err="1" smtClean="0"/>
              <a:t>DUMu</a:t>
            </a:r>
            <a:r>
              <a:rPr lang="cs-CZ" sz="1700" dirty="0" smtClean="0"/>
              <a:t>: </a:t>
            </a:r>
            <a:r>
              <a:rPr lang="cs-CZ" sz="1700" dirty="0" smtClean="0"/>
              <a:t>VY_32_INOVACE_01_19_Příroda </a:t>
            </a:r>
            <a:r>
              <a:rPr lang="cs-CZ" sz="1700" dirty="0"/>
              <a:t>a lidské </a:t>
            </a:r>
            <a:r>
              <a:rPr lang="cs-CZ" sz="1700" dirty="0" smtClean="0"/>
              <a:t>výtvory</a:t>
            </a:r>
          </a:p>
          <a:p>
            <a:pPr>
              <a:buNone/>
              <a:defRPr/>
            </a:pP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Číslo skupiny: 3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Autor: Mgr. Veronika </a:t>
            </a:r>
            <a:r>
              <a:rPr lang="cs-CZ" sz="1700" dirty="0" err="1" smtClean="0"/>
              <a:t>Gábelová</a:t>
            </a: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Vzdělávací obor/Předmět/Téma: Člověk a jeho svět/Prvouka/Rozmanitost přírody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Druh </a:t>
            </a:r>
            <a:r>
              <a:rPr lang="cs-CZ" sz="1700" dirty="0"/>
              <a:t>učebního </a:t>
            </a:r>
            <a:r>
              <a:rPr lang="cs-CZ" sz="1700" dirty="0" smtClean="0"/>
              <a:t>materiálu: prezentace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Metodický list:		ne	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Anotace: Prezentace slouží k osvojení pojmu přírodnina a lidský výtvor- výrobek. Kombinace výkladu s procvičováním.		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Ověřeno </a:t>
            </a:r>
            <a:r>
              <a:rPr lang="cs-CZ" sz="1700" dirty="0"/>
              <a:t>ve třídě</a:t>
            </a:r>
            <a:r>
              <a:rPr lang="cs-CZ" sz="1700" dirty="0" smtClean="0"/>
              <a:t>: III.C</a:t>
            </a: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Datum ověření:10.12.2012</a:t>
            </a: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Prohlášení: Prohlašuji, že při tvorbě výukového materiálu jsem respektoval(a) všeobecně užívané právní a morální zvyklosti, autorská a jiná práva třetích osob, zejména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práva duševního vlastnictví (např. práva k obchodní firmě, autorská práva k software, k filmovým, hudebníma fotografickým dílům nebo práva k ochranným známkám)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dle zákona 121/2000 Sb. (autorský zákon). Nesu veškerou právní odpovědnost za obsah a původ svého díla. Prohlašuji dále, že </a:t>
            </a:r>
            <a:r>
              <a:rPr lang="cs-CZ" sz="1700" dirty="0"/>
              <a:t>výše uvedený materiál jsem ověřil(a) </a:t>
            </a: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ve </a:t>
            </a:r>
            <a:r>
              <a:rPr lang="cs-CZ" sz="1700" dirty="0"/>
              <a:t>výuce a provedl(a) o tom zápis do </a:t>
            </a:r>
            <a:r>
              <a:rPr lang="cs-CZ" sz="1700" dirty="0" smtClean="0"/>
              <a:t>TK.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Dávám souhlas, aby moje dílo bylo dáno k dispozici veřejnosti k účelům volného užití (§30 odst. 1 zákona 121/2000 Sb.), tj. že k uvedeným účelům může být kýmkoliv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zveřejňováno, používáno, upravováno a uchováváno.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400" dirty="0" smtClean="0"/>
              <a:t>Datum:	10.12.2012		Podpis: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200" dirty="0"/>
              <a:t> 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4331246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pattFill prst="plaid">
          <a:fgClr>
            <a:srgbClr val="CCFF66"/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268760"/>
            <a:ext cx="7772400" cy="2880320"/>
          </a:xfrm>
        </p:spPr>
        <p:txBody>
          <a:bodyPr>
            <a:noAutofit/>
          </a:bodyPr>
          <a:lstStyle/>
          <a:p>
            <a:r>
              <a:rPr lang="cs-CZ" sz="8000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sz="8000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6000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SVĚT KOLEM NÁS</a:t>
            </a:r>
            <a:br>
              <a:rPr lang="cs-CZ" sz="6000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endParaRPr lang="cs-CZ" sz="6000" dirty="0">
              <a:solidFill>
                <a:schemeClr val="accent3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655676" y="3573016"/>
            <a:ext cx="583264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/>
              <a:t>Příroda a lidské výtvory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15179254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pattFill prst="sphere">
          <a:fgClr>
            <a:srgbClr val="CCFF66"/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 je příroda?</a:t>
            </a:r>
            <a:endParaRPr lang="cs-CZ" sz="6000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1612776"/>
          </a:xfrm>
        </p:spPr>
        <p:txBody>
          <a:bodyPr>
            <a:normAutofit/>
          </a:bodyPr>
          <a:lstStyle/>
          <a:p>
            <a:r>
              <a:rPr lang="cs-CZ" sz="4400" dirty="0" smtClean="0">
                <a:solidFill>
                  <a:schemeClr val="accent3">
                    <a:lumMod val="75000"/>
                  </a:schemeClr>
                </a:solidFill>
              </a:rPr>
              <a:t>Je vše kolem nás, co nás </a:t>
            </a:r>
            <a:r>
              <a:rPr lang="cs-CZ" sz="4400" dirty="0" smtClean="0">
                <a:solidFill>
                  <a:srgbClr val="FF0000"/>
                </a:solidFill>
              </a:rPr>
              <a:t>obklopuje</a:t>
            </a:r>
          </a:p>
          <a:p>
            <a:pPr marL="0" indent="0">
              <a:buNone/>
            </a:pPr>
            <a:endParaRPr lang="cs-CZ" sz="4400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67544" y="3015377"/>
            <a:ext cx="5544616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4400" dirty="0" smtClean="0">
                <a:solidFill>
                  <a:schemeClr val="accent3">
                    <a:lumMod val="50000"/>
                  </a:schemeClr>
                </a:solidFill>
              </a:rPr>
              <a:t>Je vše, co </a:t>
            </a:r>
            <a:r>
              <a:rPr lang="cs-CZ" sz="4400" dirty="0" smtClean="0">
                <a:solidFill>
                  <a:srgbClr val="FF0000"/>
                </a:solidFill>
              </a:rPr>
              <a:t>nevytvořil</a:t>
            </a:r>
            <a:r>
              <a:rPr lang="cs-CZ" sz="4400" dirty="0" smtClean="0">
                <a:solidFill>
                  <a:schemeClr val="accent3">
                    <a:lumMod val="50000"/>
                  </a:schemeClr>
                </a:solidFill>
              </a:rPr>
              <a:t> člověk </a:t>
            </a:r>
            <a:endParaRPr lang="cs-CZ" sz="4400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67544" y="4461927"/>
            <a:ext cx="5472608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4400" dirty="0" smtClean="0">
                <a:solidFill>
                  <a:schemeClr val="accent3">
                    <a:lumMod val="50000"/>
                  </a:schemeClr>
                </a:solidFill>
              </a:rPr>
              <a:t>Dělí se na přírodu </a:t>
            </a:r>
            <a:r>
              <a:rPr lang="cs-CZ" sz="4400" dirty="0" smtClean="0">
                <a:solidFill>
                  <a:srgbClr val="FF0000"/>
                </a:solidFill>
              </a:rPr>
              <a:t>živou</a:t>
            </a:r>
            <a:r>
              <a:rPr lang="cs-CZ" sz="4400" dirty="0" smtClean="0">
                <a:solidFill>
                  <a:schemeClr val="accent3">
                    <a:lumMod val="50000"/>
                  </a:schemeClr>
                </a:solidFill>
              </a:rPr>
              <a:t> a </a:t>
            </a:r>
            <a:r>
              <a:rPr lang="cs-CZ" sz="4400" dirty="0" smtClean="0">
                <a:solidFill>
                  <a:srgbClr val="FF0000"/>
                </a:solidFill>
              </a:rPr>
              <a:t>neživou</a:t>
            </a:r>
            <a:endParaRPr lang="cs-CZ" sz="44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91106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7" grpId="0"/>
      <p:bldP spid="9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pattFill prst="plaid">
          <a:fgClr>
            <a:srgbClr val="CCFF66"/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116632"/>
            <a:ext cx="8229600" cy="1143000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Najdi vše, co </a:t>
            </a:r>
            <a:r>
              <a:rPr lang="cs-CZ" dirty="0" smtClean="0">
                <a:solidFill>
                  <a:srgbClr val="FF0000"/>
                </a:solidFill>
              </a:rPr>
              <a:t>nevytvořil</a:t>
            </a:r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 člověk.</a:t>
            </a:r>
            <a:b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</a:br>
            <a:r>
              <a:rPr lang="cs-CZ" sz="2400" dirty="0" smtClean="0">
                <a:solidFill>
                  <a:schemeClr val="accent3">
                    <a:lumMod val="50000"/>
                  </a:schemeClr>
                </a:solidFill>
              </a:rPr>
              <a:t>Správná odpověď  </a:t>
            </a:r>
            <a:r>
              <a:rPr lang="cs-CZ" sz="2400" dirty="0" smtClean="0">
                <a:solidFill>
                  <a:srgbClr val="FF0000"/>
                </a:solidFill>
              </a:rPr>
              <a:t>zčervená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0" y="1268760"/>
            <a:ext cx="4038600" cy="532656"/>
          </a:xfrm>
        </p:spPr>
        <p:txBody>
          <a:bodyPr>
            <a:normAutofit/>
          </a:bodyPr>
          <a:lstStyle/>
          <a:p>
            <a:r>
              <a:rPr lang="cs-CZ" dirty="0" smtClean="0"/>
              <a:t>kůň</a:t>
            </a:r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4949" y="1790333"/>
            <a:ext cx="4038600" cy="53265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dům</a:t>
            </a:r>
          </a:p>
        </p:txBody>
      </p:sp>
      <p:sp>
        <p:nvSpPr>
          <p:cNvPr id="6" name="Zástupný symbol pro obsah 2"/>
          <p:cNvSpPr txBox="1">
            <a:spLocks/>
          </p:cNvSpPr>
          <p:nvPr/>
        </p:nvSpPr>
        <p:spPr>
          <a:xfrm>
            <a:off x="0" y="2304032"/>
            <a:ext cx="4038600" cy="53265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most</a:t>
            </a:r>
          </a:p>
        </p:txBody>
      </p:sp>
      <p:sp>
        <p:nvSpPr>
          <p:cNvPr id="7" name="Zástupný symbol pro obsah 2"/>
          <p:cNvSpPr txBox="1">
            <a:spLocks/>
          </p:cNvSpPr>
          <p:nvPr/>
        </p:nvSpPr>
        <p:spPr>
          <a:xfrm>
            <a:off x="4949" y="2836688"/>
            <a:ext cx="4038600" cy="532656"/>
          </a:xfrm>
          <a:prstGeom prst="rect">
            <a:avLst/>
          </a:prstGeom>
        </p:spPr>
        <p:txBody>
          <a:bodyPr vert="horz" lIns="91440" tIns="45720" rIns="91440" bIns="45720" numCol="2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had</a:t>
            </a:r>
          </a:p>
        </p:txBody>
      </p:sp>
      <p:sp>
        <p:nvSpPr>
          <p:cNvPr id="8" name="Zástupný symbol pro obsah 2"/>
          <p:cNvSpPr txBox="1">
            <a:spLocks/>
          </p:cNvSpPr>
          <p:nvPr/>
        </p:nvSpPr>
        <p:spPr>
          <a:xfrm>
            <a:off x="17443" y="3896279"/>
            <a:ext cx="4038600" cy="53265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kámen</a:t>
            </a:r>
          </a:p>
        </p:txBody>
      </p:sp>
      <p:sp>
        <p:nvSpPr>
          <p:cNvPr id="9" name="Zástupný symbol pro obsah 2"/>
          <p:cNvSpPr txBox="1">
            <a:spLocks/>
          </p:cNvSpPr>
          <p:nvPr/>
        </p:nvSpPr>
        <p:spPr>
          <a:xfrm>
            <a:off x="-771" y="3363623"/>
            <a:ext cx="4038600" cy="53265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postel</a:t>
            </a:r>
          </a:p>
        </p:txBody>
      </p:sp>
      <p:sp>
        <p:nvSpPr>
          <p:cNvPr id="10" name="Zástupný symbol pro obsah 2"/>
          <p:cNvSpPr txBox="1">
            <a:spLocks/>
          </p:cNvSpPr>
          <p:nvPr/>
        </p:nvSpPr>
        <p:spPr>
          <a:xfrm>
            <a:off x="-771" y="4404068"/>
            <a:ext cx="4038600" cy="53265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kopretina</a:t>
            </a:r>
          </a:p>
        </p:txBody>
      </p:sp>
      <p:sp>
        <p:nvSpPr>
          <p:cNvPr id="11" name="Zástupný symbol pro obsah 2"/>
          <p:cNvSpPr txBox="1">
            <a:spLocks/>
          </p:cNvSpPr>
          <p:nvPr/>
        </p:nvSpPr>
        <p:spPr>
          <a:xfrm>
            <a:off x="17443" y="4936724"/>
            <a:ext cx="4038600" cy="53265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míč</a:t>
            </a:r>
          </a:p>
        </p:txBody>
      </p:sp>
      <p:sp>
        <p:nvSpPr>
          <p:cNvPr id="12" name="Zástupný symbol pro obsah 2"/>
          <p:cNvSpPr txBox="1">
            <a:spLocks/>
          </p:cNvSpPr>
          <p:nvPr/>
        </p:nvSpPr>
        <p:spPr>
          <a:xfrm>
            <a:off x="-771" y="5373216"/>
            <a:ext cx="4038600" cy="53265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hřib</a:t>
            </a:r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572000" y="1185669"/>
            <a:ext cx="4038600" cy="604664"/>
          </a:xfrm>
        </p:spPr>
        <p:txBody>
          <a:bodyPr>
            <a:normAutofit/>
          </a:bodyPr>
          <a:lstStyle/>
          <a:p>
            <a:r>
              <a:rPr lang="cs-CZ" dirty="0" smtClean="0"/>
              <a:t>sníh</a:t>
            </a:r>
            <a:endParaRPr lang="cs-CZ" dirty="0"/>
          </a:p>
        </p:txBody>
      </p:sp>
      <p:sp>
        <p:nvSpPr>
          <p:cNvPr id="14" name="Zástupný symbol pro obsah 2"/>
          <p:cNvSpPr txBox="1">
            <a:spLocks/>
          </p:cNvSpPr>
          <p:nvPr/>
        </p:nvSpPr>
        <p:spPr>
          <a:xfrm>
            <a:off x="4572000" y="1738720"/>
            <a:ext cx="4038600" cy="53265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žralok</a:t>
            </a:r>
          </a:p>
        </p:txBody>
      </p:sp>
      <p:sp>
        <p:nvSpPr>
          <p:cNvPr id="15" name="Zástupný symbol pro obsah 2"/>
          <p:cNvSpPr txBox="1">
            <a:spLocks/>
          </p:cNvSpPr>
          <p:nvPr/>
        </p:nvSpPr>
        <p:spPr>
          <a:xfrm>
            <a:off x="4572000" y="2294316"/>
            <a:ext cx="4038600" cy="53265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papír</a:t>
            </a:r>
          </a:p>
        </p:txBody>
      </p:sp>
      <p:sp>
        <p:nvSpPr>
          <p:cNvPr id="16" name="Zástupný symbol pro obsah 2"/>
          <p:cNvSpPr txBox="1">
            <a:spLocks/>
          </p:cNvSpPr>
          <p:nvPr/>
        </p:nvSpPr>
        <p:spPr>
          <a:xfrm>
            <a:off x="4572000" y="2826972"/>
            <a:ext cx="4038600" cy="53265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uhlí</a:t>
            </a:r>
          </a:p>
        </p:txBody>
      </p:sp>
      <p:sp>
        <p:nvSpPr>
          <p:cNvPr id="17" name="Zástupný symbol pro obsah 2"/>
          <p:cNvSpPr txBox="1">
            <a:spLocks/>
          </p:cNvSpPr>
          <p:nvPr/>
        </p:nvSpPr>
        <p:spPr>
          <a:xfrm>
            <a:off x="4572000" y="3359628"/>
            <a:ext cx="4038600" cy="53265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auto</a:t>
            </a:r>
          </a:p>
        </p:txBody>
      </p:sp>
      <p:sp>
        <p:nvSpPr>
          <p:cNvPr id="18" name="Zástupný symbol pro obsah 2"/>
          <p:cNvSpPr txBox="1">
            <a:spLocks/>
          </p:cNvSpPr>
          <p:nvPr/>
        </p:nvSpPr>
        <p:spPr>
          <a:xfrm>
            <a:off x="4572000" y="3871412"/>
            <a:ext cx="4038600" cy="53265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lopata</a:t>
            </a:r>
          </a:p>
        </p:txBody>
      </p:sp>
      <p:sp>
        <p:nvSpPr>
          <p:cNvPr id="19" name="Zástupný symbol pro obsah 2"/>
          <p:cNvSpPr txBox="1">
            <a:spLocks/>
          </p:cNvSpPr>
          <p:nvPr/>
        </p:nvSpPr>
        <p:spPr>
          <a:xfrm>
            <a:off x="4572000" y="4404068"/>
            <a:ext cx="4038600" cy="53265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klíč</a:t>
            </a:r>
          </a:p>
        </p:txBody>
      </p:sp>
      <p:sp>
        <p:nvSpPr>
          <p:cNvPr id="20" name="Zástupný symbol pro obsah 2"/>
          <p:cNvSpPr txBox="1">
            <a:spLocks/>
          </p:cNvSpPr>
          <p:nvPr/>
        </p:nvSpPr>
        <p:spPr>
          <a:xfrm>
            <a:off x="4575246" y="4936724"/>
            <a:ext cx="4038600" cy="53265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duha</a:t>
            </a:r>
          </a:p>
        </p:txBody>
      </p:sp>
      <p:sp>
        <p:nvSpPr>
          <p:cNvPr id="21" name="Zástupný symbol pro obsah 2"/>
          <p:cNvSpPr txBox="1">
            <a:spLocks/>
          </p:cNvSpPr>
          <p:nvPr/>
        </p:nvSpPr>
        <p:spPr>
          <a:xfrm>
            <a:off x="4575246" y="5469380"/>
            <a:ext cx="4038600" cy="53265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miminko</a:t>
            </a:r>
          </a:p>
        </p:txBody>
      </p:sp>
      <p:sp>
        <p:nvSpPr>
          <p:cNvPr id="22" name="Pěticípá hvězda 21"/>
          <p:cNvSpPr/>
          <p:nvPr/>
        </p:nvSpPr>
        <p:spPr>
          <a:xfrm>
            <a:off x="331802" y="6134107"/>
            <a:ext cx="552657" cy="457200"/>
          </a:xfrm>
          <a:prstGeom prst="star5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TextovéPole 22"/>
          <p:cNvSpPr txBox="1"/>
          <p:nvPr/>
        </p:nvSpPr>
        <p:spPr>
          <a:xfrm>
            <a:off x="884459" y="6360474"/>
            <a:ext cx="811517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Kůň, had kámen, kopretina, hřib, sníh žralok, uhlí duha miminko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1273592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1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2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3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4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5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9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0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1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2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3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8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9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40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1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42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43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4" fill="hold">
                      <p:stCondLst>
                        <p:cond delay="0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47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8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49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0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51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5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5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6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61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2" fill="hold">
                      <p:stCondLst>
                        <p:cond delay="0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5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66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67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68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69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70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1" fill="hold">
                      <p:stCondLst>
                        <p:cond delay="0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7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7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7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79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0" fill="hold">
                      <p:stCondLst>
                        <p:cond delay="0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83" dur="2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84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5" fill="hold">
                      <p:stCondLst>
                        <p:cond delay="0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88" dur="2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89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0" fill="hold">
                      <p:stCondLst>
                        <p:cond delay="0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93" dur="2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94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5" fill="hold">
                      <p:stCondLst>
                        <p:cond delay="0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98" dur="20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99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0" fill="hold">
                      <p:stCondLst>
                        <p:cond delay="0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03" dur="20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104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5" fill="hold">
                      <p:stCondLst>
                        <p:cond delay="0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08" dur="20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109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0" fill="hold">
                      <p:stCondLst>
                        <p:cond delay="0"/>
                      </p:stCondLst>
                      <p:childTnLst>
                        <p:par>
                          <p:cTn id="111" fill="hold">
                            <p:stCondLst>
                              <p:cond delay="0"/>
                            </p:stCondLst>
                            <p:childTnLst>
                              <p:par>
                                <p:cTn id="112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13" dur="20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114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5" fill="hold">
                      <p:stCondLst>
                        <p:cond delay="0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18" dur="2000" fill="hold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119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0" fill="hold">
                      <p:stCondLst>
                        <p:cond delay="0"/>
                      </p:stCondLst>
                      <p:childTnLst>
                        <p:par>
                          <p:cTn id="121" fill="hold">
                            <p:stCondLst>
                              <p:cond delay="0"/>
                            </p:stCondLst>
                            <p:childTnLst>
                              <p:par>
                                <p:cTn id="122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23" dur="2000" fill="hold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124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5" fill="hold">
                      <p:stCondLst>
                        <p:cond delay="0"/>
                      </p:stCondLst>
                      <p:childTnLst>
                        <p:par>
                          <p:cTn id="126" fill="hold">
                            <p:stCondLst>
                              <p:cond delay="0"/>
                            </p:stCondLst>
                            <p:childTnLst>
                              <p:par>
                                <p:cTn id="12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9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0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1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</p:childTnLst>
        </p:cTn>
      </p:par>
    </p:tnLst>
    <p:bldLst>
      <p:bldP spid="3" grpId="0" build="p"/>
      <p:bldP spid="5" grpId="0"/>
      <p:bldP spid="6" grpId="0"/>
      <p:bldP spid="7" grpId="0" build="p"/>
      <p:bldP spid="8" grpId="0" build="p"/>
      <p:bldP spid="9" grpId="0"/>
      <p:bldP spid="10" grpId="0" build="p"/>
      <p:bldP spid="11" grpId="0"/>
      <p:bldP spid="12" grpId="0" build="p"/>
      <p:bldP spid="13" grpId="0" build="p"/>
      <p:bldP spid="14" grpId="0" build="p"/>
      <p:bldP spid="15" grpId="0"/>
      <p:bldP spid="16" grpId="0" build="p"/>
      <p:bldP spid="17" grpId="0"/>
      <p:bldP spid="18" grpId="0"/>
      <p:bldP spid="19" grpId="0"/>
      <p:bldP spid="20" grpId="0" build="p"/>
      <p:bldP spid="21" grpId="0" build="p"/>
      <p:bldP spid="2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pattFill prst="sphere">
          <a:fgClr>
            <a:srgbClr val="CCFF66"/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642194"/>
          </a:xfrm>
        </p:spPr>
        <p:txBody>
          <a:bodyPr>
            <a:normAutofit fontScale="90000"/>
          </a:bodyPr>
          <a:lstStyle/>
          <a:p>
            <a:r>
              <a:rPr lang="cs-CZ" sz="6000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Věci, které </a:t>
            </a:r>
            <a:r>
              <a:rPr lang="cs-CZ" sz="60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nevytvořil</a:t>
            </a:r>
            <a:r>
              <a:rPr lang="cs-CZ" sz="6000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člověk nazýváme :</a:t>
            </a:r>
            <a:endParaRPr lang="cs-CZ" sz="6000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2780928"/>
            <a:ext cx="8229600" cy="1612776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9600" dirty="0" smtClean="0">
                <a:solidFill>
                  <a:srgbClr val="FF0000"/>
                </a:solidFill>
              </a:rPr>
              <a:t>PŘÍRODNINY</a:t>
            </a:r>
          </a:p>
          <a:p>
            <a:pPr marL="0" indent="0">
              <a:buNone/>
            </a:pPr>
            <a:endParaRPr lang="cs-CZ" sz="4400" dirty="0">
              <a:solidFill>
                <a:schemeClr val="accent3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274258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pattFill prst="sphere">
          <a:fgClr>
            <a:srgbClr val="CCFF66"/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362274"/>
          </a:xfrm>
        </p:spPr>
        <p:txBody>
          <a:bodyPr>
            <a:normAutofit/>
          </a:bodyPr>
          <a:lstStyle/>
          <a:p>
            <a:r>
              <a:rPr lang="cs-CZ" sz="4800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Věci, které člověk </a:t>
            </a:r>
            <a:r>
              <a:rPr lang="cs-CZ" sz="48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vytvořil </a:t>
            </a:r>
            <a:r>
              <a:rPr lang="cs-CZ" sz="4800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pro svou potřebu nazýváme </a:t>
            </a:r>
            <a:r>
              <a:rPr lang="cs-CZ" sz="6000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</a:t>
            </a:r>
            <a:endParaRPr lang="cs-CZ" sz="6000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2464296"/>
            <a:ext cx="8229600" cy="1612776"/>
          </a:xfrm>
        </p:spPr>
        <p:txBody>
          <a:bodyPr>
            <a:normAutofit fontScale="92500"/>
          </a:bodyPr>
          <a:lstStyle/>
          <a:p>
            <a:pPr marL="0" indent="0" algn="ctr">
              <a:buNone/>
            </a:pPr>
            <a:r>
              <a:rPr lang="cs-CZ" sz="9600" dirty="0" smtClean="0">
                <a:solidFill>
                  <a:srgbClr val="FF0000"/>
                </a:solidFill>
              </a:rPr>
              <a:t>LIDSKÉ VÝTVORY</a:t>
            </a:r>
          </a:p>
          <a:p>
            <a:pPr marL="0" indent="0">
              <a:buNone/>
            </a:pPr>
            <a:endParaRPr lang="cs-CZ" sz="4400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529004" y="3717032"/>
            <a:ext cx="4085991" cy="25545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8000" dirty="0" smtClean="0">
                <a:solidFill>
                  <a:srgbClr val="FF0000"/>
                </a:solidFill>
              </a:rPr>
              <a:t>=</a:t>
            </a:r>
          </a:p>
          <a:p>
            <a:pPr algn="ctr"/>
            <a:r>
              <a:rPr lang="cs-CZ" sz="8000" dirty="0" smtClean="0">
                <a:solidFill>
                  <a:srgbClr val="FF0000"/>
                </a:solidFill>
              </a:rPr>
              <a:t>VÝROBKY</a:t>
            </a:r>
            <a:endParaRPr lang="cs-CZ" sz="80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375797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pattFill prst="plaid">
          <a:fgClr>
            <a:srgbClr val="CCFF66"/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43000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Najdi </a:t>
            </a:r>
            <a:r>
              <a:rPr lang="cs-CZ" dirty="0" smtClean="0">
                <a:solidFill>
                  <a:srgbClr val="FF0000"/>
                </a:solidFill>
              </a:rPr>
              <a:t>lidské výtvory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680769" y="1290464"/>
            <a:ext cx="1594520" cy="676672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4400" dirty="0" smtClean="0"/>
              <a:t>rohlík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3818012" y="1191177"/>
            <a:ext cx="1507976" cy="676672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4400" dirty="0" smtClean="0"/>
              <a:t>bota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1691680" y="2109824"/>
            <a:ext cx="1348126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/>
              <a:t>mrak</a:t>
            </a:r>
            <a:endParaRPr lang="cs-CZ" sz="4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3604708" y="2979741"/>
            <a:ext cx="1233928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/>
              <a:t>auto</a:t>
            </a:r>
            <a:endParaRPr lang="cs-CZ" sz="4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4671546" y="2109824"/>
            <a:ext cx="1342291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/>
              <a:t>škola</a:t>
            </a:r>
            <a:endParaRPr lang="cs-CZ" sz="4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3801308" y="4074257"/>
            <a:ext cx="1541384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/>
              <a:t>světlo</a:t>
            </a:r>
            <a:endParaRPr lang="cs-CZ" sz="4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607504" y="4083060"/>
            <a:ext cx="1269899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/>
              <a:t>šeřík</a:t>
            </a:r>
            <a:endParaRPr lang="cs-CZ" sz="4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7517301" y="2109824"/>
            <a:ext cx="93711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s</a:t>
            </a:r>
            <a:r>
              <a:rPr lang="cs-CZ" sz="4000" dirty="0" smtClean="0"/>
              <a:t>tůl</a:t>
            </a:r>
            <a:endParaRPr lang="cs-CZ" sz="40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42426" y="3003203"/>
            <a:ext cx="162531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v</a:t>
            </a:r>
            <a:r>
              <a:rPr lang="cs-CZ" sz="4000" dirty="0" smtClean="0"/>
              <a:t>zduch</a:t>
            </a:r>
            <a:endParaRPr lang="cs-CZ" sz="40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698461" y="1274857"/>
            <a:ext cx="82586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led</a:t>
            </a:r>
            <a:endParaRPr lang="cs-CZ" sz="40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1043608" y="4941168"/>
            <a:ext cx="101341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plot</a:t>
            </a:r>
            <a:endParaRPr lang="cs-CZ" sz="40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710997" y="2998240"/>
            <a:ext cx="142571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jablko</a:t>
            </a:r>
            <a:endParaRPr lang="cs-CZ" sz="40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653218" y="4005064"/>
            <a:ext cx="162653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polštář</a:t>
            </a:r>
            <a:endParaRPr lang="cs-CZ" sz="40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3801308" y="5091281"/>
            <a:ext cx="120738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celer</a:t>
            </a:r>
            <a:endParaRPr lang="cs-CZ" sz="40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6200341" y="5091281"/>
            <a:ext cx="167706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knedlík</a:t>
            </a:r>
            <a:endParaRPr lang="cs-CZ" sz="4000" dirty="0"/>
          </a:p>
        </p:txBody>
      </p:sp>
      <p:sp>
        <p:nvSpPr>
          <p:cNvPr id="18" name="Pěticípá hvězda 17"/>
          <p:cNvSpPr/>
          <p:nvPr/>
        </p:nvSpPr>
        <p:spPr>
          <a:xfrm>
            <a:off x="362647" y="6093296"/>
            <a:ext cx="559558" cy="457200"/>
          </a:xfrm>
          <a:prstGeom prst="star5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TextovéPole 18"/>
          <p:cNvSpPr txBox="1"/>
          <p:nvPr/>
        </p:nvSpPr>
        <p:spPr>
          <a:xfrm>
            <a:off x="1136436" y="6093296"/>
            <a:ext cx="740439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rohlík, bota, škola, stůl, auto, polštář, plot, knedlík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8317752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0" dur="500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7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4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1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8" dur="50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51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2" fill="hold">
                      <p:stCondLst>
                        <p:cond delay="0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5" dur="5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2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9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70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1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6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77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8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79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0" fill="hold">
                      <p:stCondLst>
                        <p:cond delay="0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83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84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5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86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" fill="hold">
                      <p:stCondLst>
                        <p:cond delay="0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90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91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2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93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4" fill="hold">
                      <p:stCondLst>
                        <p:cond delay="0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9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9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9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00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1" fill="hold">
                      <p:stCondLst>
                        <p:cond delay="0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04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05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6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07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8" fill="hold">
                      <p:stCondLst>
                        <p:cond delay="0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2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3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</p:childTnLst>
        </p:cTn>
      </p:par>
    </p:tnLst>
    <p:bldLst>
      <p:bldP spid="3" grpId="0" build="p"/>
      <p:bldP spid="4" grpId="0" build="p"/>
      <p:bldP spid="6" grpId="0" build="p"/>
      <p:bldP spid="8" grpId="0" build="p"/>
      <p:bldP spid="7" grpId="0" build="p"/>
      <p:bldP spid="13" grpId="0" build="p"/>
      <p:bldP spid="15" grpId="0" build="p"/>
      <p:bldP spid="17" grpId="0" build="p"/>
      <p:bldP spid="19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pattFill prst="solidDmnd">
          <a:fgClr>
            <a:srgbClr val="CCFF66"/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4685143" y="1484209"/>
            <a:ext cx="3559265" cy="4968552"/>
          </a:xfrm>
          <a:prstGeom prst="rect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251520" y="1484209"/>
            <a:ext cx="3528392" cy="4968552"/>
          </a:xfrm>
          <a:prstGeom prst="rect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88639"/>
            <a:ext cx="8229600" cy="1295569"/>
          </a:xfrm>
        </p:spPr>
        <p:txBody>
          <a:bodyPr>
            <a:normAutofit/>
          </a:bodyPr>
          <a:lstStyle/>
          <a:p>
            <a:r>
              <a:rPr lang="cs-CZ" sz="4000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Jak je to správně</a:t>
            </a:r>
            <a:r>
              <a:rPr lang="cs-CZ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?</a:t>
            </a:r>
            <a:br>
              <a:rPr lang="cs-CZ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3200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Doplň slova </a:t>
            </a:r>
            <a:r>
              <a:rPr lang="cs-CZ" sz="32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nadřazená</a:t>
            </a:r>
            <a:r>
              <a:rPr lang="cs-CZ" sz="3200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498376" y="1603751"/>
            <a:ext cx="3034680" cy="532656"/>
          </a:xfrm>
        </p:spPr>
        <p:txBody>
          <a:bodyPr>
            <a:normAutofit fontScale="25000" lnSpcReduction="20000"/>
          </a:bodyPr>
          <a:lstStyle/>
          <a:p>
            <a:pPr marL="0" indent="0">
              <a:buNone/>
            </a:pPr>
            <a:r>
              <a:rPr lang="cs-CZ" sz="16000" dirty="0" smtClean="0">
                <a:solidFill>
                  <a:schemeClr val="bg1"/>
                </a:solidFill>
              </a:rPr>
              <a:t>Přírodniny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611560" y="2420888"/>
            <a:ext cx="1628972" cy="3539430"/>
          </a:xfrm>
          <a:prstGeom prst="rect">
            <a:avLst/>
          </a:prstGeom>
          <a:noFill/>
          <a:ln>
            <a:noFill/>
            <a:prstDash val="sysDot"/>
          </a:ln>
        </p:spPr>
        <p:txBody>
          <a:bodyPr wrap="non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3200" dirty="0" smtClean="0">
                <a:solidFill>
                  <a:schemeClr val="bg1"/>
                </a:solidFill>
              </a:rPr>
              <a:t>led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3200" dirty="0" smtClean="0">
                <a:solidFill>
                  <a:schemeClr val="bg1"/>
                </a:solidFill>
              </a:rPr>
              <a:t>mrak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3200" dirty="0" smtClean="0">
                <a:solidFill>
                  <a:schemeClr val="bg1"/>
                </a:solidFill>
              </a:rPr>
              <a:t>vzduch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3200" dirty="0" smtClean="0">
                <a:solidFill>
                  <a:schemeClr val="bg1"/>
                </a:solidFill>
              </a:rPr>
              <a:t>jablko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3200" dirty="0" smtClean="0">
                <a:solidFill>
                  <a:schemeClr val="bg1"/>
                </a:solidFill>
              </a:rPr>
              <a:t>světlo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3200" dirty="0" smtClean="0">
                <a:solidFill>
                  <a:schemeClr val="bg1"/>
                </a:solidFill>
              </a:rPr>
              <a:t>šeřík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3200" dirty="0" smtClean="0">
                <a:solidFill>
                  <a:schemeClr val="bg1"/>
                </a:solidFill>
              </a:rPr>
              <a:t>celer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685143" y="2420888"/>
            <a:ext cx="1864613" cy="403187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buFont typeface="Arial" pitchFamily="34" charset="0"/>
              <a:buChar char="•"/>
            </a:pPr>
            <a:r>
              <a:rPr lang="cs-CZ" sz="3200" dirty="0" smtClean="0">
                <a:solidFill>
                  <a:schemeClr val="bg1"/>
                </a:solidFill>
              </a:rPr>
              <a:t>rohlík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3200" dirty="0" smtClean="0">
                <a:solidFill>
                  <a:schemeClr val="bg1"/>
                </a:solidFill>
              </a:rPr>
              <a:t>škola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3200" dirty="0" smtClean="0">
                <a:solidFill>
                  <a:schemeClr val="bg1"/>
                </a:solidFill>
              </a:rPr>
              <a:t>stůl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3200" dirty="0" smtClean="0">
                <a:solidFill>
                  <a:schemeClr val="bg1"/>
                </a:solidFill>
              </a:rPr>
              <a:t>auto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3200" dirty="0" smtClean="0">
                <a:solidFill>
                  <a:schemeClr val="bg1"/>
                </a:solidFill>
              </a:rPr>
              <a:t>polštář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3200" dirty="0" smtClean="0">
                <a:solidFill>
                  <a:schemeClr val="bg1"/>
                </a:solidFill>
              </a:rPr>
              <a:t>plot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3200" dirty="0" smtClean="0">
                <a:solidFill>
                  <a:schemeClr val="bg1"/>
                </a:solidFill>
              </a:rPr>
              <a:t>knedlík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3200" dirty="0" smtClean="0">
                <a:solidFill>
                  <a:schemeClr val="bg1"/>
                </a:solidFill>
              </a:rPr>
              <a:t>bota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4855680" y="1484209"/>
            <a:ext cx="321818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chemeClr val="bg1"/>
                </a:solidFill>
              </a:rPr>
              <a:t>Lidské výrobky</a:t>
            </a:r>
            <a:endParaRPr lang="cs-CZ" sz="4000" dirty="0">
              <a:solidFill>
                <a:schemeClr val="bg1"/>
              </a:solidFill>
            </a:endParaRPr>
          </a:p>
        </p:txBody>
      </p:sp>
      <p:sp>
        <p:nvSpPr>
          <p:cNvPr id="6" name="Pěticípá hvězda 5"/>
          <p:cNvSpPr/>
          <p:nvPr/>
        </p:nvSpPr>
        <p:spPr>
          <a:xfrm>
            <a:off x="161844" y="970538"/>
            <a:ext cx="611560" cy="457200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Pěticípá hvězda 6"/>
          <p:cNvSpPr/>
          <p:nvPr/>
        </p:nvSpPr>
        <p:spPr>
          <a:xfrm>
            <a:off x="7587481" y="1027009"/>
            <a:ext cx="684076" cy="457200"/>
          </a:xfrm>
          <a:prstGeom prst="star5">
            <a:avLst>
              <a:gd name="adj" fmla="val 18090"/>
              <a:gd name="hf" fmla="val 105146"/>
              <a:gd name="vf" fmla="val 11055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849608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5" grpId="0" build="p"/>
      <p:bldP spid="9" grpId="0"/>
      <p:bldP spid="10" grpId="0"/>
      <p:bldP spid="1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pattFill prst="plaid">
          <a:fgClr>
            <a:srgbClr val="CCFF66"/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188640"/>
            <a:ext cx="8229600" cy="1143000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Poznej přírodninu</a:t>
            </a:r>
            <a:endParaRPr lang="cs-CZ" dirty="0">
              <a:solidFill>
                <a:schemeClr val="accent3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3131840" y="1268760"/>
            <a:ext cx="720080" cy="648072"/>
          </a:xfrm>
        </p:spPr>
        <p:txBody>
          <a:bodyPr>
            <a:noAutofit/>
          </a:bodyPr>
          <a:lstStyle/>
          <a:p>
            <a:pPr marL="0" indent="0" algn="ctr">
              <a:buNone/>
            </a:pPr>
            <a:r>
              <a:rPr lang="cs-CZ" sz="4800" dirty="0" smtClean="0"/>
              <a:t>O</a:t>
            </a:r>
            <a:endParaRPr lang="cs-CZ" sz="4800" dirty="0"/>
          </a:p>
        </p:txBody>
      </p:sp>
      <p:sp>
        <p:nvSpPr>
          <p:cNvPr id="4" name="Obdélník 3"/>
          <p:cNvSpPr/>
          <p:nvPr/>
        </p:nvSpPr>
        <p:spPr>
          <a:xfrm>
            <a:off x="3851920" y="1268760"/>
            <a:ext cx="720080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4800" dirty="0" smtClean="0"/>
              <a:t>D</a:t>
            </a:r>
            <a:endParaRPr lang="cs-CZ" sz="4800" dirty="0"/>
          </a:p>
        </p:txBody>
      </p:sp>
      <p:sp>
        <p:nvSpPr>
          <p:cNvPr id="5" name="Obdélník 4"/>
          <p:cNvSpPr/>
          <p:nvPr/>
        </p:nvSpPr>
        <p:spPr>
          <a:xfrm>
            <a:off x="4572000" y="1268760"/>
            <a:ext cx="720080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4800" dirty="0" smtClean="0"/>
              <a:t>V</a:t>
            </a:r>
            <a:endParaRPr lang="cs-CZ" sz="4800" dirty="0"/>
          </a:p>
        </p:txBody>
      </p:sp>
      <p:sp>
        <p:nvSpPr>
          <p:cNvPr id="6" name="Obdélník 5"/>
          <p:cNvSpPr/>
          <p:nvPr/>
        </p:nvSpPr>
        <p:spPr>
          <a:xfrm>
            <a:off x="5198304" y="1268760"/>
            <a:ext cx="813856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4800" dirty="0" smtClean="0"/>
              <a:t>A</a:t>
            </a:r>
            <a:endParaRPr lang="cs-CZ" sz="48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3876747" y="3429000"/>
            <a:ext cx="72008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dirty="0" smtClean="0"/>
              <a:t>V</a:t>
            </a:r>
            <a:endParaRPr lang="cs-CZ" sz="48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5245192" y="3429000"/>
            <a:ext cx="91098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dirty="0" smtClean="0"/>
              <a:t>CH</a:t>
            </a:r>
            <a:endParaRPr lang="cs-CZ" sz="4800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3131840" y="3429000"/>
            <a:ext cx="72008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dirty="0" smtClean="0"/>
              <a:t>U</a:t>
            </a:r>
            <a:endParaRPr lang="cs-CZ" sz="4800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4564301" y="3429000"/>
            <a:ext cx="72008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dirty="0"/>
              <a:t>D</a:t>
            </a:r>
          </a:p>
        </p:txBody>
      </p:sp>
      <p:sp>
        <p:nvSpPr>
          <p:cNvPr id="27" name="TextovéPole 26"/>
          <p:cNvSpPr txBox="1"/>
          <p:nvPr/>
        </p:nvSpPr>
        <p:spPr>
          <a:xfrm>
            <a:off x="2403241" y="3429000"/>
            <a:ext cx="72008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dirty="0"/>
              <a:t>Z</a:t>
            </a:r>
          </a:p>
        </p:txBody>
      </p:sp>
      <p:sp>
        <p:nvSpPr>
          <p:cNvPr id="17" name="Obdélník 16"/>
          <p:cNvSpPr/>
          <p:nvPr/>
        </p:nvSpPr>
        <p:spPr>
          <a:xfrm>
            <a:off x="2407500" y="1222591"/>
            <a:ext cx="4328999" cy="830997"/>
          </a:xfrm>
          <a:prstGeom prst="rect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2432327" y="3454437"/>
            <a:ext cx="4328999" cy="830997"/>
          </a:xfrm>
          <a:prstGeom prst="rect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712252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3941 -0.05162 C -0.04288 -0.03009 -0.05382 -0.02106 -0.06528 -0.00601 C -0.0691 -0.00092 -0.07135 0.00602 -0.07517 0.01112 C -0.08264 0.02107 -0.09063 0.02987 -0.09809 0.03982 C -0.10122 0.04399 -0.1033 0.04954 -0.1066 0.05324 C -0.10903 0.05602 -0.11285 0.05602 -0.11528 0.0588 C -0.1217 0.06574 -0.12622 0.07477 -0.13229 0.08172 C -0.15382 0.10625 -0.12569 0.07315 -0.14236 0.09121 C -0.14462 0.09375 -0.15382 0.10741 -0.15382 0.10255 " pathEditMode="relative" rAng="0" ptsTypes="ffffffffA">
                                      <p:cBhvr>
                                        <p:cTn id="1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5729" y="794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500"/>
                            </p:stCondLst>
                            <p:childTnLst>
                              <p:par>
                                <p:cTn id="13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44444E-6 -1.11111E-6 C 0.00539 0.00208 0.00139 0.00394 0.00678 0.00625 C 0.01667 0.01921 0.02778 0.03079 0.03768 0.04421 C 0.04046 0.04815 0.04271 0.05324 0.04549 0.05695 C 0.04671 0.05833 0.04827 0.05926 0.04931 0.06065 C 0.05261 0.06574 0.05469 0.07222 0.05799 0.07732 C 0.06233 0.0838 0.06719 0.09028 0.07153 0.0963 C 0.07292 0.10116 0.07379 0.10232 0.07744 0.10394 C 0.07848 0.10463 0.08039 0.10648 0.08039 0.10648 " pathEditMode="relative" rAng="0" ptsTypes="ffffffffA"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010" y="532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000"/>
                            </p:stCondLst>
                            <p:childTnLst>
                              <p:par>
                                <p:cTn id="16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94444E-6 3.33333E-6 C 0.00486 0.00208 0.01389 0.01157 0.01719 0.01713 C 0.01823 0.01898 0.01875 0.02129 0.01996 0.02291 C 0.02118 0.02453 0.02291 0.02523 0.0243 0.02662 C 0.03038 0.0331 0.03524 0.04051 0.04288 0.04375 C 0.04809 0.05069 0.05347 0.05602 0.05868 0.06273 C 0.06285 0.07407 0.06996 0.07986 0.07569 0.08958 C 0.07673 0.09143 0.0776 0.09352 0.07864 0.09514 C 0.0809 0.09861 0.08576 0.10486 0.08576 0.10509 C 0.08472 0.10602 0.08281 0.10856 0.08281 0.10879 " pathEditMode="relative" rAng="0" ptsTypes="fffffffffA">
                                      <p:cBhvr>
                                        <p:cTn id="1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288" y="541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500"/>
                            </p:stCondLst>
                            <p:childTnLst>
                              <p:par>
                                <p:cTn id="19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278 -0.00949 C 0.00017 0.01875 -0.00104 0.04699 0.00573 0.07431 C 0.00521 0.08195 0.00504 0.08959 0.00434 0.09723 C 0.00347 0.10556 0.00451 0.10487 0.00139 0.10487 " pathEditMode="relative" rAng="0" ptsTypes="fffA">
                                      <p:cBhvr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17" y="574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4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44444E-6 3.7037E-6 C -0.00018 3.7037E-6 -0.01007 0.00231 -0.01146 0.0037 C -0.02049 0.01342 -0.0066 0.00694 -0.01997 0.01134 C -0.02691 0.02106 -0.03681 0.02708 -0.04428 0.03611 C -0.05382 0.04768 -0.06094 0.06226 -0.07275 0.07037 C -0.07952 0.075 -0.08837 0.07453 -0.09566 0.07615 C -0.10191 0.07939 -0.10643 0.08356 -0.11285 0.08564 C -0.11424 0.0875 -0.11546 0.09004 -0.11719 0.09143 C -0.1198 0.09328 -0.1257 0.09514 -0.1257 0.09537 C -0.13872 0.10694 -0.13594 0.10856 -0.15573 0.10856 " pathEditMode="relative" rAng="0" ptsTypes="fffffffffA">
                                      <p:cBhvr>
                                        <p:cTn id="2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7795" y="541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500"/>
                            </p:stCondLst>
                            <p:childTnLst>
                              <p:par>
                                <p:cTn id="31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1684 -0.00972 C 0.02084 -0.00486 0.03004 0.01042 0.03403 0.01319 C 0.03577 0.01435 0.03785 0.01435 0.03976 0.01505 C 0.0474 0.03056 0.03698 0.01111 0.04688 0.02454 C 0.05105 0.03009 0.0533 0.03912 0.05695 0.04537 C 0.05868 0.05463 0.06129 0.05671 0.06545 0.06458 C 0.07205 0.07708 0.07778 0.08912 0.08264 0.10255 C 0.08507 0.10903 0.08768 0.11157 0.09254 0.10833 " pathEditMode="relative" rAng="0" ptsTypes="fffffffA">
                                      <p:cBhvr>
                                        <p:cTn id="32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785" y="606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1000"/>
                            </p:stCondLst>
                            <p:childTnLst>
                              <p:par>
                                <p:cTn id="34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11111E-6 -7.40741E-7 C -0.00434 0.00857 -0.00816 0.00949 -0.0158 0.01134 C -0.01996 0.01528 -0.02239 0.01875 -0.02708 0.02083 C -0.03646 0.03333 -0.03402 0.05301 -0.04288 0.06482 C -0.04514 0.07361 -0.04757 0.07593 -0.05434 0.07801 C -0.06024 0.08658 -0.06649 0.09491 -0.07291 0.10278 C -0.07465 0.11019 -0.07326 0.10718 -0.07708 0.11227 " pathEditMode="relative" ptsTypes="ffffffA">
                                      <p:cBhvr>
                                        <p:cTn id="35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1500"/>
                            </p:stCondLst>
                            <p:childTnLst>
                              <p:par>
                                <p:cTn id="37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035 0.00069 C 0.00695 0.00417 0.01146 0.01273 0.01684 0.01991 C 0.02344 0.0287 0.03212 0.03449 0.04115 0.03704 C 0.06076 0.05232 0.03611 0.03357 0.05538 0.04653 C 0.06024 0.04977 0.06163 0.05394 0.06684 0.05602 C 0.07153 0.06458 0.07656 0.06991 0.08403 0.07315 C 0.08958 0.07824 0.09583 0.0838 0.10243 0.08657 C 0.10938 0.08935 0.11701 0.08958 0.12396 0.09213 C 0.12795 0.09352 0.13299 0.0956 0.13681 0.09792 C 0.14149 0.10093 0.14028 0.10232 0.14531 0.1037 C 0.15903 0.10741 0.15156 0.10301 0.15816 0.10741 " pathEditMode="relative" ptsTypes="ffffffffffA">
                                      <p:cBhvr>
                                        <p:cTn id="38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2000"/>
                            </p:stCondLst>
                            <p:childTnLst>
                              <p:par>
                                <p:cTn id="40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6.66667E-6 -2.59259E-6 C 0.00209 0.02616 0.00295 0.03195 0.00295 0.06482 C 0.00295 0.07871 0.00156 0.10672 0.00156 0.10672 " pathEditMode="relative" ptsTypes="ffA">
                                      <p:cBhvr>
                                        <p:cTn id="41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  <p:bldP spid="5" grpId="0"/>
      <p:bldP spid="6" grpId="0"/>
      <p:bldP spid="16" grpId="0"/>
      <p:bldP spid="24" grpId="0"/>
      <p:bldP spid="25" grpId="0"/>
      <p:bldP spid="26" grpId="0"/>
      <p:bldP spid="27" grpId="0"/>
      <p:bldP spid="17" grpId="0" animBg="1"/>
      <p:bldP spid="18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pattFill prst="plaid">
          <a:fgClr>
            <a:srgbClr val="CCFF66"/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188640"/>
            <a:ext cx="8229600" cy="1143000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Poznej lidské výtvory</a:t>
            </a:r>
            <a:endParaRPr lang="cs-CZ" dirty="0">
              <a:solidFill>
                <a:schemeClr val="accent3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3131840" y="1268760"/>
            <a:ext cx="720080" cy="648072"/>
          </a:xfrm>
        </p:spPr>
        <p:txBody>
          <a:bodyPr>
            <a:noAutofit/>
          </a:bodyPr>
          <a:lstStyle/>
          <a:p>
            <a:pPr marL="0" indent="0" algn="ctr">
              <a:buNone/>
            </a:pPr>
            <a:r>
              <a:rPr lang="cs-CZ" sz="4800" dirty="0" smtClean="0"/>
              <a:t>O</a:t>
            </a:r>
            <a:endParaRPr lang="cs-CZ" sz="4800" dirty="0"/>
          </a:p>
        </p:txBody>
      </p:sp>
      <p:sp>
        <p:nvSpPr>
          <p:cNvPr id="4" name="Obdélník 3"/>
          <p:cNvSpPr/>
          <p:nvPr/>
        </p:nvSpPr>
        <p:spPr>
          <a:xfrm>
            <a:off x="3851920" y="1268760"/>
            <a:ext cx="720080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4800" dirty="0"/>
              <a:t>S</a:t>
            </a:r>
          </a:p>
        </p:txBody>
      </p:sp>
      <p:sp>
        <p:nvSpPr>
          <p:cNvPr id="5" name="Obdélník 4"/>
          <p:cNvSpPr/>
          <p:nvPr/>
        </p:nvSpPr>
        <p:spPr>
          <a:xfrm>
            <a:off x="4572000" y="1268760"/>
            <a:ext cx="720080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4800" dirty="0"/>
              <a:t>M</a:t>
            </a:r>
          </a:p>
        </p:txBody>
      </p:sp>
      <p:sp>
        <p:nvSpPr>
          <p:cNvPr id="6" name="Obdélník 5"/>
          <p:cNvSpPr/>
          <p:nvPr/>
        </p:nvSpPr>
        <p:spPr>
          <a:xfrm>
            <a:off x="5198304" y="1268760"/>
            <a:ext cx="813856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4800" dirty="0" smtClean="0"/>
              <a:t>T</a:t>
            </a:r>
            <a:endParaRPr lang="cs-CZ" sz="48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3876747" y="3429000"/>
            <a:ext cx="72008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dirty="0" smtClean="0"/>
              <a:t>Š</a:t>
            </a:r>
            <a:endParaRPr lang="cs-CZ" sz="48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5245192" y="3429000"/>
            <a:ext cx="91098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dirty="0"/>
              <a:t>A</a:t>
            </a:r>
          </a:p>
        </p:txBody>
      </p:sp>
      <p:sp>
        <p:nvSpPr>
          <p:cNvPr id="25" name="TextovéPole 24"/>
          <p:cNvSpPr txBox="1"/>
          <p:nvPr/>
        </p:nvSpPr>
        <p:spPr>
          <a:xfrm>
            <a:off x="3131840" y="3429000"/>
            <a:ext cx="72008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dirty="0" smtClean="0"/>
              <a:t>L</a:t>
            </a:r>
            <a:endParaRPr lang="cs-CZ" sz="4800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4564301" y="3429000"/>
            <a:ext cx="72008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dirty="0" smtClean="0"/>
              <a:t>O</a:t>
            </a:r>
            <a:endParaRPr lang="cs-CZ" sz="4800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2403241" y="3429000"/>
            <a:ext cx="72008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dirty="0" smtClean="0"/>
              <a:t>K</a:t>
            </a:r>
            <a:endParaRPr lang="cs-CZ" sz="4800" dirty="0"/>
          </a:p>
        </p:txBody>
      </p:sp>
      <p:sp>
        <p:nvSpPr>
          <p:cNvPr id="17" name="Obdélník 16"/>
          <p:cNvSpPr/>
          <p:nvPr/>
        </p:nvSpPr>
        <p:spPr>
          <a:xfrm>
            <a:off x="2407500" y="1268759"/>
            <a:ext cx="4328999" cy="830997"/>
          </a:xfrm>
          <a:prstGeom prst="rect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2399801" y="3428999"/>
            <a:ext cx="4328999" cy="830997"/>
          </a:xfrm>
          <a:prstGeom prst="rect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869615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3941 -0.05162 C -0.04288 -0.03009 -0.05382 -0.02106 -0.06528 -0.00601 C -0.0691 -0.00092 -0.07135 0.00602 -0.07517 0.01112 C -0.08264 0.02107 -0.09063 0.02987 -0.09809 0.03982 C -0.10122 0.04399 -0.1033 0.04954 -0.1066 0.05324 C -0.10903 0.05602 -0.11285 0.05602 -0.11528 0.0588 C -0.1217 0.06574 -0.12622 0.07477 -0.13229 0.08172 C -0.15382 0.10625 -0.12569 0.07315 -0.14236 0.09121 C -0.14462 0.09375 -0.15382 0.10741 -0.15382 0.10255 " pathEditMode="relative" rAng="0" ptsTypes="ffffffffA">
                                      <p:cBhvr>
                                        <p:cTn id="1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5729" y="794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500"/>
                            </p:stCondLst>
                            <p:childTnLst>
                              <p:par>
                                <p:cTn id="13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44444E-6 -1.11111E-6 C 0.00539 0.00208 0.00139 0.00394 0.00678 0.00625 C 0.01667 0.01921 0.02778 0.03079 0.03768 0.04421 C 0.04046 0.04815 0.04271 0.05324 0.04549 0.05695 C 0.04671 0.05833 0.04827 0.05926 0.04931 0.06065 C 0.05261 0.06574 0.05469 0.07222 0.05799 0.07732 C 0.06233 0.0838 0.06719 0.09028 0.07153 0.0963 C 0.07292 0.10116 0.07379 0.10232 0.07744 0.10394 C 0.07848 0.10463 0.08039 0.10648 0.08039 0.10648 " pathEditMode="relative" rAng="0" ptsTypes="ffffffffA"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010" y="532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000"/>
                            </p:stCondLst>
                            <p:childTnLst>
                              <p:par>
                                <p:cTn id="16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278 -0.00949 C 0.00017 0.01875 -0.00104 0.04699 0.00573 0.07431 C 0.00521 0.08195 0.00504 0.08959 0.00434 0.09723 C 0.00347 0.10556 0.00451 0.10487 0.00139 0.10487 " pathEditMode="relative" rAng="0" ptsTypes="fffA">
                                      <p:cBhvr>
                                        <p:cTn id="1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17" y="574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500"/>
                            </p:stCondLst>
                            <p:childTnLst>
                              <p:par>
                                <p:cTn id="19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94444E-6 3.33333E-6 C 0.00486 0.00208 0.01389 0.01157 0.01719 0.01713 C 0.01823 0.01898 0.01875 0.02129 0.01996 0.02291 C 0.02118 0.02453 0.02291 0.02523 0.0243 0.02662 C 0.03038 0.0331 0.03524 0.04051 0.04288 0.04375 C 0.04809 0.05069 0.05347 0.05602 0.05868 0.06273 C 0.06285 0.07407 0.06996 0.07986 0.07569 0.08958 C 0.07673 0.09143 0.0776 0.09352 0.07864 0.09514 C 0.0809 0.09861 0.08576 0.10486 0.08576 0.10509 C 0.08472 0.10602 0.08281 0.10856 0.08281 0.10879 " pathEditMode="relative" rAng="0" ptsTypes="fffffffffA">
                                      <p:cBhvr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288" y="541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4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44444E-6 3.7037E-6 C -0.00018 3.7037E-6 -0.01007 0.00231 -0.01146 0.0037 C -0.02049 0.01342 -0.0066 0.00694 -0.01997 0.01134 C -0.02691 0.02106 -0.03681 0.02708 -0.04428 0.03611 C -0.05382 0.04768 -0.06094 0.06226 -0.07275 0.07037 C -0.07952 0.075 -0.08837 0.07453 -0.09566 0.07615 C -0.10191 0.07939 -0.10643 0.08356 -0.11285 0.08564 C -0.11424 0.0875 -0.11546 0.09004 -0.11719 0.09143 C -0.1198 0.09328 -0.1257 0.09514 -0.1257 0.09537 C -0.13872 0.10694 -0.13594 0.10856 -0.15573 0.10856 " pathEditMode="relative" rAng="0" ptsTypes="fffffffffA">
                                      <p:cBhvr>
                                        <p:cTn id="2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7795" y="541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500"/>
                            </p:stCondLst>
                            <p:childTnLst>
                              <p:par>
                                <p:cTn id="31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1684 -0.00972 C 0.02084 -0.00486 0.03004 0.01042 0.03403 0.01319 C 0.03577 0.01435 0.03785 0.01435 0.03976 0.01505 C 0.0474 0.03056 0.03698 0.01111 0.04688 0.02454 C 0.05105 0.03009 0.0533 0.03912 0.05695 0.04537 C 0.05868 0.05463 0.06129 0.05671 0.06545 0.06458 C 0.07205 0.07708 0.07778 0.08912 0.08264 0.10255 C 0.08507 0.10903 0.08768 0.11157 0.09254 0.10833 " pathEditMode="relative" rAng="0" ptsTypes="fffffffA">
                                      <p:cBhvr>
                                        <p:cTn id="32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785" y="606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1000"/>
                            </p:stCondLst>
                            <p:childTnLst>
                              <p:par>
                                <p:cTn id="34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11111E-6 -7.40741E-7 C -0.00434 0.00857 -0.00816 0.00949 -0.0158 0.01134 C -0.01996 0.01528 -0.02239 0.01875 -0.02708 0.02083 C -0.03646 0.03333 -0.03402 0.05301 -0.04288 0.06482 C -0.04514 0.07361 -0.04757 0.07593 -0.05434 0.07801 C -0.06024 0.08658 -0.06649 0.09491 -0.07291 0.10278 C -0.07465 0.11019 -0.07326 0.10718 -0.07708 0.11227 " pathEditMode="relative" ptsTypes="ffffffA">
                                      <p:cBhvr>
                                        <p:cTn id="35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1500"/>
                            </p:stCondLst>
                            <p:childTnLst>
                              <p:par>
                                <p:cTn id="37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035 0.00069 C 0.00695 0.00417 0.01146 0.01273 0.01684 0.01991 C 0.02344 0.0287 0.03212 0.03449 0.04115 0.03704 C 0.06076 0.05232 0.03611 0.03357 0.05538 0.04653 C 0.06024 0.04977 0.06163 0.05394 0.06684 0.05602 C 0.07153 0.06458 0.07656 0.06991 0.08403 0.07315 C 0.08958 0.07824 0.09583 0.0838 0.10243 0.08657 C 0.10938 0.08935 0.11701 0.08958 0.12396 0.09213 C 0.12795 0.09352 0.13299 0.0956 0.13681 0.09792 C 0.14149 0.10093 0.14028 0.10232 0.14531 0.1037 C 0.15903 0.10741 0.15156 0.10301 0.15816 0.10741 " pathEditMode="relative" ptsTypes="ffffffffffA">
                                      <p:cBhvr>
                                        <p:cTn id="38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2000"/>
                            </p:stCondLst>
                            <p:childTnLst>
                              <p:par>
                                <p:cTn id="40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6.66667E-6 -2.59259E-6 C 0.00209 0.02616 0.00295 0.03195 0.00295 0.06482 C 0.00295 0.07871 0.00156 0.10672 0.00156 0.10672 " pathEditMode="relative" ptsTypes="ffA">
                                      <p:cBhvr>
                                        <p:cTn id="41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  <p:bldP spid="5" grpId="0"/>
      <p:bldP spid="6" grpId="0"/>
      <p:bldP spid="16" grpId="0"/>
      <p:bldP spid="24" grpId="0"/>
      <p:bldP spid="25" grpId="0"/>
      <p:bldP spid="26" grpId="0"/>
      <p:bldP spid="27" grpId="0"/>
      <p:bldP spid="17" grpId="0" animBg="1"/>
      <p:bldP spid="18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pattFill prst="sphere">
          <a:fgClr>
            <a:srgbClr val="CCFF66"/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210146"/>
          </a:xfrm>
        </p:spPr>
        <p:txBody>
          <a:bodyPr>
            <a:normAutofit/>
          </a:bodyPr>
          <a:lstStyle/>
          <a:p>
            <a:r>
              <a:rPr lang="cs-CZ" sz="4800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OPAKOVÁNÍ – doplň věty</a:t>
            </a:r>
            <a:r>
              <a:rPr lang="cs-CZ" sz="6000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</a:t>
            </a:r>
            <a:endParaRPr lang="cs-CZ" sz="6000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8278" y="1421487"/>
            <a:ext cx="8229600" cy="864096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Svět kolem nás tvoří příroda a ______________.</a:t>
            </a:r>
          </a:p>
          <a:p>
            <a:pPr marL="0" indent="0">
              <a:buNone/>
            </a:pPr>
            <a:endParaRPr lang="cs-CZ" sz="4400" b="1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295771" y="1349125"/>
            <a:ext cx="254172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lidské výtvory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70063" y="2132856"/>
            <a:ext cx="7154651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000" b="1" dirty="0" smtClean="0">
                <a:solidFill>
                  <a:schemeClr val="accent3">
                    <a:lumMod val="50000"/>
                  </a:schemeClr>
                </a:solidFill>
              </a:rPr>
              <a:t>Příroda se dělí na ________ a ___________.</a:t>
            </a:r>
            <a:endParaRPr lang="cs-CZ" sz="30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508390" y="2102453"/>
            <a:ext cx="105612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>
                <a:solidFill>
                  <a:srgbClr val="FF0000"/>
                </a:solidFill>
              </a:rPr>
              <a:t>ž</a:t>
            </a:r>
            <a:r>
              <a:rPr lang="cs-CZ" sz="3200" dirty="0" smtClean="0">
                <a:solidFill>
                  <a:srgbClr val="FF0000"/>
                </a:solidFill>
              </a:rPr>
              <a:t>ivou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517181" y="2102453"/>
            <a:ext cx="147207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neživou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70063" y="2790767"/>
            <a:ext cx="8850436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000" b="1" dirty="0" smtClean="0">
                <a:solidFill>
                  <a:schemeClr val="accent3">
                    <a:lumMod val="50000"/>
                  </a:schemeClr>
                </a:solidFill>
              </a:rPr>
              <a:t>Věci, které nevytvořil člověk nazýváme ___________.</a:t>
            </a:r>
            <a:endParaRPr lang="cs-CZ" sz="30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732240" y="2775378"/>
            <a:ext cx="191289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přírodniny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11395" y="3458098"/>
            <a:ext cx="8121390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spcBef>
                <a:spcPts val="600"/>
              </a:spcBef>
            </a:pPr>
            <a:r>
              <a:rPr lang="cs-CZ" sz="3000" b="1" dirty="0" smtClean="0">
                <a:solidFill>
                  <a:schemeClr val="accent3">
                    <a:lumMod val="50000"/>
                  </a:schemeClr>
                </a:solidFill>
              </a:rPr>
              <a:t>Mezi přírodniny patří například _______________</a:t>
            </a:r>
          </a:p>
          <a:p>
            <a:r>
              <a:rPr lang="cs-CZ" sz="3000" b="1" dirty="0" smtClean="0">
                <a:solidFill>
                  <a:schemeClr val="accent3">
                    <a:lumMod val="50000"/>
                  </a:schemeClr>
                </a:solidFill>
              </a:rPr>
              <a:t>_________________________________.</a:t>
            </a:r>
            <a:endParaRPr lang="cs-CZ" sz="30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5496339" y="3360153"/>
            <a:ext cx="277999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>
                <a:solidFill>
                  <a:srgbClr val="FF0000"/>
                </a:solidFill>
              </a:rPr>
              <a:t>r</a:t>
            </a:r>
            <a:r>
              <a:rPr lang="cs-CZ" sz="3200" dirty="0" smtClean="0">
                <a:solidFill>
                  <a:srgbClr val="FF0000"/>
                </a:solidFill>
              </a:rPr>
              <a:t>ostliny, zvířata,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327153" y="3888986"/>
            <a:ext cx="640508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lidé, voda vzduch, půda, světlo, teplo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311395" y="4653136"/>
            <a:ext cx="9120574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000" b="1" dirty="0" smtClean="0">
                <a:solidFill>
                  <a:schemeClr val="accent3">
                    <a:lumMod val="50000"/>
                  </a:schemeClr>
                </a:solidFill>
              </a:rPr>
              <a:t>Lidské výtvory jsou předměty, které člověk vyrobil pro</a:t>
            </a:r>
          </a:p>
          <a:p>
            <a:r>
              <a:rPr lang="cs-CZ" sz="3000" b="1" dirty="0">
                <a:solidFill>
                  <a:schemeClr val="accent3">
                    <a:lumMod val="50000"/>
                  </a:schemeClr>
                </a:solidFill>
              </a:rPr>
              <a:t>s</a:t>
            </a:r>
            <a:r>
              <a:rPr lang="cs-CZ" sz="3000" b="1" dirty="0" smtClean="0">
                <a:solidFill>
                  <a:schemeClr val="accent3">
                    <a:lumMod val="50000"/>
                  </a:schemeClr>
                </a:solidFill>
              </a:rPr>
              <a:t>vou _________. Například :_____________________</a:t>
            </a:r>
          </a:p>
          <a:p>
            <a:r>
              <a:rPr lang="cs-CZ" sz="3000" b="1" dirty="0" smtClean="0">
                <a:solidFill>
                  <a:schemeClr val="accent3">
                    <a:lumMod val="50000"/>
                  </a:schemeClr>
                </a:solidFill>
              </a:rPr>
              <a:t>________________________________.</a:t>
            </a:r>
            <a:endParaRPr lang="cs-CZ" sz="30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1311282" y="5099412"/>
            <a:ext cx="152900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potřebu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5063849" y="5099411"/>
            <a:ext cx="373134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pečivo, domy, hračky,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598497" y="5558712"/>
            <a:ext cx="606069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knihy, auta, oblečení, přístroje, atd.</a:t>
            </a:r>
            <a:endParaRPr lang="cs-CZ" sz="32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455727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55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6" fill="hold">
                      <p:stCondLst>
                        <p:cond delay="0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66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7" fill="hold">
                      <p:stCondLst>
                        <p:cond delay="0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1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8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3" fill="hold">
                      <p:stCondLst>
                        <p:cond delay="0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  <p:bldP spid="5" grpId="0"/>
      <p:bldP spid="6" grpId="0"/>
      <p:bldP spid="7" grpId="0"/>
      <p:bldP spid="8" grpId="0"/>
      <p:bldP spid="9" grpId="0"/>
      <p:bldP spid="11" grpId="0"/>
      <p:bldP spid="12" grpId="0"/>
      <p:bldP spid="13" grpId="0"/>
      <p:bldP spid="14" grpId="0"/>
      <p:bldP spid="15" grpId="0"/>
      <p:bldP spid="16" grpId="0"/>
      <p:bldP spid="17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pattFill prst="sphere">
          <a:fgClr>
            <a:srgbClr val="CCFF66"/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498178"/>
          </a:xfrm>
        </p:spPr>
        <p:txBody>
          <a:bodyPr>
            <a:normAutofit/>
          </a:bodyPr>
          <a:lstStyle/>
          <a:p>
            <a:r>
              <a:rPr lang="cs-CZ" sz="4800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 si musíme pamatovat!</a:t>
            </a:r>
            <a:endParaRPr lang="cs-CZ" sz="6000" dirty="0">
              <a:solidFill>
                <a:schemeClr val="accent3">
                  <a:lumMod val="50000"/>
                </a:schemeClr>
              </a:solidFill>
            </a:endParaRPr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72168482"/>
              </p:ext>
            </p:extLst>
          </p:nvPr>
        </p:nvGraphicFramePr>
        <p:xfrm>
          <a:off x="457200" y="1628800"/>
          <a:ext cx="8229600" cy="495801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539552" y="620688"/>
            <a:ext cx="72853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Zápis: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120855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53B3C004-2997-47FA-9A56-66C0733939B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graphicEl>
                                              <a:dgm id="{53B3C004-2997-47FA-9A56-66C0733939B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graphicEl>
                                              <a:dgm id="{53B3C004-2997-47FA-9A56-66C0733939B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E11EE529-44E2-4C27-AFF9-3B0777F2CDD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">
                                            <p:graphicEl>
                                              <a:dgm id="{E11EE529-44E2-4C27-AFF9-3B0777F2CDD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>
                                            <p:graphicEl>
                                              <a:dgm id="{E11EE529-44E2-4C27-AFF9-3B0777F2CDD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BC40D5F2-B260-4EE2-857A-520EE76E6E9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5">
                                            <p:graphicEl>
                                              <a:dgm id="{BC40D5F2-B260-4EE2-857A-520EE76E6E9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">
                                            <p:graphicEl>
                                              <a:dgm id="{BC40D5F2-B260-4EE2-857A-520EE76E6E9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C196A5FC-5534-4ED7-8121-14E02F7A40E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5">
                                            <p:graphicEl>
                                              <a:dgm id="{C196A5FC-5534-4ED7-8121-14E02F7A40E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5">
                                            <p:graphicEl>
                                              <a:dgm id="{C196A5FC-5534-4ED7-8121-14E02F7A40E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99BE6990-C366-47B3-9EF4-FD5C20F0B0F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>
                                            <p:graphicEl>
                                              <a:dgm id="{99BE6990-C366-47B3-9EF4-FD5C20F0B0F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>
                                            <p:graphicEl>
                                              <a:dgm id="{99BE6990-C366-47B3-9EF4-FD5C20F0B0F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9D766C15-38E7-4931-9E07-C6A456F59D0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>
                                            <p:graphicEl>
                                              <a:dgm id="{9D766C15-38E7-4931-9E07-C6A456F59D0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>
                                            <p:graphicEl>
                                              <a:dgm id="{9D766C15-38E7-4931-9E07-C6A456F59D0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B74924D4-C54D-4E62-9AE5-72C565E57EB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5">
                                            <p:graphicEl>
                                              <a:dgm id="{B74924D4-C54D-4E62-9AE5-72C565E57EB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5">
                                            <p:graphicEl>
                                              <a:dgm id="{B74924D4-C54D-4E62-9AE5-72C565E57EB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7793F714-9603-46D5-959C-FF02287BD5E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5">
                                            <p:graphicEl>
                                              <a:dgm id="{7793F714-9603-46D5-959C-FF02287BD5E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5">
                                            <p:graphicEl>
                                              <a:dgm id="{7793F714-9603-46D5-959C-FF02287BD5E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Sub>
          <a:bldDgm bld="lvlOne"/>
        </p:bldSub>
      </p:bldGraphic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Použitá literatura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251520" y="1588150"/>
            <a:ext cx="813690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ŠTIKOVÁ, Věra. </a:t>
            </a:r>
            <a:r>
              <a:rPr lang="cs-CZ" i="1" dirty="0"/>
              <a:t>Já a můj svět prvouka pro 3.ročník</a:t>
            </a:r>
            <a:r>
              <a:rPr lang="cs-CZ" dirty="0"/>
              <a:t>. Brno: NOVÁ ŠKOLA, s.r.o., 2011, ISBN 978-80-7289-266-2.</a:t>
            </a:r>
          </a:p>
        </p:txBody>
      </p:sp>
    </p:spTree>
    <p:extLst>
      <p:ext uri="{BB962C8B-B14F-4D97-AF65-F5344CB8AC3E}">
        <p14:creationId xmlns:p14="http://schemas.microsoft.com/office/powerpoint/2010/main" val="31280901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Návod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539552" y="1340768"/>
            <a:ext cx="7662098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Wingdings" pitchFamily="2" charset="2"/>
              <a:buChar char="q"/>
            </a:pPr>
            <a:r>
              <a:rPr lang="cs-CZ" sz="2400" dirty="0" smtClean="0"/>
              <a:t>Při </a:t>
            </a:r>
            <a:r>
              <a:rPr lang="cs-CZ" sz="2400" dirty="0"/>
              <a:t>doplňování klikáme na místa, kam se má slovo doplnit.</a:t>
            </a:r>
          </a:p>
          <a:p>
            <a:pPr marL="285750" indent="-285750">
              <a:buFont typeface="Wingdings" pitchFamily="2" charset="2"/>
              <a:buChar char="q"/>
            </a:pPr>
            <a:r>
              <a:rPr lang="cs-CZ" sz="2400" dirty="0"/>
              <a:t>Správná řešení se objeví po kliknutí na </a:t>
            </a:r>
            <a:r>
              <a:rPr lang="cs-CZ" sz="2400" dirty="0" smtClean="0"/>
              <a:t>hvězdu.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8192749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973</TotalTime>
  <Words>326</Words>
  <Application>Microsoft Office PowerPoint</Application>
  <PresentationFormat>Předvádění na obrazovce (4:3)</PresentationFormat>
  <Paragraphs>146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systému Office</vt:lpstr>
      <vt:lpstr>     Základní škola Ústí nad Labem, Anežky České 702/17, příspěvková organizace   Číslo projektu: CZ.1.07/1.4.00/21.2887     Název projektu: „Učíme lépe a moderněji“  OP VK 1.4                   Výukový materiál</vt:lpstr>
      <vt:lpstr> SVĚT KOLEM NÁS </vt:lpstr>
      <vt:lpstr>Co je příroda?</vt:lpstr>
      <vt:lpstr>Najdi vše, co nevytvořil člověk. Správná odpověď  zčervená</vt:lpstr>
      <vt:lpstr>Věci, které nevytvořil člověk nazýváme :</vt:lpstr>
      <vt:lpstr>Věci, které člověk vytvořil  pro svou potřebu nazýváme :</vt:lpstr>
      <vt:lpstr>Najdi lidské výtvory</vt:lpstr>
      <vt:lpstr>Jak je to správně? Doplň slova nadřazená.</vt:lpstr>
      <vt:lpstr>Poznej přírodninu</vt:lpstr>
      <vt:lpstr>Poznej lidské výtvory</vt:lpstr>
      <vt:lpstr>OPAKOVÁNÍ – doplň věty:</vt:lpstr>
      <vt:lpstr>Co si musíme pamatovat!</vt:lpstr>
      <vt:lpstr>Použitá literatura</vt:lpstr>
      <vt:lpstr>Návod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Příroda  živá a neživá</dc:title>
  <dc:creator>Veru</dc:creator>
  <cp:lastModifiedBy>Veronika Gábelová</cp:lastModifiedBy>
  <cp:revision>97</cp:revision>
  <dcterms:created xsi:type="dcterms:W3CDTF">2012-07-16T06:41:20Z</dcterms:created>
  <dcterms:modified xsi:type="dcterms:W3CDTF">2013-03-05T11:43:57Z</dcterms:modified>
</cp:coreProperties>
</file>