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56" r:id="rId3"/>
    <p:sldId id="264" r:id="rId4"/>
    <p:sldId id="266" r:id="rId5"/>
    <p:sldId id="260" r:id="rId6"/>
    <p:sldId id="267" r:id="rId7"/>
    <p:sldId id="268" r:id="rId8"/>
    <p:sldId id="261" r:id="rId9"/>
    <p:sldId id="259" r:id="rId10"/>
    <p:sldId id="258" r:id="rId11"/>
    <p:sldId id="262" r:id="rId12"/>
    <p:sldId id="257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2F42C"/>
    <a:srgbClr val="9FE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98" d="100"/>
          <a:sy n="98" d="100"/>
        </p:scale>
        <p:origin x="-49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56626-23B8-4050-AC1D-F9775AA981CE}" type="datetimeFigureOut">
              <a:rPr lang="cs-CZ" smtClean="0"/>
              <a:pPr/>
              <a:t>5.3.2013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851B768-0085-4873-8DEC-43FB368895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56626-23B8-4050-AC1D-F9775AA981CE}" type="datetimeFigureOut">
              <a:rPr lang="cs-CZ" smtClean="0"/>
              <a:pPr/>
              <a:t>5.3.2013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B768-0085-4873-8DEC-43FB368895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56626-23B8-4050-AC1D-F9775AA981CE}" type="datetimeFigureOut">
              <a:rPr lang="cs-CZ" smtClean="0"/>
              <a:pPr/>
              <a:t>5.3.2013</a:t>
            </a:fld>
            <a:endParaRPr lang="cs-CZ" dirty="0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B768-0085-4873-8DEC-43FB368895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56626-23B8-4050-AC1D-F9775AA981CE}" type="datetimeFigureOut">
              <a:rPr lang="cs-CZ" smtClean="0"/>
              <a:pPr/>
              <a:t>5.3.2013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B768-0085-4873-8DEC-43FB368895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56626-23B8-4050-AC1D-F9775AA981CE}" type="datetimeFigureOut">
              <a:rPr lang="cs-CZ" smtClean="0"/>
              <a:pPr/>
              <a:t>5.3.2013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B768-0085-4873-8DEC-43FB368895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56626-23B8-4050-AC1D-F9775AA981CE}" type="datetimeFigureOut">
              <a:rPr lang="cs-CZ" smtClean="0"/>
              <a:pPr/>
              <a:t>5.3.2013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B768-0085-4873-8DEC-43FB368895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56626-23B8-4050-AC1D-F9775AA981CE}" type="datetimeFigureOut">
              <a:rPr lang="cs-CZ" smtClean="0"/>
              <a:pPr/>
              <a:t>5.3.2013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B768-0085-4873-8DEC-43FB368895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56626-23B8-4050-AC1D-F9775AA981CE}" type="datetimeFigureOut">
              <a:rPr lang="cs-CZ" smtClean="0"/>
              <a:pPr/>
              <a:t>5.3.2013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B768-0085-4873-8DEC-43FB368895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56626-23B8-4050-AC1D-F9775AA981CE}" type="datetimeFigureOut">
              <a:rPr lang="cs-CZ" smtClean="0"/>
              <a:pPr/>
              <a:t>5.3.2013</a:t>
            </a:fld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B768-0085-4873-8DEC-43FB368895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56626-23B8-4050-AC1D-F9775AA981CE}" type="datetimeFigureOut">
              <a:rPr lang="cs-CZ" smtClean="0"/>
              <a:pPr/>
              <a:t>5.3.2013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B768-0085-4873-8DEC-43FB368895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56626-23B8-4050-AC1D-F9775AA981CE}" type="datetimeFigureOut">
              <a:rPr lang="cs-CZ" smtClean="0"/>
              <a:pPr/>
              <a:t>5.3.2013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1B768-0085-4873-8DEC-43FB368895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9656626-23B8-4050-AC1D-F9775AA981CE}" type="datetimeFigureOut">
              <a:rPr lang="cs-CZ" smtClean="0"/>
              <a:pPr/>
              <a:t>5.3.2013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851B768-0085-4873-8DEC-43FB368895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47500" lnSpcReduction="20000"/>
          </a:bodyPr>
          <a:lstStyle/>
          <a:p>
            <a:pPr>
              <a:buNone/>
              <a:defRPr/>
            </a:pPr>
            <a:r>
              <a:rPr lang="cs-CZ" sz="1700" dirty="0"/>
              <a:t>Název </a:t>
            </a:r>
            <a:r>
              <a:rPr lang="cs-CZ" sz="1700" dirty="0" err="1"/>
              <a:t>DUMu</a:t>
            </a:r>
            <a:r>
              <a:rPr lang="cs-CZ" sz="1700"/>
              <a:t>: VY_32_INOVACE_03_19_Přírodniny </a:t>
            </a:r>
            <a:r>
              <a:rPr lang="cs-CZ" sz="1700" dirty="0" smtClean="0"/>
              <a:t>a lidské výtvory - opakování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Veronika </a:t>
            </a:r>
            <a:r>
              <a:rPr lang="cs-CZ" sz="1700" dirty="0" err="1" smtClean="0"/>
              <a:t>Gábelová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jeho svět/Prvouka/Rozmanitost přírody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</a:t>
            </a:r>
            <a:r>
              <a:rPr lang="cs-CZ" sz="1700" dirty="0" smtClean="0"/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Prezentace slouží k procvičení nebo zopakování pojmů přírodnina a lidský výtvor- výrobek, živá a neživá příroda.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III.C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ověření:13.12.2012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13.12.2012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0609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/>
              <a:t>OPAKOVÁNÍ</a:t>
            </a:r>
            <a:endParaRPr lang="cs-CZ" sz="28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Svět kolem nás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7402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9491" y="404664"/>
            <a:ext cx="8260672" cy="1039427"/>
          </a:xfrm>
        </p:spPr>
        <p:txBody>
          <a:bodyPr>
            <a:noAutofit/>
          </a:bodyPr>
          <a:lstStyle/>
          <a:p>
            <a:r>
              <a:rPr lang="cs-CZ" sz="7200" dirty="0" smtClean="0"/>
              <a:t>Příroda</a:t>
            </a:r>
            <a:endParaRPr lang="cs-CZ" sz="7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1600201"/>
            <a:ext cx="8229600" cy="1612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None/>
            </a:pPr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Je vše kolem nás, co nás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pPr marL="0" indent="0">
              <a:buFont typeface="Arial" pitchFamily="34" charset="0"/>
              <a:buNone/>
            </a:pPr>
            <a:endParaRPr lang="cs-CZ" sz="4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982720"/>
            <a:ext cx="8640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Je vše, co                                   </a:t>
            </a:r>
          </a:p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člověk</a:t>
            </a:r>
            <a:r>
              <a:rPr lang="cs-CZ" sz="4400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5" y="4461927"/>
            <a:ext cx="8203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Dělí se na přírodu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26319" y="1600201"/>
            <a:ext cx="25731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p</a:t>
            </a:r>
            <a:r>
              <a:rPr lang="cs-CZ" sz="3600" b="1" dirty="0" smtClean="0">
                <a:solidFill>
                  <a:srgbClr val="C00000"/>
                </a:solidFill>
              </a:rPr>
              <a:t>otřebuje/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920" y="2246532"/>
            <a:ext cx="24545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obklopuje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81186" y="2973239"/>
            <a:ext cx="18902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/vyrobil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60197" y="2982720"/>
            <a:ext cx="23423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nevytvořil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64294" y="2264346"/>
            <a:ext cx="1346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/ živí.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04248" y="2982720"/>
            <a:ext cx="1540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/ dělá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65773" y="4461926"/>
            <a:ext cx="35814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ž</a:t>
            </a:r>
            <a:r>
              <a:rPr lang="cs-CZ" sz="3600" b="1" dirty="0" smtClean="0">
                <a:solidFill>
                  <a:srgbClr val="C00000"/>
                </a:solidFill>
              </a:rPr>
              <a:t>ivou a mrtvou.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23622" y="5108257"/>
            <a:ext cx="42659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p</a:t>
            </a:r>
            <a:r>
              <a:rPr lang="cs-CZ" sz="3600" b="1" dirty="0" smtClean="0">
                <a:solidFill>
                  <a:srgbClr val="C00000"/>
                </a:solidFill>
              </a:rPr>
              <a:t>řírodní a umělou.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47273" y="5754588"/>
            <a:ext cx="37561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ž</a:t>
            </a:r>
            <a:r>
              <a:rPr lang="cs-CZ" sz="3600" b="1" dirty="0" smtClean="0">
                <a:solidFill>
                  <a:srgbClr val="C00000"/>
                </a:solidFill>
              </a:rPr>
              <a:t>ivou a neživou.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7655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1" grpId="0"/>
      <p:bldP spid="11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3" y="764704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Věci, které člověk vytvořil pro svou potřebu, nazýváme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5800" y="1887728"/>
            <a:ext cx="37273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l</a:t>
            </a:r>
            <a:r>
              <a:rPr lang="cs-CZ" sz="4000" b="1" dirty="0" smtClean="0">
                <a:solidFill>
                  <a:srgbClr val="FF0000"/>
                </a:solidFill>
              </a:rPr>
              <a:t>idské výtvory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41007" y="1970268"/>
            <a:ext cx="4619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10011" y="1970268"/>
            <a:ext cx="19928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výrobky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0694" y="2951946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Předměty, které člověk nevytvořil</a:t>
            </a:r>
          </a:p>
          <a:p>
            <a:r>
              <a:rPr lang="cs-CZ" sz="2800" dirty="0" smtClean="0"/>
              <a:t>nazýváme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7153" y="4077072"/>
            <a:ext cx="28216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přírodniny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39333" y="4138627"/>
            <a:ext cx="27671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ělíme je na </a:t>
            </a:r>
            <a:endParaRPr lang="cs-CZ" sz="3200" dirty="0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3764943" y="4869160"/>
            <a:ext cx="807057" cy="73227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572000" y="4869160"/>
            <a:ext cx="864096" cy="72974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906201" y="5601434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živé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5598902"/>
            <a:ext cx="16321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neživé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552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9" grpId="0"/>
      <p:bldP spid="10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Hledej přírodniny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44636" y="1695087"/>
            <a:ext cx="3491860" cy="4038169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6317" y="1660158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mrk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667263" y="1660158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rohlík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75693" y="2235538"/>
            <a:ext cx="619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5026" y="1675771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míč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8478" y="3059668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popel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7243" y="3706834"/>
            <a:ext cx="718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pepř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28084" y="3706834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zmrzlina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93971" y="1675771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jetel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44942" y="1660158"/>
            <a:ext cx="712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71604" y="2235538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chléb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43366" y="3043646"/>
            <a:ext cx="779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17149" y="2235538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kniha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04757" y="3043646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mýdlo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5408" y="4571836"/>
            <a:ext cx="542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03667" y="3043646"/>
            <a:ext cx="582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kůň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72408" y="3708132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86616" y="3706834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peří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904757" y="3706834"/>
            <a:ext cx="9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peřina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49165" y="457573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kůže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9000" y="4571836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traktor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86616" y="3043646"/>
            <a:ext cx="798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60406" y="3692052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židle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29365" y="3059668"/>
            <a:ext cx="7585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dýně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321191" y="1660158"/>
            <a:ext cx="728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bota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16316" y="2235538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svetr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764840" y="2235538"/>
            <a:ext cx="5405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led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305373" y="2235538"/>
            <a:ext cx="944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pudink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40523" y="4571836"/>
            <a:ext cx="946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886616" y="4571836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vrabec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888091" y="4571836"/>
            <a:ext cx="564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nůž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03289" y="5213536"/>
            <a:ext cx="1140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diamant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608635" y="5213536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bláto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493971" y="5213536"/>
            <a:ext cx="1127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koberec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669710" y="5213536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tráva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681899" y="5213536"/>
            <a:ext cx="86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beton</a:t>
            </a:r>
            <a:endParaRPr lang="cs-CZ" dirty="0"/>
          </a:p>
        </p:txBody>
      </p:sp>
      <p:sp>
        <p:nvSpPr>
          <p:cNvPr id="42" name="Zaoblený obdélníkový popisek 41"/>
          <p:cNvSpPr/>
          <p:nvPr/>
        </p:nvSpPr>
        <p:spPr>
          <a:xfrm>
            <a:off x="316317" y="1660158"/>
            <a:ext cx="5136352" cy="4433138"/>
          </a:xfrm>
          <a:prstGeom prst="wedgeRoundRectCallout">
            <a:avLst>
              <a:gd name="adj1" fmla="val 50631"/>
              <a:gd name="adj2" fmla="val 57785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5452669" y="5749559"/>
            <a:ext cx="6314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latin typeface="Batang" pitchFamily="18" charset="-127"/>
                <a:ea typeface="Batang" pitchFamily="18" charset="-127"/>
              </a:rPr>
              <a:t>?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5544636" y="5959261"/>
            <a:ext cx="2993127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VÝROBKY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55498" y="5864695"/>
            <a:ext cx="7696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mrk, jetel, led, kost, popel, dýně, voda, půda, kůň, pepř, růže, peří,</a:t>
            </a:r>
          </a:p>
          <a:p>
            <a:r>
              <a:rPr lang="cs-CZ" dirty="0" smtClean="0"/>
              <a:t>kůže, vrabec, diamant, bláto, tráva</a:t>
            </a:r>
            <a:endParaRPr lang="cs-CZ" dirty="0"/>
          </a:p>
        </p:txBody>
      </p:sp>
      <p:sp>
        <p:nvSpPr>
          <p:cNvPr id="46" name="Pěticípá hvězda 45"/>
          <p:cNvSpPr/>
          <p:nvPr/>
        </p:nvSpPr>
        <p:spPr>
          <a:xfrm>
            <a:off x="203289" y="5959261"/>
            <a:ext cx="442008" cy="457200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101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48148E-6 L 0.22205 0.04005 C 0.26857 0.04908 0.33819 0.05394 0.41076 0.05394 C 0.49357 0.05394 0.55989 0.04908 0.60642 0.04005 L 0.82864 -1.48148E-6 " pathEditMode="relative" rAng="0" ptsTypes="FffFF">
                                      <p:cBhvr>
                                        <p:cTn id="1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424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7037E-6 L 0.1184 0.03796 C 0.1434 0.04722 0.18073 0.05208 0.21945 0.05208 C 0.26389 0.05208 0.29931 0.04722 0.32431 0.03796 L 0.4434 3.7037E-6 " pathEditMode="relative" rAng="0" ptsTypes="FffFF">
                                      <p:cBhvr>
                                        <p:cTn id="1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170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22222E-6 L 0.05347 0.03796 C 0.06475 0.04722 0.08159 0.05208 0.09913 0.05208 C 0.11909 0.05208 0.13507 0.04722 0.14652 0.03796 L 0.20034 2.22222E-6 " pathEditMode="relative" rAng="0" ptsTypes="FffFF">
                                      <p:cBhvr>
                                        <p:cTn id="1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17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85185E-6 L 0.23143 0.03796 C 0.28039 0.04722 0.3533 0.05209 0.42917 0.05209 C 0.51563 0.05209 0.58473 0.04722 0.63438 0.03796 L 0.86754 -1.85185E-6 " pathEditMode="relative" rAng="0" ptsTypes="FffFF">
                                      <p:cBhvr>
                                        <p:cTn id="1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368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33333E-6 L 0.15989 0.03796 C 0.19375 0.04722 0.2441 0.05208 0.2967 0.05208 C 0.35642 0.05208 0.40416 0.04722 0.43854 0.03796 L 0.59982 3.33333E-6 " pathEditMode="relative" rAng="0" ptsTypes="FffFF">
                                      <p:cBhvr>
                                        <p:cTn id="1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983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85185E-6 L 0.11702 0.03796 C 0.14167 0.04722 0.17847 0.05209 0.21684 0.05209 C 0.26059 0.05209 0.29566 0.04722 0.32066 0.03796 L 0.43872 -1.85185E-6 " pathEditMode="relative" rAng="0" ptsTypes="FffFF">
                                      <p:cBhvr>
                                        <p:cTn id="1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27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02326 0.03796 C 0.02813 0.04722 0.03559 0.05209 0.04323 0.05209 C 0.05208 0.05209 0.05903 0.04722 0.06406 0.03796 L 0.08767 -1.85185E-6 " pathEditMode="relative" rAng="0" ptsTypes="FffFF">
                                      <p:cBhvr>
                                        <p:cTn id="1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75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11111E-6 L 0.18403 0.03796 C 0.22292 0.04722 0.2809 0.05208 0.34132 0.05208 C 0.41007 0.05208 0.4651 0.04722 0.50469 0.03796 L 0.6901 -1.11111E-6 " pathEditMode="relative" rAng="0" ptsTypes="FffFF">
                                      <p:cBhvr>
                                        <p:cTn id="1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497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59259E-6 L 0.15729 0.03797 C 0.19045 0.04722 0.24011 0.05209 0.29167 0.05209 C 0.35035 0.05209 0.3974 0.04722 0.43108 0.03797 L 0.58959 -2.59259E-6 " pathEditMode="relative" rAng="0" ptsTypes="FffFF">
                                      <p:cBhvr>
                                        <p:cTn id="1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479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43 -0.0044 L 0.0559 0.03357 C 0.06719 0.04283 0.08403 0.04769 0.10156 0.04769 C 0.12153 0.04769 0.1375 0.04283 0.14896 0.03357 L 0.20278 -0.0044 " pathEditMode="relative" rAng="0" ptsTypes="FffFF">
                                      <p:cBhvr>
                                        <p:cTn id="1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17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48148E-6 L 0.14254 0.03796 C 0.17257 0.04722 0.21754 0.05208 0.26424 0.05208 C 0.31754 0.05208 0.36025 0.04722 0.3908 0.03796 L 0.53438 -1.48148E-6 " pathEditMode="relative" rAng="0" ptsTypes="FffFF">
                                      <p:cBhvr>
                                        <p:cTn id="1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19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22222E-6 L 0.05347 0.03796 C 0.06475 0.04722 0.08159 0.05208 0.09913 0.05208 C 0.11909 0.05208 0.13507 0.04722 0.14652 0.03796 L 0.20034 2.22222E-6 " pathEditMode="relative" rAng="0" ptsTypes="FffFF">
                                      <p:cBhvr>
                                        <p:cTn id="18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17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96296E-6 L 0.18021 0.03796 C 0.21823 0.04722 0.275 0.05208 0.33403 0.05208 C 0.40139 0.05208 0.45521 0.04722 0.49392 0.03796 L 0.67535 2.96296E-6 " pathEditMode="relative" rAng="0" ptsTypes="FffFF">
                                      <p:cBhvr>
                                        <p:cTn id="19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67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96296E-6 L 0.17396 0.03796 C 0.21059 0.04722 0.26545 0.05208 0.3224 0.05208 C 0.3875 0.05208 0.43941 0.04722 0.47674 0.03796 L 0.65191 2.96296E-6 " pathEditMode="relative" rAng="0" ptsTypes="FffFF">
                                      <p:cBhvr>
                                        <p:cTn id="19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587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22222E-6 L 0.05347 0.03796 C 0.06475 0.04722 0.08159 0.05208 0.09913 0.05208 C 0.11909 0.05208 0.13507 0.04722 0.14652 0.03796 L 0.20034 2.22222E-6 " pathEditMode="relative" rAng="0" ptsTypes="FffFF">
                                      <p:cBhvr>
                                        <p:cTn id="20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17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48148E-6 L 0.10468 0.03935 C 0.12708 0.04907 0.16024 0.05417 0.19461 0.05417 C 0.23368 0.05417 0.26527 0.04907 0.28767 0.03935 L 0.39375 1.48148E-6 " pathEditMode="relative" rAng="0" ptsTypes="FffFF">
                                      <p:cBhvr>
                                        <p:cTn id="2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88" y="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22222E-6 L 0.12014 0.03796 C 0.14549 0.04722 0.18369 0.05208 0.22327 0.05208 C 0.26823 0.05208 0.304 0.04722 0.33004 0.03796 L 0.45157 2.22222E-6 " pathEditMode="relative" rAng="0" ptsTypes="FffFF">
                                      <p:cBhvr>
                                        <p:cTn id="2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69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21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2" fill="hold">
                      <p:stCondLst>
                        <p:cond delay="0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2" grpId="0"/>
      <p:bldP spid="15" grpId="0"/>
      <p:bldP spid="19" grpId="0"/>
      <p:bldP spid="20" grpId="0"/>
      <p:bldP spid="21" grpId="0"/>
      <p:bldP spid="23" grpId="0"/>
      <p:bldP spid="25" grpId="0"/>
      <p:bldP spid="27" grpId="0"/>
      <p:bldP spid="30" grpId="0"/>
      <p:bldP spid="33" grpId="0"/>
      <p:bldP spid="35" grpId="0"/>
      <p:bldP spid="36" grpId="0"/>
      <p:bldP spid="38" grpId="0"/>
      <p:bldP spid="42" grpId="0" animBg="1"/>
      <p:bldP spid="43" grpId="0"/>
      <p:bldP spid="44" grpId="0" animBg="1"/>
      <p:bldP spid="45" grpId="0"/>
      <p:bldP spid="4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1" y="657562"/>
            <a:ext cx="70423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Poznej základní živé přírodniny.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1" y="1412776"/>
            <a:ext cx="16065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houby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79439" y="1412774"/>
            <a:ext cx="17347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rostliny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6858" y="4221088"/>
            <a:ext cx="28857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živočichové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41421" y="4221086"/>
            <a:ext cx="10054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lidé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395536" y="2204864"/>
            <a:ext cx="3328370" cy="187220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1387" y="2117562"/>
            <a:ext cx="1345437" cy="202571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6824" y="2117562"/>
            <a:ext cx="1359449" cy="20468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088" y="4899225"/>
            <a:ext cx="2337620" cy="156485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1908" y="4924609"/>
            <a:ext cx="1275606" cy="17008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0072" y="4838980"/>
            <a:ext cx="1404050" cy="1872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329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421" y="1538360"/>
            <a:ext cx="2698343" cy="179889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6080" y="3692770"/>
            <a:ext cx="4485049" cy="25228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567219"/>
            <a:ext cx="2824614" cy="1694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31" y="3719628"/>
            <a:ext cx="4016648" cy="2496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764" y="1500216"/>
            <a:ext cx="3274722" cy="1837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ástupný symbol pro obsah 2"/>
          <p:cNvSpPr txBox="1">
            <a:spLocks/>
          </p:cNvSpPr>
          <p:nvPr/>
        </p:nvSpPr>
        <p:spPr>
          <a:xfrm>
            <a:off x="310307" y="1584822"/>
            <a:ext cx="4038600" cy="676672"/>
          </a:xfrm>
          <a:prstGeom prst="rect">
            <a:avLst/>
          </a:prstGeom>
        </p:spPr>
        <p:txBody>
          <a:bodyPr/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bg1"/>
                </a:solidFill>
              </a:rPr>
              <a:t>VODA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Zástupný symbol pro obsah 3"/>
          <p:cNvSpPr txBox="1">
            <a:spLocks/>
          </p:cNvSpPr>
          <p:nvPr/>
        </p:nvSpPr>
        <p:spPr>
          <a:xfrm>
            <a:off x="3017742" y="1588182"/>
            <a:ext cx="4038600" cy="720080"/>
          </a:xfrm>
          <a:prstGeom prst="rect">
            <a:avLst/>
          </a:prstGeom>
        </p:spPr>
        <p:txBody>
          <a:bodyPr/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VZDUCH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542552" y="3859607"/>
            <a:ext cx="4038600" cy="6766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PŮDA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6133606" y="1732198"/>
            <a:ext cx="2749566" cy="115212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TEPLO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A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SVĚTLO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4645094" y="3719628"/>
            <a:ext cx="3395773" cy="676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NEROSTY A HORNINY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Nadpis 13"/>
          <p:cNvSpPr txBox="1">
            <a:spLocks noGrp="1"/>
          </p:cNvSpPr>
          <p:nvPr>
            <p:ph type="title"/>
          </p:nvPr>
        </p:nvSpPr>
        <p:spPr>
          <a:xfrm>
            <a:off x="162525" y="529204"/>
            <a:ext cx="86565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Poznej základní neživé přírodniny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37018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 build="p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je typické pro živou přírodninu?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62236" y="2132856"/>
            <a:ext cx="403860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potřebuje potravu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860032" y="5949478"/>
            <a:ext cx="4038600" cy="576064"/>
          </a:xfrm>
          <a:prstGeom prst="rect">
            <a:avLst/>
          </a:prstGeom>
        </p:spPr>
        <p:txBody>
          <a:bodyPr/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dýchá 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716016" y="3068859"/>
            <a:ext cx="4038600" cy="5762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rozmnožuje se 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717963" y="3673421"/>
            <a:ext cx="4038600" cy="574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roste</a:t>
            </a: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5536" y="5949280"/>
            <a:ext cx="4038600" cy="5762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umírá</a:t>
            </a: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706848" y="4444978"/>
            <a:ext cx="4038600" cy="5762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vylučuje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83940" y="5161596"/>
            <a:ext cx="4038600" cy="5762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vyvíjí se  </a:t>
            </a:r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748308" y="5185410"/>
            <a:ext cx="4038600" cy="5762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pohybuje se </a:t>
            </a:r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716016" y="2272977"/>
            <a:ext cx="4038600" cy="576064"/>
          </a:xfrm>
        </p:spPr>
        <p:txBody>
          <a:bodyPr/>
          <a:lstStyle/>
          <a:p>
            <a:r>
              <a:rPr lang="cs-CZ" dirty="0" smtClean="0"/>
              <a:t>nepřijímá potravu</a:t>
            </a:r>
            <a:endParaRPr lang="cs-CZ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262236" y="2884295"/>
            <a:ext cx="4038600" cy="576064"/>
          </a:xfrm>
          <a:prstGeom prst="rect">
            <a:avLst/>
          </a:prstGeom>
        </p:spPr>
        <p:txBody>
          <a:bodyPr/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nedýchá </a:t>
            </a:r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262236" y="3645123"/>
            <a:ext cx="2130896" cy="5762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nehýbe se </a:t>
            </a:r>
            <a:endParaRPr lang="cs-CZ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283940" y="4444977"/>
            <a:ext cx="2058888" cy="5762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nevylučuje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578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Ovál 49"/>
          <p:cNvSpPr/>
          <p:nvPr/>
        </p:nvSpPr>
        <p:spPr>
          <a:xfrm>
            <a:off x="4726952" y="1638454"/>
            <a:ext cx="4104456" cy="4248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Najdi slovo, které do skupiny nepatří.</a:t>
            </a: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273461" y="1617355"/>
            <a:ext cx="4176464" cy="4248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091316"/>
            <a:ext cx="31683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/>
              <a:t>ŽIVÁ</a:t>
            </a:r>
            <a:endParaRPr lang="cs-CZ" sz="8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11903" y="2167125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PÍSEK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9492" y="3568369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MECH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88071" y="4805821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UHLÍ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79014" y="2566990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KOPR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79014" y="4243844"/>
            <a:ext cx="639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DUB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09907" y="3436979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BLESK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35998" y="4403157"/>
            <a:ext cx="891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PLÍSEŇ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39483" y="2906650"/>
            <a:ext cx="849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TEPLO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58295" y="2950210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RACEK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45712" y="4059178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OVES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48994" y="5085184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PULEC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1857" y="4230089"/>
            <a:ext cx="891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BEDLA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95686" y="1679541"/>
            <a:ext cx="981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PSTRUH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83855" y="4613176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KROUPA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839393" y="2190327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HAD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00980" y="4805821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ZAJÍC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908988" y="5454516"/>
            <a:ext cx="558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SŮL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377520" y="5175153"/>
            <a:ext cx="1090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KŘEMEN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23235" y="2537318"/>
            <a:ext cx="886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SKÁLA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64609" y="2022096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SNÍH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80756" y="2374993"/>
            <a:ext cx="936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VČELA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095876" y="2765544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RAK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92481" y="3059668"/>
            <a:ext cx="976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PRACH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920623" y="3100971"/>
            <a:ext cx="375295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NEŽIVÁ</a:t>
            </a:r>
            <a:endParaRPr lang="cs-CZ" sz="8000" dirty="0"/>
          </a:p>
        </p:txBody>
      </p:sp>
      <p:sp>
        <p:nvSpPr>
          <p:cNvPr id="3" name="Pěticípá hvězda 2"/>
          <p:cNvSpPr/>
          <p:nvPr/>
        </p:nvSpPr>
        <p:spPr>
          <a:xfrm>
            <a:off x="181476" y="5886925"/>
            <a:ext cx="680185" cy="672661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1095876" y="6223255"/>
            <a:ext cx="796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NEŽIVÁ : sníh, písek, skála, prach, teplo, blesk, uhlí, kroupa, křemen, sůl.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7260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-0.02292 C -0.05209 -0.025 -0.00087 -0.02662 0.05138 -0.02292 C 0.0927 -0.0132 0.0677 -0.01991 0.12569 7.40741E-7 C 0.14444 0.00648 0.15937 0.01829 0.17847 0.02106 C 0.20468 0.01921 0.22812 0.0118 0.25416 0.00949 C 0.28246 0.0118 0.31024 0.01389 0.33819 0.01898 C 0.35416 0.02616 0.36892 0.02176 0.3842 0.01528 C 0.38611 0.01343 0.38784 0.01111 0.38993 0.00949 C 0.39114 0.00856 0.39305 0.0088 0.39427 0.00764 C 0.39618 0.00555 0.39774 0.00231 0.39982 7.40741E-7 C 0.40121 -0.00139 0.40277 -0.00255 0.40416 -0.0037 C 0.40902 -0.01343 0.41111 -0.02199 0.41822 -0.02847 C 0.42239 -0.03634 0.42586 -0.03634 0.43125 -0.0419 C 0.43385 -0.04468 0.43559 -0.04861 0.43836 -0.05139 C 0.4427 -0.05556 0.44757 -0.05857 0.44982 -0.06482 " pathEditMode="relative" rAng="0" ptsTypes="ffffffffffffffA">
                                      <p:cBhvr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-0.02292 C -0.05209 -0.025 -0.00087 -0.02662 0.05138 -0.02292 C 0.0927 -0.0132 0.0677 -0.01991 0.12569 7.40741E-7 C 0.14444 0.00648 0.15937 0.01829 0.17847 0.02106 C 0.20468 0.01921 0.22812 0.0118 0.25416 0.00949 C 0.28246 0.0118 0.31024 0.01389 0.33819 0.01898 C 0.35416 0.02616 0.36892 0.02176 0.3842 0.01528 C 0.38611 0.01343 0.38784 0.01111 0.38993 0.00949 C 0.39114 0.00856 0.39305 0.0088 0.39427 0.00764 C 0.39618 0.00555 0.39774 0.00231 0.39982 7.40741E-7 C 0.40121 -0.00139 0.40277 -0.00255 0.40416 -0.0037 C 0.40902 -0.01343 0.41111 -0.02199 0.41822 -0.02847 C 0.42239 -0.03634 0.42586 -0.03634 0.43125 -0.0419 C 0.43385 -0.04468 0.43559 -0.04861 0.43836 -0.05139 C 0.4427 -0.05556 0.44757 -0.05857 0.44982 -0.06482 " pathEditMode="relative" rAng="0" ptsTypes="ffffffffffffffA">
                                      <p:cBhvr>
                                        <p:cTn id="7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-0.02292 C -0.04497 -0.025 0.01337 -0.02662 0.07291 -0.02292 C 0.11996 -0.01319 0.09149 -0.01991 0.15764 -1.48148E-6 C 0.17899 0.00648 0.19601 0.01829 0.21771 0.02107 C 0.24757 0.01921 0.2743 0.01181 0.30399 0.00949 C 0.33611 0.01181 0.36788 0.01389 0.39965 0.01898 C 0.41788 0.02616 0.43472 0.02176 0.45208 0.01528 C 0.45416 0.01343 0.45625 0.01111 0.45868 0.00949 C 0.45989 0.00857 0.46215 0.0088 0.46354 0.00764 C 0.4658 0.00556 0.46753 0.00232 0.46979 -1.48148E-6 C 0.47153 -0.00139 0.47326 -0.00254 0.47482 -0.0037 C 0.48038 -0.01342 0.48264 -0.02199 0.4908 -0.02847 C 0.49566 -0.03634 0.49948 -0.03634 0.50573 -0.0419 C 0.50868 -0.04467 0.51059 -0.04861 0.51371 -0.05139 C 0.51875 -0.05555 0.5243 -0.05856 0.52691 -0.06481 " pathEditMode="relative" rAng="0" ptsTypes="ffffffffffffffA">
                                      <p:cBhvr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63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-0.02292 C -0.05209 -0.025 -0.00087 -0.02662 0.05138 -0.02292 C 0.0927 -0.0132 0.0677 -0.01991 0.12569 7.40741E-7 C 0.14444 0.00648 0.15937 0.01829 0.17847 0.02106 C 0.20468 0.01921 0.22812 0.0118 0.25416 0.00949 C 0.28246 0.0118 0.31024 0.01389 0.33819 0.01898 C 0.35416 0.02616 0.36892 0.02176 0.3842 0.01528 C 0.38611 0.01343 0.38784 0.01111 0.38993 0.00949 C 0.39114 0.00856 0.39305 0.0088 0.39427 0.00764 C 0.39618 0.00555 0.39774 0.00231 0.39982 7.40741E-7 C 0.40121 -0.00139 0.40277 -0.00255 0.40416 -0.0037 C 0.40902 -0.01343 0.41111 -0.02199 0.41822 -0.02847 C 0.42239 -0.03634 0.42586 -0.03634 0.43125 -0.0419 C 0.43385 -0.04468 0.43559 -0.04861 0.43836 -0.05139 C 0.4427 -0.05556 0.44757 -0.05857 0.44982 -0.06482 " pathEditMode="relative" rAng="0" ptsTypes="ffffffffffffffA">
                                      <p:cBhvr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-0.02292 C -0.05209 -0.025 -0.00087 -0.02662 0.05138 -0.02292 C 0.0927 -0.0132 0.0677 -0.01991 0.12569 7.40741E-7 C 0.14444 0.00648 0.15937 0.01829 0.17847 0.02106 C 0.20468 0.01921 0.22812 0.0118 0.25416 0.00949 C 0.28246 0.0118 0.31024 0.01389 0.33819 0.01898 C 0.35416 0.02616 0.36892 0.02176 0.3842 0.01528 C 0.38611 0.01343 0.38784 0.01111 0.38993 0.00949 C 0.39114 0.00856 0.39305 0.0088 0.39427 0.00764 C 0.39618 0.00555 0.39774 0.00231 0.39982 7.40741E-7 C 0.40121 -0.00139 0.40277 -0.00255 0.40416 -0.0037 C 0.40902 -0.01343 0.41111 -0.02199 0.41822 -0.02847 C 0.42239 -0.03634 0.42586 -0.03634 0.43125 -0.0419 C 0.43385 -0.04468 0.43559 -0.04861 0.43836 -0.05139 C 0.4427 -0.05556 0.44757 -0.05857 0.44982 -0.06482 " pathEditMode="relative" rAng="0" ptsTypes="ffffffffffffffA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-0.02292 C -0.05608 -0.025 -0.00886 -0.02662 0.03941 -0.02292 C 0.0776 -0.0132 0.05451 -0.01991 0.10816 7.40741E-7 C 0.12534 0.00648 0.13923 0.01829 0.15677 0.02106 C 0.18107 0.01921 0.20277 0.0118 0.22673 0.00949 C 0.25295 0.0118 0.27864 0.01389 0.30434 0.01898 C 0.31909 0.02616 0.33281 0.02176 0.34687 0.01528 C 0.34861 0.01343 0.35034 0.01111 0.35225 0.00949 C 0.35329 0.00856 0.35503 0.0088 0.35625 0.00764 C 0.35798 0.00555 0.35937 0.00231 0.36128 7.40741E-7 C 0.36267 -0.00139 0.36406 -0.00255 0.36545 -0.0037 C 0.36979 -0.01343 0.3717 -0.02199 0.37829 -0.02847 C 0.38229 -0.03634 0.38541 -0.03634 0.39045 -0.0419 C 0.39288 -0.04468 0.39444 -0.04861 0.39704 -0.05139 C 0.40104 -0.05556 0.40538 -0.05857 0.40763 -0.06482 " pathEditMode="relative" rAng="0" ptsTypes="ffffffffffffffA">
                                      <p:cBhvr>
                                        <p:cTn id="9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590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7 C 0.05226 -0.00208 0.10347 -0.0037 0.15573 3.7037E-7 C 0.19705 0.00972 0.17205 0.00301 0.23004 0.02292 C 0.24879 0.0294 0.26372 0.0412 0.28281 0.04398 C 0.30903 0.04213 0.33247 0.03472 0.35851 0.03241 C 0.38681 0.03472 0.41459 0.03681 0.44236 0.0419 C 0.45851 0.04907 0.47309 0.04468 0.48854 0.03819 C 0.49045 0.03634 0.49219 0.03403 0.49427 0.03241 C 0.49531 0.03148 0.4974 0.03171 0.49861 0.03056 C 0.50052 0.02847 0.50209 0.02523 0.50417 0.02292 C 0.50556 0.02153 0.50712 0.02037 0.50851 0.01921 C 0.51337 0.00949 0.51545 0.00093 0.52257 -0.00556 C 0.52674 -0.01343 0.53021 -0.01343 0.53559 -0.01898 C 0.5382 -0.02176 0.53976 -0.02569 0.54254 -0.02847 C 0.54705 -0.03264 0.55191 -0.03565 0.55417 -0.0419 " pathEditMode="relative" rAng="0" ptsTypes="ffffffffffffffA">
                                      <p:cBhvr>
                                        <p:cTn id="10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7 C 0.05226 -0.00208 0.10347 -0.0037 0.15573 3.7037E-7 C 0.19705 0.00972 0.17205 0.00301 0.23004 0.02292 C 0.24879 0.0294 0.26372 0.0412 0.28281 0.04398 C 0.30903 0.04213 0.33247 0.03472 0.35851 0.03241 C 0.38681 0.03472 0.41459 0.03681 0.44236 0.0419 C 0.45851 0.04907 0.47309 0.04468 0.48854 0.03819 C 0.49045 0.03634 0.49219 0.03403 0.49427 0.03241 C 0.49531 0.03148 0.4974 0.03171 0.49861 0.03056 C 0.50052 0.02847 0.50209 0.02523 0.50417 0.02292 C 0.50556 0.02153 0.50712 0.02037 0.50851 0.01921 C 0.51337 0.00949 0.51545 0.00093 0.52257 -0.00556 C 0.52674 -0.01343 0.53021 -0.01343 0.53559 -0.01898 C 0.5382 -0.02176 0.53976 -0.02569 0.54254 -0.02847 C 0.54705 -0.03264 0.55191 -0.03565 0.55417 -0.0419 " pathEditMode="relative" rAng="0" ptsTypes="ffffffffffffffA">
                                      <p:cBhvr>
                                        <p:cTn id="10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96296E-6 C 0.03385 0.00232 0.06736 0.00324 0.10156 -2.96296E-6 C 0.12847 -0.00625 0.11215 -0.00208 0.15017 -0.01597 C 0.16232 -0.02014 0.17222 -0.02754 0.18454 -0.02986 C 0.20191 -0.0287 0.21701 -0.02338 0.2342 -0.02222 C 0.2526 -0.02338 0.27083 -0.02546 0.28906 -0.0287 C 0.29965 -0.03287 0.30902 -0.03078 0.31927 -0.02546 C 0.32031 -0.02453 0.3217 -0.02338 0.32291 -0.02222 C 0.32361 -0.02129 0.325 -0.02129 0.32586 -0.02014 C 0.32708 -0.01921 0.32812 -0.0169 0.32951 -0.01597 C 0.33038 -0.01481 0.33142 -0.01389 0.33211 -0.01273 C 0.33541 -0.00625 0.33663 -2.96296E-6 0.34149 0.0044 C 0.34409 0.00973 0.34635 0.00973 0.35 0.01389 C 0.35173 0.01505 0.3526 0.01829 0.35451 0.02037 C 0.35746 0.02246 0.36059 0.02454 0.36232 0.0301 " pathEditMode="relative" rAng="0" ptsTypes="ffffffffffffffA">
                                      <p:cBhvr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434 -0.02292 C -0.05209 -0.025 -0.00087 -0.02662 0.05138 -0.02292 C 0.0927 -0.0132 0.0677 -0.01991 0.12569 7.40741E-7 C 0.14444 0.00648 0.15937 0.01829 0.17847 0.02106 C 0.20468 0.01921 0.22812 0.0118 0.25416 0.00949 C 0.28246 0.0118 0.31024 0.01389 0.33819 0.01898 C 0.35416 0.02616 0.36892 0.02176 0.3842 0.01528 C 0.38611 0.01343 0.38784 0.01111 0.38993 0.00949 C 0.39114 0.00856 0.39305 0.0088 0.39427 0.00764 C 0.39618 0.00555 0.39774 0.00231 0.39982 7.40741E-7 C 0.40121 -0.00139 0.40277 -0.00255 0.40416 -0.0037 C 0.40902 -0.01343 0.41111 -0.02199 0.41822 -0.02847 C 0.42239 -0.03634 0.42586 -0.03634 0.43125 -0.0419 C 0.43385 -0.04468 0.43559 -0.04861 0.43836 -0.05139 C 0.4427 -0.05556 0.44757 -0.05857 0.44982 -0.06482 " pathEditMode="relative" rAng="0" ptsTypes="ffffffffffffffA">
                                      <p:cBhvr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708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5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Najdi slovo, které do skupiny nepatří.</a:t>
            </a: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273461" y="1617355"/>
            <a:ext cx="4176464" cy="42484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" name="Ovál 4"/>
          <p:cNvSpPr/>
          <p:nvPr/>
        </p:nvSpPr>
        <p:spPr>
          <a:xfrm>
            <a:off x="4726952" y="1638454"/>
            <a:ext cx="4104456" cy="4248472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091316"/>
            <a:ext cx="31683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/>
              <a:t>ŽIVÁ</a:t>
            </a:r>
            <a:endParaRPr lang="cs-CZ" sz="8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20623" y="3100971"/>
            <a:ext cx="375295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NEŽIVÁ</a:t>
            </a:r>
            <a:endParaRPr lang="cs-CZ" sz="8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98287" y="1680025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LÍPA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13136" y="1982459"/>
            <a:ext cx="692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DÉŠŤ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525502" y="2906650"/>
            <a:ext cx="950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ŽELEZO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405954" y="5454516"/>
            <a:ext cx="835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DUHA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229169" y="4243844"/>
            <a:ext cx="990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SVĚTLO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904050" y="2958189"/>
            <a:ext cx="1124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VZDUCH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064350" y="4424199"/>
            <a:ext cx="803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PÁRA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521463" y="4621155"/>
            <a:ext cx="849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TEPLO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500527" y="2866849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ROPA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505418" y="2049357"/>
            <a:ext cx="803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KOZA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521463" y="2351791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HŘIB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314578" y="2426668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ŠVESTKA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332806" y="5085184"/>
            <a:ext cx="577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LEV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314578" y="4805821"/>
            <a:ext cx="6303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DÍTĚ</a:t>
            </a:r>
            <a:endParaRPr lang="cs-CZ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525502" y="4213408"/>
            <a:ext cx="973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KOKOS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713136" y="5175153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LEN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997907" y="4582740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MRKEV</a:t>
            </a:r>
            <a:endParaRPr lang="cs-CZ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505418" y="4998466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SÍRA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753176" y="2497517"/>
            <a:ext cx="604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BÝK</a:t>
            </a:r>
            <a:endParaRPr lang="cs-CZ" b="1" dirty="0"/>
          </a:p>
        </p:txBody>
      </p:sp>
      <p:sp>
        <p:nvSpPr>
          <p:cNvPr id="50" name="Pěticípá hvězda 49"/>
          <p:cNvSpPr/>
          <p:nvPr/>
        </p:nvSpPr>
        <p:spPr>
          <a:xfrm>
            <a:off x="181476" y="5886925"/>
            <a:ext cx="680185" cy="672661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1095876" y="6223255"/>
            <a:ext cx="7039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ŽIVÁ : lípa, koza, švestka, býk, len, hřib, kokos, mrkev, dítě, lev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899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1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2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3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4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-0.00782 0.00717 -0.0132 0.01782 -0.02136 0.02477 C -0.03108 0.0331 -0.04063 0.03704 -0.0514 0.0419 C -0.07553 0.05301 -0.09758 0.06782 -0.12292 0.07245 C -0.13542 0.08264 -0.14844 0.08217 -0.16285 0.08379 C -0.18369 0.08889 -0.20469 0.09421 -0.2257 0.09722 C -0.27153 0.11204 -0.36719 0.09537 -0.36719 0.09537 C -0.37848 0.08449 -0.37379 0.08889 -0.38143 0.08194 C -0.38386 0.07963 -0.38994 0.07824 -0.38994 0.07824 C -0.39133 0.07685 -0.39271 0.07523 -0.39428 0.0743 C -0.39601 0.07338 -0.39827 0.07361 -0.40001 0.07245 C -0.40122 0.07153 -0.40157 0.06944 -0.40278 0.06852 C -0.40417 0.06736 -0.41199 0.06504 -0.41285 0.06481 C -0.41824 0.06018 -0.42414 0.05694 -0.43004 0.05347 C -0.43699 0.04954 -0.44271 0.04329 -0.45001 0.04004 C -0.4606 0.02592 -0.44862 0.04004 -0.45851 0.03241 C -0.46407 0.02801 -0.46685 0.01898 -0.47292 0.01528 " pathEditMode="relative" ptsTypes="ffffffffffffffffA">
                                      <p:cBhvr>
                                        <p:cTn id="4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33333E-6 C -0.00851 0.00764 -0.01424 0.01945 -0.02292 0.02686 C -0.03316 0.03611 -0.0434 0.04028 -0.05486 0.04561 C -0.08073 0.05787 -0.10417 0.07408 -0.13125 0.07917 C -0.14462 0.09028 -0.15851 0.08982 -0.17378 0.09144 C -0.19601 0.09699 -0.2184 0.10278 -0.2408 0.10625 C -0.28976 0.12246 -0.39184 0.10417 -0.39184 0.1044 C -0.40382 0.09213 -0.39878 0.09699 -0.40694 0.08936 C -0.40955 0.08681 -0.41615 0.08542 -0.41615 0.08565 C -0.41753 0.0838 -0.4191 0.08218 -0.42066 0.08102 C -0.42257 0.0801 -0.425 0.08033 -0.42674 0.07917 C -0.42812 0.07801 -0.42847 0.0757 -0.42986 0.07477 C -0.43125 0.07361 -0.43958 0.07107 -0.44045 0.07084 C -0.44618 0.06574 -0.4526 0.06204 -0.45885 0.05834 C -0.46632 0.05394 -0.4724 0.04723 -0.48021 0.04375 C -0.49149 0.02824 -0.47865 0.04375 -0.48924 0.03542 C -0.49514 0.03056 -0.49809 0.02061 -0.50451 0.01667 " pathEditMode="relative" rAng="0" ptsTypes="ffffffffffffffffA">
                                      <p:cBhvr>
                                        <p:cTn id="5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26" y="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31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9" grpId="0"/>
      <p:bldP spid="5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Urči, zda je věta správně.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913424"/>
            <a:ext cx="5961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Svět kolem nás je tvořen přírodou a lidskými výtvory.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564904"/>
            <a:ext cx="66271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Přírodniny jsou věci, které člověk vyrobil pro svou potřebu.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244334"/>
            <a:ext cx="6582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Neživou přírodu tvoří voda, vzduch, rostliny, teplo a světlo.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973706"/>
            <a:ext cx="3613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Kámen patří do neživé přírody.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7583" y="4713992"/>
            <a:ext cx="2688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Rostliny se nepohybují.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6671" y="5282357"/>
            <a:ext cx="6683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Lidské výtvory  jsou např.: pečivo, hračky, domy, oblečení.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60304" y="1913424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ano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66417" y="3266432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ano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6140" y="4713992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ano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93811" y="2604278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ano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59911" y="5294112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ano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56123" y="4004121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ano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50906" y="191342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820754" y="2603589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878940" y="3236017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89630" y="4004121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86844" y="471399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878940" y="5282357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Slunce 21"/>
          <p:cNvSpPr/>
          <p:nvPr/>
        </p:nvSpPr>
        <p:spPr>
          <a:xfrm>
            <a:off x="7878940" y="1835170"/>
            <a:ext cx="360040" cy="44758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8186572" y="2532602"/>
            <a:ext cx="360040" cy="44758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8461000" y="3205601"/>
            <a:ext cx="360040" cy="44758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8366592" y="5264934"/>
            <a:ext cx="360040" cy="44758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4540783" y="4702553"/>
            <a:ext cx="360040" cy="44758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5329357" y="3964994"/>
            <a:ext cx="360040" cy="44758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7827318" y="1852593"/>
            <a:ext cx="652749" cy="43016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8400257" y="3248322"/>
            <a:ext cx="652749" cy="43016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4463256" y="4742197"/>
            <a:ext cx="652749" cy="43016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5266042" y="3962034"/>
            <a:ext cx="652749" cy="43016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8238980" y="2564904"/>
            <a:ext cx="652749" cy="43016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8312518" y="5282357"/>
            <a:ext cx="652749" cy="43016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802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věty: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7"/>
            <a:ext cx="8229600" cy="576064"/>
          </a:xfrm>
        </p:spPr>
        <p:txBody>
          <a:bodyPr/>
          <a:lstStyle/>
          <a:p>
            <a:pPr marL="114300" indent="0">
              <a:buNone/>
            </a:pPr>
            <a:r>
              <a:rPr lang="cs-CZ" b="1" dirty="0" smtClean="0"/>
              <a:t>1) Příroda je ______ kolem nás.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09601" y="1862965"/>
            <a:ext cx="585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VŠE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90871" y="2532384"/>
            <a:ext cx="822960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None/>
            </a:pPr>
            <a:r>
              <a:rPr lang="cs-CZ" b="1" dirty="0" smtClean="0"/>
              <a:t>2) Příroda je vše, co __________ člověk.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4638" y="2635750"/>
            <a:ext cx="1537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NEVYTVOŘIL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90871" y="3284984"/>
            <a:ext cx="822960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None/>
            </a:pPr>
            <a:r>
              <a:rPr lang="cs-CZ" b="1" dirty="0" smtClean="0"/>
              <a:t>3) Příroda dělíme na ______ a _________.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07904" y="3388350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ŽIVOU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90048" y="3388350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NEŽIVOU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09451" y="3890095"/>
            <a:ext cx="8229600" cy="5760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None/>
            </a:pPr>
            <a:r>
              <a:rPr lang="cs-CZ" b="1" dirty="0" smtClean="0"/>
              <a:t>4) Věci, které člověk nevytvořil nazýváme ___________.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62423" y="3993461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PŘÍRODNINY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6529" y="4886152"/>
            <a:ext cx="8229600" cy="10247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None/>
            </a:pPr>
            <a:r>
              <a:rPr lang="cs-CZ" b="1" dirty="0" smtClean="0"/>
              <a:t>6) Věci, které člověk vyrobil pro svou potřebu nazýváme _____________________.</a:t>
            </a:r>
          </a:p>
          <a:p>
            <a:pPr marL="114300" indent="0">
              <a:buNone/>
            </a:pP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09601" y="5379332"/>
            <a:ext cx="3300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LIDSKÉ VÝTVORY = VÝROBKY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536529" y="4387986"/>
            <a:ext cx="8229600" cy="5760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None/>
            </a:pPr>
            <a:r>
              <a:rPr lang="cs-CZ" b="1" dirty="0" smtClean="0"/>
              <a:t>5) Uveď příklad přírodnin_______________________________.</a:t>
            </a:r>
            <a:endParaRPr lang="cs-CZ" b="1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558827" y="5755190"/>
            <a:ext cx="8229600" cy="5760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None/>
            </a:pPr>
            <a:r>
              <a:rPr lang="cs-CZ" b="1" dirty="0" smtClean="0"/>
              <a:t>7) Uveď příklad výrobků_______________________________.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60053" y="4387986"/>
            <a:ext cx="4041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TEPLO, ŽIVOČICHOVÉ, VODA, ATD.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60291" y="5770558"/>
            <a:ext cx="4641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HRAČKY, AUTA, PEČIVO, OBLEČENÍ, ATD.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700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  <p:bldP spid="11" grpId="0"/>
      <p:bldP spid="13" grpId="0"/>
      <p:bldP spid="16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z vlastního </a:t>
            </a:r>
            <a:r>
              <a:rPr lang="cs-CZ" smtClean="0"/>
              <a:t>archivu autora</a:t>
            </a:r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/>
              <a:t>ŠTIKOVÁ, Věra. </a:t>
            </a:r>
            <a:r>
              <a:rPr lang="cs-CZ" i="1" dirty="0"/>
              <a:t>Já a můj svět prvouka pro 3.ročník</a:t>
            </a:r>
            <a:r>
              <a:rPr lang="cs-CZ" dirty="0"/>
              <a:t>. Brno: NOVÁ ŠKOLA, s.r.o., 2011, ISBN 978-80-7289-266-2.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740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 hvězdou se skrývá správné řešení.</a:t>
            </a:r>
          </a:p>
          <a:p>
            <a:r>
              <a:rPr lang="cs-CZ" dirty="0" smtClean="0"/>
              <a:t>Klikáme na místa, kam se slovo má doplnit.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682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429</TotalTime>
  <Words>530</Words>
  <Application>Microsoft Office PowerPoint</Application>
  <PresentationFormat>Předvádění na obrazovce (4:3)</PresentationFormat>
  <Paragraphs>215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Lékárna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Svět kolem nás</vt:lpstr>
      <vt:lpstr>Příroda</vt:lpstr>
      <vt:lpstr>Prezentace aplikace PowerPoint</vt:lpstr>
      <vt:lpstr>Hledej přírodniny</vt:lpstr>
      <vt:lpstr>Prezentace aplikace PowerPoint</vt:lpstr>
      <vt:lpstr>Poznej základní neživé přírodniny.</vt:lpstr>
      <vt:lpstr>Co je typické pro živou přírodninu?</vt:lpstr>
      <vt:lpstr>Najdi slovo, které do skupiny nepatří.</vt:lpstr>
      <vt:lpstr>Najdi slovo, které do skupiny nepatří.</vt:lpstr>
      <vt:lpstr>Urči, zda je věta správně.</vt:lpstr>
      <vt:lpstr>Doplň věty:</vt:lpstr>
      <vt:lpstr>Použitý materiál a literatura</vt:lpstr>
      <vt:lpstr>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 kolem nás</dc:title>
  <dc:creator>Veru</dc:creator>
  <cp:lastModifiedBy>Veronika Gábelová</cp:lastModifiedBy>
  <cp:revision>51</cp:revision>
  <dcterms:created xsi:type="dcterms:W3CDTF">2012-12-11T16:23:30Z</dcterms:created>
  <dcterms:modified xsi:type="dcterms:W3CDTF">2013-03-05T11:46:44Z</dcterms:modified>
</cp:coreProperties>
</file>