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94" r:id="rId2"/>
    <p:sldId id="256" r:id="rId3"/>
    <p:sldId id="257" r:id="rId4"/>
    <p:sldId id="258" r:id="rId5"/>
    <p:sldId id="259" r:id="rId6"/>
    <p:sldId id="277" r:id="rId7"/>
    <p:sldId id="287" r:id="rId8"/>
    <p:sldId id="285" r:id="rId9"/>
    <p:sldId id="283" r:id="rId10"/>
    <p:sldId id="282" r:id="rId11"/>
    <p:sldId id="278" r:id="rId12"/>
    <p:sldId id="279" r:id="rId13"/>
    <p:sldId id="284" r:id="rId14"/>
    <p:sldId id="281" r:id="rId15"/>
    <p:sldId id="286" r:id="rId16"/>
    <p:sldId id="261" r:id="rId17"/>
    <p:sldId id="288" r:id="rId18"/>
    <p:sldId id="289" r:id="rId19"/>
    <p:sldId id="290" r:id="rId20"/>
    <p:sldId id="291" r:id="rId21"/>
    <p:sldId id="292" r:id="rId22"/>
    <p:sldId id="293" r:id="rId23"/>
    <p:sldId id="260" r:id="rId24"/>
    <p:sldId id="270" r:id="rId25"/>
    <p:sldId id="296" r:id="rId26"/>
    <p:sldId id="295" r:id="rId27"/>
  </p:sldIdLst>
  <p:sldSz cx="9144000" cy="6858000" type="screen4x3"/>
  <p:notesSz cx="6735763" cy="98694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FF99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150" y="9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30DEC-09E6-44B4-AD48-3FA886773F7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92FF0-9E33-48DF-9E36-B2F58659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30DEC-09E6-44B4-AD48-3FA886773F7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92FF0-9E33-48DF-9E36-B2F5865956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30DEC-09E6-44B4-AD48-3FA886773F7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92FF0-9E33-48DF-9E36-B2F58659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30DEC-09E6-44B4-AD48-3FA886773F7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92FF0-9E33-48DF-9E36-B2F5865956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30DEC-09E6-44B4-AD48-3FA886773F7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92FF0-9E33-48DF-9E36-B2F58659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30DEC-09E6-44B4-AD48-3FA886773F7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92FF0-9E33-48DF-9E36-B2F58659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30DEC-09E6-44B4-AD48-3FA886773F7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92FF0-9E33-48DF-9E36-B2F58659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30DEC-09E6-44B4-AD48-3FA886773F7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92FF0-9E33-48DF-9E36-B2F5865956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30DEC-09E6-44B4-AD48-3FA886773F7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92FF0-9E33-48DF-9E36-B2F5865956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30DEC-09E6-44B4-AD48-3FA886773F7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92FF0-9E33-48DF-9E36-B2F58659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30DEC-09E6-44B4-AD48-3FA886773F7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92FF0-9E33-48DF-9E36-B2F5865956B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E830DEC-09E6-44B4-AD48-3FA886773F7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7A92FF0-9E33-48DF-9E36-B2F5865956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slide" Target="slide11.xml"/><Relationship Id="rId7" Type="http://schemas.openxmlformats.org/officeDocument/2006/relationships/slide" Target="slide7.xml"/><Relationship Id="rId12" Type="http://schemas.openxmlformats.org/officeDocument/2006/relationships/slide" Target="slide16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8.xml"/><Relationship Id="rId5" Type="http://schemas.openxmlformats.org/officeDocument/2006/relationships/slide" Target="slide15.xml"/><Relationship Id="rId10" Type="http://schemas.openxmlformats.org/officeDocument/2006/relationships/slide" Target="slide14.xml"/><Relationship Id="rId4" Type="http://schemas.openxmlformats.org/officeDocument/2006/relationships/slide" Target="slide13.xml"/><Relationship Id="rId9" Type="http://schemas.openxmlformats.org/officeDocument/2006/relationships/slide" Target="slide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23.xml"/><Relationship Id="rId3" Type="http://schemas.openxmlformats.org/officeDocument/2006/relationships/slide" Target="slide18.xml"/><Relationship Id="rId7" Type="http://schemas.openxmlformats.org/officeDocument/2006/relationships/slide" Target="slide19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2.xml"/><Relationship Id="rId5" Type="http://schemas.openxmlformats.org/officeDocument/2006/relationships/slide" Target="slide20.xml"/><Relationship Id="rId4" Type="http://schemas.openxmlformats.org/officeDocument/2006/relationships/slide" Target="slide2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lachsstroh_Garn_Vlies_und_Seil.jpg" TargetMode="External"/><Relationship Id="rId3" Type="http://schemas.openxmlformats.org/officeDocument/2006/relationships/hyperlink" Target="http://cs.wikipedia.org/wiki/Soubor:Coal.jpg" TargetMode="External"/><Relationship Id="rId7" Type="http://schemas.openxmlformats.org/officeDocument/2006/relationships/hyperlink" Target="http://cs.wikipedia.org/wiki/Soubor:HematitaEZ.jpg" TargetMode="External"/><Relationship Id="rId2" Type="http://schemas.openxmlformats.org/officeDocument/2006/relationships/hyperlink" Target="http://cs.wikipedia.org/wiki/Soubor:Kaolin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Focul_viu2.jpg" TargetMode="External"/><Relationship Id="rId5" Type="http://schemas.openxmlformats.org/officeDocument/2006/relationships/hyperlink" Target="http://www.vseprovasdum.cz/data/i314_1_tn.jpg" TargetMode="External"/><Relationship Id="rId4" Type="http://schemas.openxmlformats.org/officeDocument/2006/relationships/hyperlink" Target="http://cs.wikipedia.org/wiki/Soubor:Pamukkale00.JPG" TargetMode="External"/><Relationship Id="rId9" Type="http://schemas.openxmlformats.org/officeDocument/2006/relationships/hyperlink" Target="http://cs.wikipedia.org/wiki/Soubor:DSCN5766-guano-glantz_crop_b.jpg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VY_32_INOVACE_04_19_Surovina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</a:t>
            </a:r>
            <a:r>
              <a:rPr lang="cs-CZ" sz="1700" dirty="0"/>
              <a:t>1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Veronika </a:t>
            </a:r>
            <a:r>
              <a:rPr lang="cs-CZ" sz="1700" dirty="0" err="1" smtClean="0"/>
              <a:t>Gábelová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jeho svět/Prvouka/Rozmanitost přírody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</a:t>
            </a:r>
            <a:r>
              <a:rPr lang="cs-CZ" sz="1700" dirty="0" smtClean="0"/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Prezentace slouží k osvojení pojmu surovina. Seznámí žáky se surovinami, které získáváme z živé a neživé přírody.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III.C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ověření:17.12.2012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 	17.12.2012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0609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Surovina</a:t>
            </a:r>
            <a:endParaRPr lang="cs-CZ" sz="600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12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539552" y="332656"/>
            <a:ext cx="8229600" cy="1252537"/>
          </a:xfrm>
          <a:noFill/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Přírodniny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a lidské výtvory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755576" y="2564905"/>
            <a:ext cx="7408862" cy="12961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Příroda poskytuje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60606" y="3212976"/>
            <a:ext cx="165301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ŽIVÉ  </a:t>
            </a:r>
            <a:r>
              <a:rPr lang="cs-CZ" sz="2400" dirty="0" smtClean="0"/>
              <a:t>     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NEŽIVÉ</a:t>
            </a:r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681" y="4509120"/>
            <a:ext cx="724025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Věci, které člověk vytvořil pro svou potřebu </a:t>
            </a:r>
            <a:r>
              <a:rPr lang="cs-CZ" sz="2400" dirty="0" smtClean="0">
                <a:solidFill>
                  <a:schemeClr val="tx2"/>
                </a:solidFill>
              </a:rPr>
              <a:t>nazýváme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5016951"/>
            <a:ext cx="40110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LIDSKÉ VÝTVORY = VÝROBKY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01153" y="2586033"/>
            <a:ext cx="19442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PŘÍRODNINY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3243726"/>
            <a:ext cx="30844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( rostliny, živočichové, houby)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26530" y="3601619"/>
            <a:ext cx="3328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(voda, vzduch, nerosty, horniny)</a:t>
            </a:r>
          </a:p>
        </p:txBody>
      </p:sp>
    </p:spTree>
    <p:extLst>
      <p:ext uri="{BB962C8B-B14F-4D97-AF65-F5344CB8AC3E}">
        <p14:creationId xmlns:p14="http://schemas.microsoft.com/office/powerpoint/2010/main" val="1347949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" grpId="0"/>
      <p:bldP spid="3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7895" y="2348881"/>
            <a:ext cx="1419809" cy="50405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surový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Suroviny</a:t>
            </a: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87895" y="3356991"/>
            <a:ext cx="8229600" cy="11807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suroviny </a:t>
            </a:r>
            <a:r>
              <a:rPr lang="cs-CZ" dirty="0"/>
              <a:t>jsou hmotné látky, které člověk získává z živé i neživé přírody  </a:t>
            </a:r>
          </a:p>
          <a:p>
            <a:endParaRPr lang="cs-CZ" dirty="0" smtClean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67544" y="4293096"/>
            <a:ext cx="8229600" cy="11807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3300"/>
                </a:solidFill>
              </a:rPr>
              <a:t>materiál</a:t>
            </a:r>
            <a:r>
              <a:rPr lang="cs-CZ" dirty="0" smtClean="0"/>
              <a:t>, který je </a:t>
            </a:r>
            <a:r>
              <a:rPr lang="cs-CZ" dirty="0"/>
              <a:t>využíván k výrobě </a:t>
            </a:r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2348880"/>
            <a:ext cx="31213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= neupravený, přírodní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3385" y="5037705"/>
            <a:ext cx="8229600" cy="11807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  <a:p>
            <a:endParaRPr lang="cs-CZ" dirty="0" smtClean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33073" y="5229199"/>
            <a:ext cx="8229600" cy="11807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s</a:t>
            </a:r>
            <a:r>
              <a:rPr lang="cs-CZ" dirty="0" smtClean="0"/>
              <a:t>urovinou je přímo přírodnina nebo část přírodniny</a:t>
            </a:r>
          </a:p>
        </p:txBody>
      </p:sp>
    </p:spTree>
    <p:extLst>
      <p:ext uri="{BB962C8B-B14F-4D97-AF65-F5344CB8AC3E}">
        <p14:creationId xmlns:p14="http://schemas.microsoft.com/office/powerpoint/2010/main" val="611158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build="p"/>
      <p:bldP spid="10" grpId="0" build="p"/>
      <p:bldP spid="4" grpId="0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1194" y="2405709"/>
            <a:ext cx="1872208" cy="64807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ropa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suroviny získáváme z neživé přírody?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3176971"/>
            <a:ext cx="1872208" cy="64807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3" action="ppaction://hlinksldjump"/>
              </a:rPr>
              <a:t>přírodní</a:t>
            </a:r>
            <a:r>
              <a:rPr lang="cs-CZ" dirty="0" smtClean="0">
                <a:hlinkClick r:id="rId3" action="ppaction://hlinksldjump"/>
              </a:rPr>
              <a:t> kamenivo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251516" y="4001912"/>
            <a:ext cx="1872208" cy="6480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hlinkClick r:id="rId4" action="ppaction://hlinksldjump"/>
              </a:rPr>
              <a:t>vápenec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387172" y="2405712"/>
            <a:ext cx="1872208" cy="6480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hlinkClick r:id="rId5" action="ppaction://hlinksldjump"/>
              </a:rPr>
              <a:t>zemní plyn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253666" y="3056482"/>
            <a:ext cx="1872208" cy="6480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hlinkClick r:id="rId6" action="ppaction://hlinksldjump"/>
              </a:rPr>
              <a:t>písek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400235" y="3210277"/>
            <a:ext cx="1872208" cy="64807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hlinkClick r:id="rId7" action="ppaction://hlinksldjump"/>
              </a:rPr>
              <a:t>kovové rudy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47042" y="4001912"/>
            <a:ext cx="1872208" cy="6480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hlinkClick r:id="rId8" action="ppaction://hlinksldjump"/>
              </a:rPr>
              <a:t>kaolin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47042" y="4797151"/>
            <a:ext cx="1872208" cy="64807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hlinkClick r:id="rId9" action="ppaction://hlinksldjump"/>
              </a:rPr>
              <a:t>kamenná sůl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2244093" y="2405710"/>
            <a:ext cx="1872208" cy="6480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hlinkClick r:id="rId10" action="ppaction://hlinksldjump"/>
              </a:rPr>
              <a:t>uhlí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2251516" y="4797150"/>
            <a:ext cx="1872208" cy="64807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hlinkClick r:id="rId11" action="ppaction://hlinksldjump"/>
              </a:rPr>
              <a:t>cihlářská hlína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7" name="Pěticípá hvězda 16">
            <a:hlinkClick r:id="rId12" action="ppaction://hlinksldjump"/>
          </p:cNvPr>
          <p:cNvSpPr/>
          <p:nvPr/>
        </p:nvSpPr>
        <p:spPr>
          <a:xfrm>
            <a:off x="7757555" y="5456949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577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524760"/>
            <a:ext cx="39604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Surová nafta, černé zlato</a:t>
            </a:r>
            <a:r>
              <a:rPr lang="cs-CZ" sz="3600" dirty="0" smtClean="0"/>
              <a:t>, </a:t>
            </a:r>
            <a:r>
              <a:rPr lang="cs-CZ" sz="3600" dirty="0" smtClean="0">
                <a:solidFill>
                  <a:srgbClr val="002060"/>
                </a:solidFill>
              </a:rPr>
              <a:t>hořlavá kapalina, používá se pro výrobu palivových hmot, plastů, léčiv i hnojiv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bg1"/>
                </a:solidFill>
              </a:rPr>
              <a:t>ROPA</a:t>
            </a:r>
            <a:endParaRPr lang="cs-CZ" sz="7200" dirty="0">
              <a:solidFill>
                <a:schemeClr val="bg1"/>
              </a:solidFill>
            </a:endParaRPr>
          </a:p>
        </p:txBody>
      </p:sp>
      <p:sp>
        <p:nvSpPr>
          <p:cNvPr id="5" name="Pěticípá hvězda 4">
            <a:hlinkClick r:id="" action="ppaction://hlinkshowjump?jump=previousslide"/>
          </p:cNvPr>
          <p:cNvSpPr/>
          <p:nvPr/>
        </p:nvSpPr>
        <p:spPr>
          <a:xfrm>
            <a:off x="8028383" y="620688"/>
            <a:ext cx="655537" cy="64807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Veru\AppData\Local\Microsoft\Windows\Temporary Internet Files\Content.IE5\QM7CXKI1\MP9004486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037096"/>
            <a:ext cx="4355976" cy="290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94414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KOVOVÉ RUDY</a:t>
            </a:r>
            <a:endParaRPr lang="cs-CZ" sz="5400" dirty="0"/>
          </a:p>
        </p:txBody>
      </p:sp>
      <p:sp>
        <p:nvSpPr>
          <p:cNvPr id="3" name="Pěticípá hvězda 2">
            <a:hlinkClick r:id="rId2" action="ppaction://hlinksldjump"/>
          </p:cNvPr>
          <p:cNvSpPr/>
          <p:nvPr/>
        </p:nvSpPr>
        <p:spPr>
          <a:xfrm>
            <a:off x="8172400" y="332656"/>
            <a:ext cx="576064" cy="457200"/>
          </a:xfrm>
          <a:prstGeom prst="star5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524760"/>
            <a:ext cx="39604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Jsou horniny nebo nerosty těžené pro výrobu kovů.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10242" name="Picture 2" descr="Soubor:HematitaE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789040"/>
            <a:ext cx="4973213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1322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CIHLÁŘSKÁ HLÍNA</a:t>
            </a:r>
            <a:endParaRPr lang="cs-CZ" sz="5400" dirty="0"/>
          </a:p>
        </p:txBody>
      </p:sp>
      <p:sp>
        <p:nvSpPr>
          <p:cNvPr id="3" name="Pěticípá hvězda 2">
            <a:hlinkClick r:id="rId2" action="ppaction://hlinksldjump"/>
          </p:cNvPr>
          <p:cNvSpPr/>
          <p:nvPr/>
        </p:nvSpPr>
        <p:spPr>
          <a:xfrm>
            <a:off x="8136396" y="404664"/>
            <a:ext cx="648072" cy="576064"/>
          </a:xfrm>
          <a:prstGeom prst="star5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780928"/>
            <a:ext cx="39604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Je druh hlíny, který se používá na výrobu cihel.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8194" name="Picture 2" descr="http://www.vseprovasdum.cz/data/i314_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897" y="2996952"/>
            <a:ext cx="4524437" cy="339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838194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PÍSEK</a:t>
            </a:r>
            <a:endParaRPr lang="cs-CZ" sz="6600" dirty="0"/>
          </a:p>
        </p:txBody>
      </p:sp>
      <p:sp>
        <p:nvSpPr>
          <p:cNvPr id="3" name="Pěticípá hvězda 2">
            <a:hlinkClick r:id="rId2" action="ppaction://hlinksldjump"/>
          </p:cNvPr>
          <p:cNvSpPr/>
          <p:nvPr/>
        </p:nvSpPr>
        <p:spPr>
          <a:xfrm>
            <a:off x="7956376" y="608112"/>
            <a:ext cx="554360" cy="457200"/>
          </a:xfrm>
          <a:prstGeom prst="star5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28882" y="2708920"/>
            <a:ext cx="39604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Hornina, používá se pro výrobu skla a jako stavební materiál.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924944"/>
            <a:ext cx="3899345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6891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SŮL KAMENNÁ</a:t>
            </a:r>
            <a:endParaRPr lang="cs-CZ" dirty="0"/>
          </a:p>
        </p:txBody>
      </p:sp>
      <p:sp>
        <p:nvSpPr>
          <p:cNvPr id="3" name="Pěticípá hvězda 2">
            <a:hlinkClick r:id="rId2" action="ppaction://hlinksldjump"/>
          </p:cNvPr>
          <p:cNvSpPr/>
          <p:nvPr/>
        </p:nvSpPr>
        <p:spPr>
          <a:xfrm>
            <a:off x="8100392" y="476672"/>
            <a:ext cx="648072" cy="576064"/>
          </a:xfrm>
          <a:prstGeom prst="star5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780928"/>
            <a:ext cx="39604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Slaný nerost, získává se těžbou, louhováním nebo odpařováním mořské vody. Důležitý pro život.  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5124" name="Picture 4" descr="Soubor:Selpologn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564904"/>
            <a:ext cx="4392488" cy="3998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05851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KAMENIVO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06888" y="2409683"/>
            <a:ext cx="40324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Získává se odstřely nebo drcením v lomech, těží se v nivách řek.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718007"/>
            <a:ext cx="3438128" cy="193394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070827"/>
            <a:ext cx="3435846" cy="4581128"/>
          </a:xfrm>
          <a:prstGeom prst="rect">
            <a:avLst/>
          </a:prstGeom>
        </p:spPr>
      </p:pic>
      <p:sp>
        <p:nvSpPr>
          <p:cNvPr id="6" name="Pěticípá hvězda 5">
            <a:hlinkClick r:id="rId4" action="ppaction://hlinksldjump"/>
          </p:cNvPr>
          <p:cNvSpPr/>
          <p:nvPr/>
        </p:nvSpPr>
        <p:spPr>
          <a:xfrm>
            <a:off x="8122096" y="509205"/>
            <a:ext cx="617240" cy="616389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6910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KAOLIN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780928"/>
            <a:ext cx="39604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Hornina, používá se na výrobu porcelánu, šamotu a papíru. Těží se v lomech.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3074" name="Picture 2" descr="Soubor:Kaoli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140968"/>
            <a:ext cx="4167336" cy="3125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ěticípá hvězda 3">
            <a:hlinkClick r:id="rId3" action="ppaction://hlinksldjump"/>
          </p:cNvPr>
          <p:cNvSpPr/>
          <p:nvPr/>
        </p:nvSpPr>
        <p:spPr>
          <a:xfrm>
            <a:off x="8185422" y="580402"/>
            <a:ext cx="635049" cy="544341"/>
          </a:xfrm>
          <a:prstGeom prst="star5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8080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VÁPENEC</a:t>
            </a:r>
            <a:endParaRPr lang="cs-CZ" sz="6000" dirty="0"/>
          </a:p>
        </p:txBody>
      </p:sp>
      <p:sp>
        <p:nvSpPr>
          <p:cNvPr id="3" name="Pěticípá hvězda 2">
            <a:hlinkClick r:id="rId2" action="ppaction://hlinksldjump"/>
          </p:cNvPr>
          <p:cNvSpPr/>
          <p:nvPr/>
        </p:nvSpPr>
        <p:spPr>
          <a:xfrm>
            <a:off x="7992380" y="548680"/>
            <a:ext cx="648072" cy="576064"/>
          </a:xfrm>
          <a:prstGeom prst="star5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492896"/>
            <a:ext cx="39604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Je hornina, těží se v povrchových lomech. Používá </a:t>
            </a:r>
            <a:r>
              <a:rPr lang="cs-CZ" sz="3600" dirty="0">
                <a:solidFill>
                  <a:srgbClr val="002060"/>
                </a:solidFill>
              </a:rPr>
              <a:t>se k výrobě </a:t>
            </a:r>
            <a:r>
              <a:rPr lang="cs-CZ" sz="3600" dirty="0" smtClean="0">
                <a:solidFill>
                  <a:srgbClr val="002060"/>
                </a:solidFill>
              </a:rPr>
              <a:t>vápna.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7170" name="Picture 2" descr="Soubor:Pamukkale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9952" y="3140968"/>
            <a:ext cx="4248472" cy="293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2489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UHLÍ</a:t>
            </a:r>
            <a:endParaRPr lang="cs-CZ" sz="6600" dirty="0"/>
          </a:p>
        </p:txBody>
      </p:sp>
      <p:sp>
        <p:nvSpPr>
          <p:cNvPr id="3" name="Pěticípá hvězda 2">
            <a:hlinkClick r:id="rId2" action="ppaction://hlinksldjump"/>
          </p:cNvPr>
          <p:cNvSpPr/>
          <p:nvPr/>
        </p:nvSpPr>
        <p:spPr>
          <a:xfrm>
            <a:off x="7812360" y="692696"/>
            <a:ext cx="720080" cy="648072"/>
          </a:xfrm>
          <a:prstGeom prst="star5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512928"/>
            <a:ext cx="39604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Je černá, </a:t>
            </a:r>
            <a:r>
              <a:rPr lang="cs-CZ" sz="3600" dirty="0">
                <a:solidFill>
                  <a:srgbClr val="002060"/>
                </a:solidFill>
              </a:rPr>
              <a:t>h</a:t>
            </a:r>
            <a:r>
              <a:rPr lang="cs-CZ" sz="3600" dirty="0" smtClean="0">
                <a:solidFill>
                  <a:srgbClr val="002060"/>
                </a:solidFill>
              </a:rPr>
              <a:t>nědá, černohnědá hornina, těží se v povrchových nebo hlubinných dolech. Používá se jako palivo. 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4099" name="Picture 3" descr="C:\Users\Veru\AppData\Local\Microsoft\Windows\Temporary Internet Files\Content.IE5\RCUVC5JS\MP9002897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6199" y="4221088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Coa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36912"/>
            <a:ext cx="2602877" cy="2696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2969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ZEMNÍ PLYN</a:t>
            </a:r>
            <a:endParaRPr lang="cs-CZ" sz="6000" dirty="0"/>
          </a:p>
        </p:txBody>
      </p:sp>
      <p:sp>
        <p:nvSpPr>
          <p:cNvPr id="3" name="Pěticípá hvězda 2">
            <a:hlinkClick r:id="rId2" action="ppaction://hlinksldjump"/>
          </p:cNvPr>
          <p:cNvSpPr/>
          <p:nvPr/>
        </p:nvSpPr>
        <p:spPr>
          <a:xfrm>
            <a:off x="8147958" y="404664"/>
            <a:ext cx="624947" cy="576064"/>
          </a:xfrm>
          <a:prstGeom prst="star5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512928"/>
            <a:ext cx="39604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Je hořlavý plyn, používá se jako palivo.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9218" name="Picture 2" descr="Soubor:Focul viu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9568" y="2708920"/>
            <a:ext cx="5043479" cy="3555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3889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1194" y="2405709"/>
            <a:ext cx="1872208" cy="64807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dřevo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suroviny získáváme z živé přírody?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3176971"/>
            <a:ext cx="1872208" cy="64807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hlinkClick r:id="rId3" action="ppaction://hlinksldjump"/>
              </a:rPr>
              <a:t>léčivé rostliny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387172" y="2405712"/>
            <a:ext cx="1872208" cy="64807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hlinkClick r:id="rId4" action="ppaction://hlinksldjump"/>
              </a:rPr>
              <a:t>těla živočichů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256465" y="3171674"/>
            <a:ext cx="1872208" cy="6480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hlinkClick r:id="rId5" action="ppaction://hlinksldjump"/>
              </a:rPr>
              <a:t>guáno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39552" y="4077072"/>
            <a:ext cx="3772165" cy="1656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hlinkClick r:id="rId6" action="ppaction://hlinksldjump"/>
              </a:rPr>
              <a:t>zemědělské plodiny</a:t>
            </a:r>
            <a:endParaRPr lang="cs-CZ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ovoce, zelenina, obiloviny, luštěniny, houby, koření,  atd.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2244093" y="2405710"/>
            <a:ext cx="1872208" cy="64807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hlinkClick r:id="rId7" action="ppaction://hlinksldjump"/>
              </a:rPr>
              <a:t>přírodní vlákno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Pěticípá hvězda 4">
            <a:hlinkClick r:id="rId8" action="ppaction://hlinksldjump"/>
          </p:cNvPr>
          <p:cNvSpPr/>
          <p:nvPr/>
        </p:nvSpPr>
        <p:spPr>
          <a:xfrm>
            <a:off x="7956376" y="573325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163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  <p:bldP spid="7" grpId="0"/>
      <p:bldP spid="8" grpId="0"/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DŘEVO</a:t>
            </a:r>
            <a:endParaRPr lang="cs-CZ" sz="6000" dirty="0"/>
          </a:p>
        </p:txBody>
      </p:sp>
      <p:sp>
        <p:nvSpPr>
          <p:cNvPr id="4" name="Pěticípá hvězda 3">
            <a:hlinkClick r:id="rId2" action="ppaction://hlinksldjump"/>
          </p:cNvPr>
          <p:cNvSpPr/>
          <p:nvPr/>
        </p:nvSpPr>
        <p:spPr>
          <a:xfrm>
            <a:off x="8172400" y="404664"/>
            <a:ext cx="576064" cy="457200"/>
          </a:xfrm>
          <a:prstGeom prst="star5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512928"/>
            <a:ext cx="396044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Je stonek = kmen dřevnatých rostlin. 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Snadno dostupná surovina. Používá se jako palivo, k výrobě papíru, nábytku, hudebních nástrojů, atd.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928339"/>
            <a:ext cx="4224469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63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4405524"/>
            <a:ext cx="3255168" cy="216201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LÉČIVÉ ROSTLINY</a:t>
            </a:r>
            <a:endParaRPr lang="cs-CZ" sz="6000" dirty="0"/>
          </a:p>
        </p:txBody>
      </p:sp>
      <p:sp>
        <p:nvSpPr>
          <p:cNvPr id="3" name="Pěticípá hvězda 2">
            <a:hlinkClick r:id="rId3" action="ppaction://hlinksldjump"/>
          </p:cNvPr>
          <p:cNvSpPr/>
          <p:nvPr/>
        </p:nvSpPr>
        <p:spPr>
          <a:xfrm>
            <a:off x="8163030" y="261662"/>
            <a:ext cx="672250" cy="554360"/>
          </a:xfrm>
          <a:prstGeom prst="star5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143366"/>
            <a:ext cx="39604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Jsou rostliny, které obsahují látky, které příznivě ovlivňují organismus. Používají se k výrobě léků, čajů kosmetiky, atd.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3522" y="2048564"/>
            <a:ext cx="3085633" cy="204941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212975"/>
            <a:ext cx="2228031" cy="3354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283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PŘÍRODNÍ VLÁKNO</a:t>
            </a:r>
            <a:endParaRPr lang="cs-CZ" sz="6000" dirty="0"/>
          </a:p>
        </p:txBody>
      </p:sp>
      <p:sp>
        <p:nvSpPr>
          <p:cNvPr id="3" name="Pěticípá hvězda 2">
            <a:hlinkClick r:id="rId2" action="ppaction://hlinksldjump"/>
          </p:cNvPr>
          <p:cNvSpPr/>
          <p:nvPr/>
        </p:nvSpPr>
        <p:spPr>
          <a:xfrm>
            <a:off x="8388424" y="307504"/>
            <a:ext cx="457200" cy="626368"/>
          </a:xfrm>
          <a:prstGeom prst="star5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512928"/>
            <a:ext cx="396044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Jsou materiály z rostlin nebo živočichů používané pro textilní výrobu.</a:t>
            </a:r>
            <a:endParaRPr lang="cs-CZ" sz="4000" dirty="0">
              <a:solidFill>
                <a:srgbClr val="002060"/>
              </a:solidFill>
            </a:endParaRPr>
          </a:p>
        </p:txBody>
      </p:sp>
      <p:pic>
        <p:nvPicPr>
          <p:cNvPr id="11266" name="Picture 2" descr="Soubor:Flachsstroh Garn Vlies und Sei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51801"/>
            <a:ext cx="3262312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Soubor:Cashmeregoat shearin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861048"/>
            <a:ext cx="1869287" cy="2766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306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GUÁNO</a:t>
            </a:r>
            <a:endParaRPr lang="cs-CZ" sz="6000" dirty="0"/>
          </a:p>
        </p:txBody>
      </p:sp>
      <p:sp>
        <p:nvSpPr>
          <p:cNvPr id="3" name="Pěticípá hvězda 2">
            <a:hlinkClick r:id="rId2" action="ppaction://hlinksldjump"/>
          </p:cNvPr>
          <p:cNvSpPr/>
          <p:nvPr/>
        </p:nvSpPr>
        <p:spPr>
          <a:xfrm>
            <a:off x="8316416" y="293244"/>
            <a:ext cx="457200" cy="543468"/>
          </a:xfrm>
          <a:prstGeom prst="star5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512928"/>
            <a:ext cx="39604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Je nahromaděný trus mořských ptáků nebo netopýrů. Používá se při výrobě hnojiv.</a:t>
            </a:r>
            <a:endParaRPr lang="cs-CZ" sz="4000" dirty="0">
              <a:solidFill>
                <a:srgbClr val="002060"/>
              </a:solidFill>
            </a:endParaRPr>
          </a:p>
        </p:txBody>
      </p:sp>
      <p:pic>
        <p:nvPicPr>
          <p:cNvPr id="14338" name="Picture 2" descr="Soubor:DSCN5766-guano-glantz crop 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852936"/>
            <a:ext cx="2787013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6705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TĚLA ŽIVOČICHŮ</a:t>
            </a:r>
            <a:endParaRPr lang="cs-CZ" sz="6000" dirty="0"/>
          </a:p>
        </p:txBody>
      </p:sp>
      <p:sp>
        <p:nvSpPr>
          <p:cNvPr id="3" name="Pěticípá hvězda 2">
            <a:hlinkClick r:id="rId2" action="ppaction://hlinksldjump"/>
          </p:cNvPr>
          <p:cNvSpPr/>
          <p:nvPr/>
        </p:nvSpPr>
        <p:spPr>
          <a:xfrm>
            <a:off x="8341568" y="260648"/>
            <a:ext cx="457200" cy="554360"/>
          </a:xfrm>
          <a:prstGeom prst="star5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512928"/>
            <a:ext cx="39604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Jsou využívána pro lidskou výživu, v oděvním průmyslu, výroba hudebních nástrojů, atd. 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15362" name="Picture 2" descr="C:\Users\Veru\AppData\Local\Microsoft\Windows\Temporary Internet Files\Content.IE5\RCUVC5JS\MP9002897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25097"/>
            <a:ext cx="3776404" cy="2549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 descr="C:\Users\Veru\AppData\Local\Microsoft\Windows\Temporary Internet Files\Content.IE5\PY7554J6\MP9001750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69160"/>
            <a:ext cx="2404864" cy="1603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3842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4437112"/>
            <a:ext cx="3275856" cy="217575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ZEMĚDĚLSKÉ PLODINY</a:t>
            </a:r>
            <a:endParaRPr lang="cs-CZ" sz="6000" dirty="0"/>
          </a:p>
        </p:txBody>
      </p:sp>
      <p:sp>
        <p:nvSpPr>
          <p:cNvPr id="3" name="Pěticípá hvězda 2">
            <a:hlinkClick r:id="rId3" action="ppaction://hlinksldjump"/>
          </p:cNvPr>
          <p:cNvSpPr/>
          <p:nvPr/>
        </p:nvSpPr>
        <p:spPr>
          <a:xfrm>
            <a:off x="8246153" y="260648"/>
            <a:ext cx="626368" cy="588113"/>
          </a:xfrm>
          <a:prstGeom prst="star5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512928"/>
            <a:ext cx="396044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Jsou využívány pro lidskou výživu, jako potrava hospodářských zvířat, v kosmetickém, chemickém průmyslu atd. 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9386" y="2401618"/>
            <a:ext cx="2519508" cy="167943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2257501"/>
            <a:ext cx="2493494" cy="3754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049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636912"/>
            <a:ext cx="7408333" cy="9361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/>
              <a:t>= umělá hmota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Plast</a:t>
            </a:r>
            <a:endParaRPr lang="cs-CZ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867833" y="3212976"/>
            <a:ext cx="7408333" cy="9361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err="1" smtClean="0"/>
              <a:t>umělě</a:t>
            </a:r>
            <a:r>
              <a:rPr lang="cs-CZ" sz="3200" dirty="0" smtClean="0"/>
              <a:t> vytvořená surovina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0907" y="4221651"/>
            <a:ext cx="3942184" cy="2217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802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77777" y="2348880"/>
            <a:ext cx="7408333" cy="648071"/>
          </a:xfrm>
        </p:spPr>
        <p:txBody>
          <a:bodyPr/>
          <a:lstStyle/>
          <a:p>
            <a:r>
              <a:rPr lang="cs-CZ" dirty="0" smtClean="0"/>
              <a:t>Vyjmenuj, jaké nám příroda poskytuje přírodniny.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577777" y="3696502"/>
            <a:ext cx="7408333" cy="6480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Co je surovina a uveď příklad suroviny.</a:t>
            </a:r>
            <a:endParaRPr lang="cs-CZ" dirty="0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565911" y="5054515"/>
            <a:ext cx="7408333" cy="6480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Jak se nazývá uměle vytvořená surovina?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2820209"/>
            <a:ext cx="59766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- živé </a:t>
            </a:r>
            <a:r>
              <a:rPr lang="cs-CZ" dirty="0"/>
              <a:t>( rostliny, živočichové, houby)</a:t>
            </a:r>
          </a:p>
          <a:p>
            <a:pPr>
              <a:lnSpc>
                <a:spcPct val="150000"/>
              </a:lnSpc>
            </a:pPr>
            <a:r>
              <a:rPr lang="cs-CZ" dirty="0"/>
              <a:t>- neživé (voda, vzduch, nerosty, horniny)  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4124997"/>
            <a:ext cx="568191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>
                <a:solidFill>
                  <a:srgbClr val="FF3300"/>
                </a:solidFill>
              </a:rPr>
              <a:t>p</a:t>
            </a:r>
            <a:r>
              <a:rPr lang="cs-CZ" dirty="0" smtClean="0">
                <a:solidFill>
                  <a:srgbClr val="FF3300"/>
                </a:solidFill>
              </a:rPr>
              <a:t>řírodní materiál</a:t>
            </a:r>
            <a:r>
              <a:rPr lang="cs-CZ" dirty="0"/>
              <a:t>, který je využíván k </a:t>
            </a:r>
            <a:r>
              <a:rPr lang="cs-CZ" dirty="0" smtClean="0"/>
              <a:t>výrobě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ropa, dřevo, voda, těla živočichů, atd.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1680" y="5605227"/>
            <a:ext cx="5180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plast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6165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5" grpId="0"/>
      <p:bldP spid="7" grpId="0"/>
      <p:bldP spid="8" grpId="0"/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 a literatura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467544" y="1703387"/>
            <a:ext cx="7408862" cy="3957861"/>
          </a:xfrm>
        </p:spPr>
        <p:txBody>
          <a:bodyPr>
            <a:normAutofit fontScale="85000" lnSpcReduction="20000"/>
          </a:bodyPr>
          <a:lstStyle/>
          <a:p>
            <a:r>
              <a:rPr lang="cs-CZ" sz="1400" dirty="0" smtClean="0"/>
              <a:t>Kaolin: </a:t>
            </a:r>
            <a:r>
              <a:rPr lang="nl-NL" sz="1400" dirty="0"/>
              <a:t>NEUVEDEN. </a:t>
            </a:r>
            <a:r>
              <a:rPr lang="nl-NL" sz="1400" i="1" dirty="0" smtClean="0"/>
              <a:t>wikipedia.</a:t>
            </a:r>
            <a:r>
              <a:rPr lang="cs-CZ" sz="1400" i="1" dirty="0" err="1" smtClean="0"/>
              <a:t>cz</a:t>
            </a:r>
            <a:r>
              <a:rPr lang="nl-NL" sz="1400" dirty="0"/>
              <a:t> [online]. [cit. </a:t>
            </a:r>
            <a:r>
              <a:rPr lang="nl-NL" sz="1400" dirty="0" smtClean="0"/>
              <a:t>1</a:t>
            </a:r>
            <a:r>
              <a:rPr lang="cs-CZ" sz="1400" dirty="0" smtClean="0"/>
              <a:t>6</a:t>
            </a:r>
            <a:r>
              <a:rPr lang="nl-NL" sz="1400" dirty="0" smtClean="0"/>
              <a:t>.</a:t>
            </a:r>
            <a:r>
              <a:rPr lang="cs-CZ" sz="1400" dirty="0"/>
              <a:t>1</a:t>
            </a:r>
            <a:r>
              <a:rPr lang="nl-NL" sz="1400" dirty="0" smtClean="0"/>
              <a:t>2.201</a:t>
            </a:r>
            <a:r>
              <a:rPr lang="cs-CZ" sz="1400" dirty="0" smtClean="0"/>
              <a:t>2</a:t>
            </a:r>
            <a:r>
              <a:rPr lang="nl-NL" sz="1400" dirty="0" smtClean="0"/>
              <a:t>]. </a:t>
            </a:r>
            <a:r>
              <a:rPr lang="nl-NL" sz="1400" dirty="0"/>
              <a:t>Dostupný na WWW: </a:t>
            </a:r>
            <a:r>
              <a:rPr lang="nl-NL" sz="1400" dirty="0">
                <a:hlinkClick r:id="rId2"/>
              </a:rPr>
              <a:t>http://</a:t>
            </a:r>
            <a:r>
              <a:rPr lang="nl-NL" sz="1400" dirty="0" smtClean="0">
                <a:hlinkClick r:id="rId2"/>
              </a:rPr>
              <a:t>cs.wikipedia.org/wiki/Soubor:Kaolin.jpg</a:t>
            </a:r>
            <a:endParaRPr lang="cs-CZ" sz="1400" dirty="0" smtClean="0"/>
          </a:p>
          <a:p>
            <a:r>
              <a:rPr lang="cs-CZ" sz="1400" dirty="0" smtClean="0"/>
              <a:t>Uhlí: </a:t>
            </a:r>
            <a:r>
              <a:rPr lang="cs-CZ" sz="1400" dirty="0"/>
              <a:t>NEUVEDEN.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16.12.2012]. </a:t>
            </a:r>
            <a:r>
              <a:rPr lang="cs-CZ" sz="1400" dirty="0"/>
              <a:t>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cs.wikipedia.org/wiki/Soubor:Coal.jpg</a:t>
            </a:r>
            <a:endParaRPr lang="cs-CZ" sz="1400" dirty="0" smtClean="0"/>
          </a:p>
          <a:p>
            <a:r>
              <a:rPr lang="cs-CZ" sz="1400" dirty="0" smtClean="0"/>
              <a:t>Vápenec: </a:t>
            </a:r>
            <a:r>
              <a:rPr lang="cs-CZ" sz="1400" dirty="0"/>
              <a:t>ZÖRNER, Patrick-Emil.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16.12.2012]. </a:t>
            </a:r>
            <a:r>
              <a:rPr lang="cs-CZ" sz="1400" dirty="0"/>
              <a:t>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cs.wikipedia.org/wiki/Soubor:Pamukkale00.JPG</a:t>
            </a:r>
            <a:endParaRPr lang="cs-CZ" sz="1400" dirty="0" smtClean="0"/>
          </a:p>
          <a:p>
            <a:r>
              <a:rPr lang="cs-CZ" sz="1400" dirty="0" smtClean="0"/>
              <a:t>Cihlářská hlína: </a:t>
            </a:r>
            <a:r>
              <a:rPr lang="cs-CZ" sz="1400" dirty="0"/>
              <a:t>NEUVEDEN. </a:t>
            </a:r>
            <a:r>
              <a:rPr lang="cs-CZ" sz="1400" i="1" dirty="0"/>
              <a:t>vseprovasdum.cz</a:t>
            </a:r>
            <a:r>
              <a:rPr lang="cs-CZ" sz="1400" dirty="0"/>
              <a:t> [online]. [cit. </a:t>
            </a:r>
            <a:r>
              <a:rPr lang="cs-CZ" sz="1400" dirty="0" smtClean="0"/>
              <a:t>16.12.2012]. </a:t>
            </a:r>
            <a:r>
              <a:rPr lang="cs-CZ" sz="1400" dirty="0"/>
              <a:t>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www.vseprovasdum.cz/data/i314_1_tn.jpg</a:t>
            </a:r>
            <a:endParaRPr lang="cs-CZ" sz="1400" dirty="0" smtClean="0"/>
          </a:p>
          <a:p>
            <a:r>
              <a:rPr lang="cs-CZ" sz="1400" dirty="0" smtClean="0"/>
              <a:t>Zemní plyn: </a:t>
            </a:r>
            <a:r>
              <a:rPr lang="cs-CZ" sz="1400" dirty="0"/>
              <a:t>SPORER, Petr.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16.12.2012]. </a:t>
            </a:r>
            <a:r>
              <a:rPr lang="cs-CZ" sz="1400" dirty="0"/>
              <a:t>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cs.wikipedia.org/wiki/Soubor:Focul_viu2.jpg</a:t>
            </a:r>
            <a:endParaRPr lang="cs-CZ" sz="1400" dirty="0" smtClean="0"/>
          </a:p>
          <a:p>
            <a:r>
              <a:rPr lang="cs-CZ" sz="1400" dirty="0" smtClean="0"/>
              <a:t>Železná ruda: </a:t>
            </a:r>
            <a:r>
              <a:rPr lang="pt-BR" sz="1400" dirty="0"/>
              <a:t>ZIMBRES, Eurico. </a:t>
            </a:r>
            <a:r>
              <a:rPr lang="pt-BR" sz="1400" i="1" dirty="0"/>
              <a:t>wikipedia.cz</a:t>
            </a:r>
            <a:r>
              <a:rPr lang="pt-BR" sz="1400" dirty="0"/>
              <a:t> [online]. [cit. </a:t>
            </a:r>
            <a:r>
              <a:rPr lang="pt-BR" sz="1400" dirty="0" smtClean="0"/>
              <a:t>1</a:t>
            </a:r>
            <a:r>
              <a:rPr lang="cs-CZ" sz="1400" dirty="0" smtClean="0"/>
              <a:t>6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2.201</a:t>
            </a:r>
            <a:r>
              <a:rPr lang="cs-CZ" sz="1400" dirty="0" smtClean="0"/>
              <a:t>2</a:t>
            </a:r>
            <a:r>
              <a:rPr lang="pt-BR" sz="1400" dirty="0" smtClean="0"/>
              <a:t>]. </a:t>
            </a:r>
            <a:r>
              <a:rPr lang="pt-BR" sz="1400" dirty="0"/>
              <a:t>Dostupný na WWW: </a:t>
            </a:r>
            <a:r>
              <a:rPr lang="pt-BR" sz="1400" dirty="0">
                <a:hlinkClick r:id="rId7"/>
              </a:rPr>
              <a:t>http://</a:t>
            </a:r>
            <a:r>
              <a:rPr lang="pt-BR" sz="1400" dirty="0" smtClean="0">
                <a:hlinkClick r:id="rId7"/>
              </a:rPr>
              <a:t>cs.wikipedia.org/wiki/Soubor:HematitaEZ.jpg</a:t>
            </a:r>
            <a:endParaRPr lang="cs-CZ" sz="1400" dirty="0" smtClean="0"/>
          </a:p>
          <a:p>
            <a:r>
              <a:rPr lang="cs-CZ" sz="1400" dirty="0" smtClean="0"/>
              <a:t>Přírodní vlákno: GERLACH</a:t>
            </a:r>
            <a:r>
              <a:rPr lang="cs-CZ" sz="1400" dirty="0"/>
              <a:t>, Florian.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16.12.2012]. </a:t>
            </a:r>
            <a:r>
              <a:rPr lang="cs-CZ" sz="1400" dirty="0"/>
              <a:t>Dostupný na WWW: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cs.wikipedia.org/wiki/Soubor:Flachsstroh_Garn_Vlies_und_Seil.jpg</a:t>
            </a:r>
            <a:endParaRPr lang="cs-CZ" sz="1400" dirty="0" smtClean="0"/>
          </a:p>
          <a:p>
            <a:r>
              <a:rPr lang="cs-CZ" sz="1400" dirty="0" err="1" smtClean="0"/>
              <a:t>Guano</a:t>
            </a:r>
            <a:r>
              <a:rPr lang="cs-CZ" sz="1400" dirty="0" smtClean="0"/>
              <a:t>. </a:t>
            </a:r>
            <a:r>
              <a:rPr lang="cs-CZ" sz="1400" dirty="0"/>
              <a:t>NEUVEDEN.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16.12.2013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cs.wikipedia.org/wiki/Soubor:DSCN5766-guano-glantz_crop_b.jpg</a:t>
            </a:r>
            <a:endParaRPr lang="cs-CZ" sz="1400" dirty="0" smtClean="0"/>
          </a:p>
          <a:p>
            <a:r>
              <a:rPr lang="cs-CZ" sz="1400" dirty="0" smtClean="0"/>
              <a:t>Použity obrázky z galerie programu MICROSOFT POWER POINT 2010 </a:t>
            </a:r>
            <a:r>
              <a:rPr lang="cs-CZ" sz="1400" dirty="0"/>
              <a:t>[cit. 16.12.2012]. </a:t>
            </a:r>
            <a:endParaRPr lang="cs-CZ" sz="1400" dirty="0" smtClean="0"/>
          </a:p>
          <a:p>
            <a:r>
              <a:rPr lang="cs-CZ" sz="1400" dirty="0" smtClean="0"/>
              <a:t>Použity obrázky z vlastního archivu autora</a:t>
            </a:r>
          </a:p>
          <a:p>
            <a:endParaRPr lang="cs-CZ" sz="1400" dirty="0" smtClean="0"/>
          </a:p>
          <a:p>
            <a:r>
              <a:rPr lang="cs-CZ" sz="1400" dirty="0" smtClean="0"/>
              <a:t>LITERATURA:</a:t>
            </a:r>
          </a:p>
          <a:p>
            <a:r>
              <a:rPr lang="cs-CZ" sz="1400" dirty="0"/>
              <a:t>ŠTIKOVÁ, Věra. </a:t>
            </a:r>
            <a:r>
              <a:rPr lang="cs-CZ" sz="1400" i="1" dirty="0"/>
              <a:t>Já a můj svět prvouka pro 3.ročník</a:t>
            </a:r>
            <a:r>
              <a:rPr lang="cs-CZ" sz="1400" dirty="0"/>
              <a:t>. Brno: NOVÁ ŠKOLA, s.r.o., 2011, ISBN 978-80-7289-266-2.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82209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Snímek č.5 : </a:t>
            </a:r>
            <a:r>
              <a:rPr lang="cs-CZ" dirty="0" smtClean="0"/>
              <a:t>kliknutím na surovinu, zobrazíme podrobnější informace. Kliknutím na červenou hvězdu se vracíme do seznamu surovin. Po seznámení se všemi, pokračujeme kliknutím na modrou hvězdu – přesun na snímek č.16</a:t>
            </a:r>
          </a:p>
          <a:p>
            <a:r>
              <a:rPr lang="cs-CZ" u="sng" dirty="0" smtClean="0"/>
              <a:t>Snímek č.16:</a:t>
            </a:r>
            <a:r>
              <a:rPr lang="cs-CZ" dirty="0" smtClean="0"/>
              <a:t> viz č.5</a:t>
            </a:r>
            <a:endParaRPr lang="cs-CZ" u="sng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Návod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75412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5671</TotalTime>
  <Words>558</Words>
  <Application>Microsoft Office PowerPoint</Application>
  <PresentationFormat>Předvádění na obrazovce (4:3)</PresentationFormat>
  <Paragraphs>133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Vlnění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Surovina</vt:lpstr>
      <vt:lpstr>Přírodniny a lidské výtvory</vt:lpstr>
      <vt:lpstr>Suroviny</vt:lpstr>
      <vt:lpstr>Jaké suroviny získáváme z neživé přírody?</vt:lpstr>
      <vt:lpstr>ROPA</vt:lpstr>
      <vt:lpstr>KOVOVÉ RUDY</vt:lpstr>
      <vt:lpstr>CIHLÁŘSKÁ HLÍNA</vt:lpstr>
      <vt:lpstr>PÍSEK</vt:lpstr>
      <vt:lpstr>SŮL KAMENNÁ</vt:lpstr>
      <vt:lpstr>PŘÍRODNÍ KAMENIVO</vt:lpstr>
      <vt:lpstr>KAOLIN</vt:lpstr>
      <vt:lpstr>VÁPENEC</vt:lpstr>
      <vt:lpstr>UHLÍ</vt:lpstr>
      <vt:lpstr>ZEMNÍ PLYN</vt:lpstr>
      <vt:lpstr>Jaké suroviny získáváme z živé přírody?</vt:lpstr>
      <vt:lpstr>DŘEVO</vt:lpstr>
      <vt:lpstr>LÉČIVÉ ROSTLINY</vt:lpstr>
      <vt:lpstr>PŘÍRODNÍ VLÁKNO</vt:lpstr>
      <vt:lpstr>GUÁNO</vt:lpstr>
      <vt:lpstr>TĚLA ŽIVOČICHŮ</vt:lpstr>
      <vt:lpstr>ZEMĚDĚLSKÉ PLODINY</vt:lpstr>
      <vt:lpstr>Plast</vt:lpstr>
      <vt:lpstr>Závěrečné opakování</vt:lpstr>
      <vt:lpstr>Použitý materiál a literatura</vt:lpstr>
      <vt:lpstr>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výtvory</dc:title>
  <dc:creator>Veru</dc:creator>
  <cp:lastModifiedBy>Veronika Gábelová</cp:lastModifiedBy>
  <cp:revision>76</cp:revision>
  <dcterms:created xsi:type="dcterms:W3CDTF">2012-07-16T16:02:26Z</dcterms:created>
  <dcterms:modified xsi:type="dcterms:W3CDTF">2013-03-05T11:49:52Z</dcterms:modified>
</cp:coreProperties>
</file>